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omments/comment1.xml" ContentType="application/vnd.openxmlformats-officedocument.presentationml.comment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9" r:id="rId1"/>
    <p:sldMasterId id="2147483664" r:id="rId2"/>
    <p:sldMasterId id="2147483805" r:id="rId3"/>
  </p:sldMasterIdLst>
  <p:notesMasterIdLst>
    <p:notesMasterId r:id="rId90"/>
  </p:notesMasterIdLst>
  <p:handoutMasterIdLst>
    <p:handoutMasterId r:id="rId91"/>
  </p:handoutMasterIdLst>
  <p:sldIdLst>
    <p:sldId id="354" r:id="rId4"/>
    <p:sldId id="367" r:id="rId5"/>
    <p:sldId id="369" r:id="rId6"/>
    <p:sldId id="449" r:id="rId7"/>
    <p:sldId id="450" r:id="rId8"/>
    <p:sldId id="469" r:id="rId9"/>
    <p:sldId id="445" r:id="rId10"/>
    <p:sldId id="474" r:id="rId11"/>
    <p:sldId id="448" r:id="rId12"/>
    <p:sldId id="447" r:id="rId13"/>
    <p:sldId id="473" r:id="rId14"/>
    <p:sldId id="482" r:id="rId15"/>
    <p:sldId id="446" r:id="rId16"/>
    <p:sldId id="370" r:id="rId17"/>
    <p:sldId id="318" r:id="rId18"/>
    <p:sldId id="320" r:id="rId19"/>
    <p:sldId id="319" r:id="rId20"/>
    <p:sldId id="373" r:id="rId21"/>
    <p:sldId id="374" r:id="rId22"/>
    <p:sldId id="258" r:id="rId23"/>
    <p:sldId id="324" r:id="rId24"/>
    <p:sldId id="321" r:id="rId25"/>
    <p:sldId id="325" r:id="rId26"/>
    <p:sldId id="480" r:id="rId27"/>
    <p:sldId id="323" r:id="rId28"/>
    <p:sldId id="259" r:id="rId29"/>
    <p:sldId id="289" r:id="rId30"/>
    <p:sldId id="481" r:id="rId31"/>
    <p:sldId id="328" r:id="rId32"/>
    <p:sldId id="377" r:id="rId33"/>
    <p:sldId id="378" r:id="rId34"/>
    <p:sldId id="382" r:id="rId35"/>
    <p:sldId id="380" r:id="rId36"/>
    <p:sldId id="271" r:id="rId37"/>
    <p:sldId id="361" r:id="rId38"/>
    <p:sldId id="285" r:id="rId39"/>
    <p:sldId id="471" r:id="rId40"/>
    <p:sldId id="390" r:id="rId41"/>
    <p:sldId id="391" r:id="rId42"/>
    <p:sldId id="384" r:id="rId43"/>
    <p:sldId id="365" r:id="rId44"/>
    <p:sldId id="268" r:id="rId45"/>
    <p:sldId id="286" r:id="rId46"/>
    <p:sldId id="292" r:id="rId47"/>
    <p:sldId id="270" r:id="rId48"/>
    <p:sldId id="291" r:id="rId49"/>
    <p:sldId id="295" r:id="rId50"/>
    <p:sldId id="296" r:id="rId51"/>
    <p:sldId id="393" r:id="rId52"/>
    <p:sldId id="298" r:id="rId53"/>
    <p:sldId id="355" r:id="rId54"/>
    <p:sldId id="269" r:id="rId55"/>
    <p:sldId id="392" r:id="rId56"/>
    <p:sldId id="297" r:id="rId57"/>
    <p:sldId id="299" r:id="rId58"/>
    <p:sldId id="300" r:id="rId59"/>
    <p:sldId id="302" r:id="rId60"/>
    <p:sldId id="305" r:id="rId61"/>
    <p:sldId id="306" r:id="rId62"/>
    <p:sldId id="307" r:id="rId63"/>
    <p:sldId id="394" r:id="rId64"/>
    <p:sldId id="476" r:id="rId65"/>
    <p:sldId id="477" r:id="rId66"/>
    <p:sldId id="303" r:id="rId67"/>
    <p:sldId id="304" r:id="rId68"/>
    <p:sldId id="399" r:id="rId69"/>
    <p:sldId id="400" r:id="rId70"/>
    <p:sldId id="479" r:id="rId71"/>
    <p:sldId id="395" r:id="rId72"/>
    <p:sldId id="257" r:id="rId73"/>
    <p:sldId id="483" r:id="rId74"/>
    <p:sldId id="488" r:id="rId75"/>
    <p:sldId id="484" r:id="rId76"/>
    <p:sldId id="487" r:id="rId77"/>
    <p:sldId id="389" r:id="rId78"/>
    <p:sldId id="489" r:id="rId79"/>
    <p:sldId id="360" r:id="rId80"/>
    <p:sldId id="263" r:id="rId81"/>
    <p:sldId id="264" r:id="rId82"/>
    <p:sldId id="265" r:id="rId83"/>
    <p:sldId id="266" r:id="rId84"/>
    <p:sldId id="491" r:id="rId85"/>
    <p:sldId id="267" r:id="rId86"/>
    <p:sldId id="486" r:id="rId87"/>
    <p:sldId id="472" r:id="rId88"/>
    <p:sldId id="402" r:id="rId89"/>
  </p:sldIdLst>
  <p:sldSz cx="9144000" cy="6858000" type="screen4x3"/>
  <p:notesSz cx="6858000" cy="9144000"/>
  <p:defaultTextStyle>
    <a:defPPr>
      <a:defRPr lang="en-GB"/>
    </a:defPPr>
    <a:lvl1pPr algn="ctr" rtl="0" eaLnBrk="0" fontAlgn="base" hangingPunct="0">
      <a:spcBef>
        <a:spcPct val="5000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ctr" rtl="0" eaLnBrk="0" fontAlgn="base" hangingPunct="0">
      <a:spcBef>
        <a:spcPct val="5000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ctr" rtl="0" eaLnBrk="0" fontAlgn="base" hangingPunct="0">
      <a:spcBef>
        <a:spcPct val="5000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ctr" rtl="0" eaLnBrk="0" fontAlgn="base" hangingPunct="0">
      <a:spcBef>
        <a:spcPct val="5000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ctr" rtl="0" eaLnBrk="0" fontAlgn="base" hangingPunct="0">
      <a:spcBef>
        <a:spcPct val="5000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nne Abeln" initials="" lastIdx="11" clrIdx="0"/>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4" hiddenSlides="1" scaleToFitPaper="1" frameSlides="1"/>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228"/>
    <p:restoredTop sz="88413"/>
  </p:normalViewPr>
  <p:slideViewPr>
    <p:cSldViewPr>
      <p:cViewPr varScale="1">
        <p:scale>
          <a:sx n="103" d="100"/>
          <a:sy n="103" d="100"/>
        </p:scale>
        <p:origin x="392" y="184"/>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Lst>
  </p:outlineViewPr>
  <p:notesTextViewPr>
    <p:cViewPr>
      <p:scale>
        <a:sx n="100" d="100"/>
        <a:sy n="100" d="100"/>
      </p:scale>
      <p:origin x="0" y="0"/>
    </p:cViewPr>
  </p:notesTextViewPr>
  <p:sorterViewPr>
    <p:cViewPr>
      <p:scale>
        <a:sx n="66" d="100"/>
        <a:sy n="66" d="100"/>
      </p:scale>
      <p:origin x="0" y="505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90" Type="http://schemas.openxmlformats.org/officeDocument/2006/relationships/notesMaster" Target="notesMasters/notesMaster1.xml"/><Relationship Id="rId95" Type="http://schemas.openxmlformats.org/officeDocument/2006/relationships/theme" Target="theme/theme1.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handoutMaster" Target="handoutMasters/handoutMaster1.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commentAuthors" Target="commentAuthors.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s>
</file>

<file path=ppt/_rels/viewProps.xml.rels><?xml version="1.0" encoding="UTF-8" standalone="yes"?>
<Relationships xmlns="http://schemas.openxmlformats.org/package/2006/relationships"><Relationship Id="rId3" Type="http://schemas.openxmlformats.org/officeDocument/2006/relationships/slide" Target="slides/slide38.xml"/><Relationship Id="rId2" Type="http://schemas.openxmlformats.org/officeDocument/2006/relationships/slide" Target="slides/slide37.xml"/><Relationship Id="rId1" Type="http://schemas.openxmlformats.org/officeDocument/2006/relationships/slide" Target="slides/slide13.xml"/><Relationship Id="rId5" Type="http://schemas.openxmlformats.org/officeDocument/2006/relationships/slide" Target="slides/slide69.xml"/><Relationship Id="rId4" Type="http://schemas.openxmlformats.org/officeDocument/2006/relationships/slide" Target="slides/slide52.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3-10-21T20:58:40.393" idx="10">
    <p:pos x="10" y="10"/>
    <p:text>Perhaps a folding versus T plot here for the classic model? Saves you some time later</p:tex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765D3CB-9A3C-7F40-B54D-2EB9DD718F69}"/>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ea typeface="ＭＳ Ｐゴシック" charset="0"/>
                <a:cs typeface="ＭＳ Ｐゴシック" charset="0"/>
              </a:defRPr>
            </a:lvl1pPr>
          </a:lstStyle>
          <a:p>
            <a:pPr>
              <a:defRPr/>
            </a:pPr>
            <a:endParaRPr lang="en-US"/>
          </a:p>
        </p:txBody>
      </p:sp>
      <p:sp>
        <p:nvSpPr>
          <p:cNvPr id="3" name="Date Placeholder 2">
            <a:extLst>
              <a:ext uri="{FF2B5EF4-FFF2-40B4-BE49-F238E27FC236}">
                <a16:creationId xmlns:a16="http://schemas.microsoft.com/office/drawing/2014/main" id="{63B78AB3-68E2-984D-8FAA-C7118F2DE6F6}"/>
              </a:ext>
            </a:extLst>
          </p:cNvPr>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381B133A-D5D3-534C-A04E-4AF39682F75A}" type="datetimeFigureOut">
              <a:rPr lang="en-US" altLang="en-US"/>
              <a:pPr/>
              <a:t>1/13/20</a:t>
            </a:fld>
            <a:endParaRPr lang="en-US" altLang="en-US"/>
          </a:p>
        </p:txBody>
      </p:sp>
      <p:sp>
        <p:nvSpPr>
          <p:cNvPr id="4" name="Footer Placeholder 3">
            <a:extLst>
              <a:ext uri="{FF2B5EF4-FFF2-40B4-BE49-F238E27FC236}">
                <a16:creationId xmlns:a16="http://schemas.microsoft.com/office/drawing/2014/main" id="{A1FE8546-7A03-3F4E-8B24-431F648A6CF7}"/>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Arial" charset="0"/>
                <a:ea typeface="ＭＳ Ｐゴシック" charset="0"/>
                <a:cs typeface="ＭＳ Ｐゴシック" charset="0"/>
              </a:defRPr>
            </a:lvl1pPr>
          </a:lstStyle>
          <a:p>
            <a:pPr>
              <a:defRPr/>
            </a:pPr>
            <a:endParaRPr lang="en-US"/>
          </a:p>
        </p:txBody>
      </p:sp>
      <p:sp>
        <p:nvSpPr>
          <p:cNvPr id="5" name="Slide Number Placeholder 4">
            <a:extLst>
              <a:ext uri="{FF2B5EF4-FFF2-40B4-BE49-F238E27FC236}">
                <a16:creationId xmlns:a16="http://schemas.microsoft.com/office/drawing/2014/main" id="{E8529E30-10B8-354D-B71C-1BAFC1DD2B7D}"/>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69FDEBA4-6950-A343-9EE9-FBF546FB31E4}" type="slidenum">
              <a:rPr lang="en-US" altLang="en-US"/>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2FCE5F6C-D4BE-0C40-9ADE-74EB07B0A185}"/>
              </a:ext>
            </a:extLst>
          </p:cNvPr>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spcBef>
                <a:spcPct val="0"/>
              </a:spcBef>
              <a:defRPr sz="1200">
                <a:latin typeface="Arial" charset="0"/>
                <a:ea typeface="ＭＳ Ｐゴシック" charset="0"/>
                <a:cs typeface="ＭＳ Ｐゴシック" charset="0"/>
              </a:defRPr>
            </a:lvl1pPr>
          </a:lstStyle>
          <a:p>
            <a:pPr>
              <a:defRPr/>
            </a:pPr>
            <a:endParaRPr lang="en-GB"/>
          </a:p>
        </p:txBody>
      </p:sp>
      <p:sp>
        <p:nvSpPr>
          <p:cNvPr id="7171" name="Rectangle 3">
            <a:extLst>
              <a:ext uri="{FF2B5EF4-FFF2-40B4-BE49-F238E27FC236}">
                <a16:creationId xmlns:a16="http://schemas.microsoft.com/office/drawing/2014/main" id="{F80187C6-4F16-684F-8BC1-3BD8FBF02EE7}"/>
              </a:ext>
            </a:extLst>
          </p:cNvPr>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spcBef>
                <a:spcPct val="0"/>
              </a:spcBef>
              <a:defRPr sz="1200">
                <a:latin typeface="Arial" charset="0"/>
                <a:ea typeface="ＭＳ Ｐゴシック" charset="0"/>
                <a:cs typeface="ＭＳ Ｐゴシック" charset="0"/>
              </a:defRPr>
            </a:lvl1pPr>
          </a:lstStyle>
          <a:p>
            <a:pPr>
              <a:defRPr/>
            </a:pPr>
            <a:endParaRPr lang="en-GB"/>
          </a:p>
        </p:txBody>
      </p:sp>
      <p:sp>
        <p:nvSpPr>
          <p:cNvPr id="7172" name="Rectangle 4">
            <a:extLst>
              <a:ext uri="{FF2B5EF4-FFF2-40B4-BE49-F238E27FC236}">
                <a16:creationId xmlns:a16="http://schemas.microsoft.com/office/drawing/2014/main" id="{C05030FB-B623-E741-A3B2-9EA49965F9CE}"/>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sp>
      <p:sp>
        <p:nvSpPr>
          <p:cNvPr id="7173" name="Rectangle 5">
            <a:extLst>
              <a:ext uri="{FF2B5EF4-FFF2-40B4-BE49-F238E27FC236}">
                <a16:creationId xmlns:a16="http://schemas.microsoft.com/office/drawing/2014/main" id="{D8B9B343-909F-9A45-BFEC-46641EFD1FFE}"/>
              </a:ext>
            </a:extLst>
          </p:cNvPr>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7174" name="Rectangle 6">
            <a:extLst>
              <a:ext uri="{FF2B5EF4-FFF2-40B4-BE49-F238E27FC236}">
                <a16:creationId xmlns:a16="http://schemas.microsoft.com/office/drawing/2014/main" id="{FE820724-7375-F546-A893-8C943009CF5E}"/>
              </a:ext>
            </a:extLst>
          </p:cNvPr>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a:spcBef>
                <a:spcPct val="0"/>
              </a:spcBef>
              <a:defRPr sz="1200">
                <a:latin typeface="Arial" charset="0"/>
                <a:ea typeface="ＭＳ Ｐゴシック" charset="0"/>
                <a:cs typeface="ＭＳ Ｐゴシック" charset="0"/>
              </a:defRPr>
            </a:lvl1pPr>
          </a:lstStyle>
          <a:p>
            <a:pPr>
              <a:defRPr/>
            </a:pPr>
            <a:endParaRPr lang="en-GB"/>
          </a:p>
        </p:txBody>
      </p:sp>
      <p:sp>
        <p:nvSpPr>
          <p:cNvPr id="7175" name="Rectangle 7">
            <a:extLst>
              <a:ext uri="{FF2B5EF4-FFF2-40B4-BE49-F238E27FC236}">
                <a16:creationId xmlns:a16="http://schemas.microsoft.com/office/drawing/2014/main" id="{D284C2B2-04FD-CC46-BEFB-082A0C718323}"/>
              </a:ext>
            </a:extLst>
          </p:cNvPr>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spcBef>
                <a:spcPct val="0"/>
              </a:spcBef>
              <a:defRPr sz="1200"/>
            </a:lvl1pPr>
          </a:lstStyle>
          <a:p>
            <a:fld id="{15C3C7BC-5070-1148-A97C-26AAAE9BCE75}" type="slidenum">
              <a:rPr lang="en-GB" altLang="en-US"/>
              <a:pPr/>
              <a:t>‹#›</a:t>
            </a:fld>
            <a:endParaRPr lang="en-GB"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a:extLst>
              <a:ext uri="{FF2B5EF4-FFF2-40B4-BE49-F238E27FC236}">
                <a16:creationId xmlns:a16="http://schemas.microsoft.com/office/drawing/2014/main" id="{52475689-C4A3-9A4D-BBFC-EFC356FD5C7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7D9A5B4-35E6-6745-A424-5FFC1DE82767}" type="slidenum">
              <a:rPr lang="en-GB" altLang="en-US" sz="1200"/>
              <a:pPr/>
              <a:t>1</a:t>
            </a:fld>
            <a:endParaRPr lang="en-GB" altLang="en-US" sz="1200"/>
          </a:p>
        </p:txBody>
      </p:sp>
      <p:sp>
        <p:nvSpPr>
          <p:cNvPr id="220162" name="Rectangle 2">
            <a:extLst>
              <a:ext uri="{FF2B5EF4-FFF2-40B4-BE49-F238E27FC236}">
                <a16:creationId xmlns:a16="http://schemas.microsoft.com/office/drawing/2014/main" id="{2BA26C1A-31F4-6348-941F-41DEA3642E7F}"/>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0483" name="Rectangle 3">
            <a:extLst>
              <a:ext uri="{FF2B5EF4-FFF2-40B4-BE49-F238E27FC236}">
                <a16:creationId xmlns:a16="http://schemas.microsoft.com/office/drawing/2014/main" id="{777248A2-BFA6-B14E-91BA-BFF1ACDBA1C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059" rtl="0" eaLnBrk="1" fontAlgn="auto" latinLnBrk="0" hangingPunct="1">
              <a:lnSpc>
                <a:spcPct val="100000"/>
              </a:lnSpc>
              <a:spcBef>
                <a:spcPts val="0"/>
              </a:spcBef>
              <a:spcAft>
                <a:spcPts val="0"/>
              </a:spcAft>
              <a:buClrTx/>
              <a:buSzTx/>
              <a:buFontTx/>
              <a:buNone/>
              <a:tabLst/>
              <a:defRPr/>
            </a:pPr>
            <a:fld id="{82F70BCC-6CB0-0440-AADF-B807E3B0DAA7}"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059"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164713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5000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5000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5000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50000"/>
              </a:spcBef>
              <a:spcAft>
                <a:spcPct val="0"/>
              </a:spcAft>
              <a:defRPr sz="2400">
                <a:solidFill>
                  <a:schemeClr val="tx1"/>
                </a:solidFill>
                <a:latin typeface="Arial" charset="0"/>
                <a:ea typeface="ＭＳ Ｐゴシック" charset="0"/>
              </a:defRPr>
            </a:lvl9pPr>
          </a:lstStyle>
          <a:p>
            <a:pPr marL="0" marR="0" lvl="0" indent="0" algn="r" defTabSz="457059" rtl="0" eaLnBrk="1" fontAlgn="auto" latinLnBrk="0" hangingPunct="1">
              <a:lnSpc>
                <a:spcPct val="100000"/>
              </a:lnSpc>
              <a:spcBef>
                <a:spcPts val="0"/>
              </a:spcBef>
              <a:spcAft>
                <a:spcPts val="0"/>
              </a:spcAft>
              <a:buClrTx/>
              <a:buSzTx/>
              <a:buFontTx/>
              <a:buNone/>
              <a:tabLst/>
              <a:defRPr/>
            </a:pPr>
            <a:fld id="{92959AC7-F54E-BC4B-8675-57FFF38DD7CD}" type="slidenum">
              <a:rPr kumimoji="0" lang="en-GB"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059"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3010" name="Text Box 2"/>
          <p:cNvSpPr txBox="1">
            <a:spLocks noGrp="1" noRot="1" noChangeAspect="1" noChangeArrowheads="1"/>
          </p:cNvSpPr>
          <p:nvPr>
            <p:ph type="sldImg"/>
          </p:nvPr>
        </p:nvSpPr>
        <p:spPr>
          <a:xfrm>
            <a:off x="1143000" y="693738"/>
            <a:ext cx="4572000" cy="3429000"/>
          </a:xfrm>
          <a:solidFill>
            <a:srgbClr val="FFFFFF"/>
          </a:solidFill>
          <a:ln/>
          <a:extLst>
            <a:ext uri="{FAA26D3D-D897-4be2-8F04-BA451C77F1D7}">
              <ma14:placeholderFlag xmlns="" xmlns:ma14="http://schemas.microsoft.com/office/mac/drawingml/2011/main" val="1"/>
            </a:ext>
          </a:extLst>
        </p:spPr>
      </p:sp>
      <p:sp>
        <p:nvSpPr>
          <p:cNvPr id="43011" name="Text Box 3"/>
          <p:cNvSpPr txBox="1">
            <a:spLocks noGrp="1" noChangeArrowheads="1"/>
          </p:cNvSpPr>
          <p:nvPr>
            <p:ph type="body" idx="1"/>
          </p:nvPr>
        </p:nvSpPr>
        <p:spPr>
          <a:xfrm>
            <a:off x="685800" y="4341813"/>
            <a:ext cx="5487988" cy="4032250"/>
          </a:xfrm>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pPr eaLnBrk="1" hangingPunct="1">
              <a:defRPr/>
            </a:pPr>
            <a:endParaRPr lang="en-US"/>
          </a:p>
        </p:txBody>
      </p:sp>
    </p:spTree>
    <p:extLst>
      <p:ext uri="{BB962C8B-B14F-4D97-AF65-F5344CB8AC3E}">
        <p14:creationId xmlns:p14="http://schemas.microsoft.com/office/powerpoint/2010/main" val="23485026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pPr marL="0" marR="0" lvl="0" indent="0" algn="r" defTabSz="457059" rtl="0" eaLnBrk="1" fontAlgn="auto" latinLnBrk="0" hangingPunct="1">
              <a:lnSpc>
                <a:spcPct val="100000"/>
              </a:lnSpc>
              <a:spcBef>
                <a:spcPts val="0"/>
              </a:spcBef>
              <a:spcAft>
                <a:spcPts val="0"/>
              </a:spcAft>
              <a:buClrTx/>
              <a:buSzTx/>
              <a:buFontTx/>
              <a:buNone/>
              <a:tabLst/>
              <a:defRPr/>
            </a:pPr>
            <a:fld id="{FEFACEF3-307B-C24F-AB77-D217250D6BE7}"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059"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9873"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79874"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5373116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457059" rtl="0" eaLnBrk="1" fontAlgn="auto" latinLnBrk="0" hangingPunct="1">
              <a:lnSpc>
                <a:spcPct val="100000"/>
              </a:lnSpc>
              <a:spcBef>
                <a:spcPts val="0"/>
              </a:spcBef>
              <a:spcAft>
                <a:spcPts val="0"/>
              </a:spcAft>
              <a:buClrTx/>
              <a:buSzTx/>
              <a:buFontTx/>
              <a:buNone/>
              <a:tabLst/>
              <a:defRPr/>
            </a:pPr>
            <a:fld id="{82F70BCC-6CB0-0440-AADF-B807E3B0DAA7}"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059"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605590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5000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5000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5000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50000"/>
              </a:spcBef>
              <a:spcAft>
                <a:spcPct val="0"/>
              </a:spcAft>
              <a:defRPr sz="2400">
                <a:solidFill>
                  <a:schemeClr val="tx1"/>
                </a:solidFill>
                <a:latin typeface="Arial" charset="0"/>
                <a:ea typeface="ＭＳ Ｐゴシック" charset="0"/>
              </a:defRPr>
            </a:lvl9pPr>
          </a:lstStyle>
          <a:p>
            <a:pPr marL="0" marR="0" lvl="0" indent="0" algn="r" defTabSz="457059" rtl="0" eaLnBrk="1" fontAlgn="auto" latinLnBrk="0" hangingPunct="1">
              <a:lnSpc>
                <a:spcPct val="100000"/>
              </a:lnSpc>
              <a:spcBef>
                <a:spcPts val="0"/>
              </a:spcBef>
              <a:spcAft>
                <a:spcPts val="0"/>
              </a:spcAft>
              <a:buClrTx/>
              <a:buSzTx/>
              <a:buFontTx/>
              <a:buNone/>
              <a:tabLst/>
              <a:defRPr/>
            </a:pPr>
            <a:fld id="{844E2260-3A99-2E46-85C7-7B71BF17890C}" type="slidenum">
              <a:rPr kumimoji="0" lang="en-GB"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059"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0962" name="Text Box 2"/>
          <p:cNvSpPr txBox="1">
            <a:spLocks noGrp="1" noRot="1" noChangeAspect="1" noChangeArrowheads="1"/>
          </p:cNvSpPr>
          <p:nvPr>
            <p:ph type="sldImg"/>
          </p:nvPr>
        </p:nvSpPr>
        <p:spPr>
          <a:xfrm>
            <a:off x="1143000" y="693738"/>
            <a:ext cx="4572000" cy="3429000"/>
          </a:xfrm>
          <a:solidFill>
            <a:srgbClr val="FFFFFF"/>
          </a:solidFill>
          <a:ln/>
          <a:extLst>
            <a:ext uri="{FAA26D3D-D897-4be2-8F04-BA451C77F1D7}">
              <ma14:placeholderFlag xmlns="" xmlns:ma14="http://schemas.microsoft.com/office/mac/drawingml/2011/main" val="1"/>
            </a:ext>
          </a:extLst>
        </p:spPr>
      </p:sp>
      <p:sp>
        <p:nvSpPr>
          <p:cNvPr id="40963" name="Text Box 3"/>
          <p:cNvSpPr txBox="1">
            <a:spLocks noGrp="1" noChangeArrowheads="1"/>
          </p:cNvSpPr>
          <p:nvPr>
            <p:ph type="body" idx="1"/>
          </p:nvPr>
        </p:nvSpPr>
        <p:spPr>
          <a:xfrm>
            <a:off x="685800" y="4341813"/>
            <a:ext cx="5487988" cy="4032250"/>
          </a:xfrm>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pPr eaLnBrk="1" hangingPunct="1">
              <a:defRPr/>
            </a:pPr>
            <a:endParaRPr lang="en-US"/>
          </a:p>
        </p:txBody>
      </p:sp>
    </p:spTree>
    <p:extLst>
      <p:ext uri="{BB962C8B-B14F-4D97-AF65-F5344CB8AC3E}">
        <p14:creationId xmlns:p14="http://schemas.microsoft.com/office/powerpoint/2010/main" val="31575661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5000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5000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5000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50000"/>
              </a:spcBef>
              <a:spcAft>
                <a:spcPct val="0"/>
              </a:spcAft>
              <a:defRPr sz="2400">
                <a:solidFill>
                  <a:schemeClr val="tx1"/>
                </a:solidFill>
                <a:latin typeface="Arial" charset="0"/>
                <a:ea typeface="ＭＳ Ｐゴシック" charset="0"/>
              </a:defRPr>
            </a:lvl9pPr>
          </a:lstStyle>
          <a:p>
            <a:pPr marL="0" marR="0" lvl="0" indent="0" algn="r" defTabSz="457059" rtl="0" eaLnBrk="1" fontAlgn="auto" latinLnBrk="0" hangingPunct="1">
              <a:lnSpc>
                <a:spcPct val="100000"/>
              </a:lnSpc>
              <a:spcBef>
                <a:spcPts val="0"/>
              </a:spcBef>
              <a:spcAft>
                <a:spcPts val="0"/>
              </a:spcAft>
              <a:buClrTx/>
              <a:buSzTx/>
              <a:buFontTx/>
              <a:buNone/>
              <a:tabLst/>
              <a:defRPr/>
            </a:pPr>
            <a:fld id="{B750FA2D-5B7D-3E4E-9C4F-B874AD56D7C9}" type="slidenum">
              <a:rPr kumimoji="0" lang="en-GB"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059"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7890" name="Text Box 2"/>
          <p:cNvSpPr txBox="1">
            <a:spLocks noGrp="1" noRot="1" noChangeAspect="1" noChangeArrowheads="1"/>
          </p:cNvSpPr>
          <p:nvPr>
            <p:ph type="sldImg"/>
          </p:nvPr>
        </p:nvSpPr>
        <p:spPr>
          <a:xfrm>
            <a:off x="1143000" y="693738"/>
            <a:ext cx="4572000" cy="3429000"/>
          </a:xfrm>
          <a:solidFill>
            <a:srgbClr val="FFFFFF"/>
          </a:solidFill>
          <a:ln/>
          <a:extLst>
            <a:ext uri="{FAA26D3D-D897-4be2-8F04-BA451C77F1D7}">
              <ma14:placeholderFlag xmlns="" xmlns:ma14="http://schemas.microsoft.com/office/mac/drawingml/2011/main" val="1"/>
            </a:ext>
          </a:extLst>
        </p:spPr>
      </p:sp>
      <p:sp>
        <p:nvSpPr>
          <p:cNvPr id="37891" name="Text Box 3"/>
          <p:cNvSpPr txBox="1">
            <a:spLocks noGrp="1" noChangeArrowheads="1"/>
          </p:cNvSpPr>
          <p:nvPr>
            <p:ph type="body" idx="1"/>
          </p:nvPr>
        </p:nvSpPr>
        <p:spPr>
          <a:xfrm>
            <a:off x="685800" y="4341813"/>
            <a:ext cx="5487988" cy="4032250"/>
          </a:xfrm>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pPr eaLnBrk="1" hangingPunct="1">
              <a:defRPr/>
            </a:pPr>
            <a:endParaRPr lang="en-US"/>
          </a:p>
        </p:txBody>
      </p:sp>
    </p:spTree>
    <p:extLst>
      <p:ext uri="{BB962C8B-B14F-4D97-AF65-F5344CB8AC3E}">
        <p14:creationId xmlns:p14="http://schemas.microsoft.com/office/powerpoint/2010/main" val="5704336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a:extLst>
              <a:ext uri="{FF2B5EF4-FFF2-40B4-BE49-F238E27FC236}">
                <a16:creationId xmlns:a16="http://schemas.microsoft.com/office/drawing/2014/main" id="{140908E4-3F3A-0948-B411-01B1CFAC4A7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BFC5E80-2B0E-8E4A-8542-6882946E39D1}" type="slidenum">
              <a:rPr lang="en-GB" altLang="en-US" sz="1200"/>
              <a:pPr/>
              <a:t>30</a:t>
            </a:fld>
            <a:endParaRPr lang="en-GB" altLang="en-US" sz="1200"/>
          </a:p>
        </p:txBody>
      </p:sp>
      <p:sp>
        <p:nvSpPr>
          <p:cNvPr id="221186" name="Rectangle 2">
            <a:extLst>
              <a:ext uri="{FF2B5EF4-FFF2-40B4-BE49-F238E27FC236}">
                <a16:creationId xmlns:a16="http://schemas.microsoft.com/office/drawing/2014/main" id="{33514110-84EC-044D-AF0B-FCDE12D736B3}"/>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9155" name="Rectangle 3">
            <a:extLst>
              <a:ext uri="{FF2B5EF4-FFF2-40B4-BE49-F238E27FC236}">
                <a16:creationId xmlns:a16="http://schemas.microsoft.com/office/drawing/2014/main" id="{E46E0E65-4AAA-D540-B4C2-ADD32B3565A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DCA8B1-391F-7748-AE80-5294E3E1689E}"/>
              </a:ext>
            </a:extLst>
          </p:cNvPr>
          <p:cNvSpPr>
            <a:spLocks noGrp="1" noRot="1" noChangeAspect="1"/>
          </p:cNvSpPr>
          <p:nvPr>
            <p:ph type="sldImg"/>
          </p:nvPr>
        </p:nvSpPr>
        <p:spPr/>
      </p:sp>
      <p:sp>
        <p:nvSpPr>
          <p:cNvPr id="54274" name="Notes Placeholder 2">
            <a:extLst>
              <a:ext uri="{FF2B5EF4-FFF2-40B4-BE49-F238E27FC236}">
                <a16:creationId xmlns:a16="http://schemas.microsoft.com/office/drawing/2014/main" id="{D57AC2C8-FBAD-2B43-95BE-FF128C3AC549}"/>
              </a:ext>
            </a:extLst>
          </p:cNvPr>
          <p:cNvSpPr>
            <a:spLocks noGrp="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Thermodynamic functions specifying myoglobin stability: unfolding enthalpy (DH), entropy factor (TDS) and Gibbs energy (DG) </a:t>
            </a:r>
          </a:p>
          <a:p>
            <a:endParaRPr lang="en-GB" altLang="en-US">
              <a:latin typeface="Arial" panose="020B0604020202020204" pitchFamily="34" charset="0"/>
              <a:ea typeface="ＭＳ Ｐゴシック" panose="020B0600070205080204" pitchFamily="34" charset="-128"/>
            </a:endParaRPr>
          </a:p>
        </p:txBody>
      </p:sp>
      <p:sp>
        <p:nvSpPr>
          <p:cNvPr id="54275" name="Slide Number Placeholder 3">
            <a:extLst>
              <a:ext uri="{FF2B5EF4-FFF2-40B4-BE49-F238E27FC236}">
                <a16:creationId xmlns:a16="http://schemas.microsoft.com/office/drawing/2014/main" id="{EF40A773-2F67-784B-AFB3-D5079EDE0D5B}"/>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B396FA6-CFF9-3A4E-868E-3C37BD0F5E7A}" type="slidenum">
              <a:rPr lang="en-GB" altLang="en-US" sz="1200"/>
              <a:pPr/>
              <a:t>33</a:t>
            </a:fld>
            <a:endParaRPr lang="en-GB" altLang="en-US"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a:extLst>
              <a:ext uri="{FF2B5EF4-FFF2-40B4-BE49-F238E27FC236}">
                <a16:creationId xmlns:a16="http://schemas.microsoft.com/office/drawing/2014/main" id="{40E957EE-C639-344E-AC2E-4547F3B1C06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53204E7-7945-DF4D-828E-C0609FFE6408}" type="slidenum">
              <a:rPr lang="en-GB" altLang="en-US" sz="1200"/>
              <a:pPr/>
              <a:t>34</a:t>
            </a:fld>
            <a:endParaRPr lang="en-GB" altLang="en-US" sz="1200"/>
          </a:p>
        </p:txBody>
      </p:sp>
      <p:sp>
        <p:nvSpPr>
          <p:cNvPr id="78850" name="Rectangle 2">
            <a:extLst>
              <a:ext uri="{FF2B5EF4-FFF2-40B4-BE49-F238E27FC236}">
                <a16:creationId xmlns:a16="http://schemas.microsoft.com/office/drawing/2014/main" id="{56BA1174-85E2-B442-BED9-3C92F315DE6E}"/>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6323" name="Rectangle 3">
            <a:extLst>
              <a:ext uri="{FF2B5EF4-FFF2-40B4-BE49-F238E27FC236}">
                <a16:creationId xmlns:a16="http://schemas.microsoft.com/office/drawing/2014/main" id="{C063EA98-96DA-4947-B3E8-A4123DFA177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a:extLst>
              <a:ext uri="{FF2B5EF4-FFF2-40B4-BE49-F238E27FC236}">
                <a16:creationId xmlns:a16="http://schemas.microsoft.com/office/drawing/2014/main" id="{FDEF78A8-2A52-4643-95D1-BC1DE14686E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AF1822B-AA98-674E-96ED-8A1F95768CC2}" type="slidenum">
              <a:rPr lang="en-GB" altLang="en-US" sz="1200"/>
              <a:pPr/>
              <a:t>35</a:t>
            </a:fld>
            <a:endParaRPr lang="en-GB" altLang="en-US" sz="1200"/>
          </a:p>
        </p:txBody>
      </p:sp>
      <p:sp>
        <p:nvSpPr>
          <p:cNvPr id="75778" name="Rectangle 2">
            <a:extLst>
              <a:ext uri="{FF2B5EF4-FFF2-40B4-BE49-F238E27FC236}">
                <a16:creationId xmlns:a16="http://schemas.microsoft.com/office/drawing/2014/main" id="{EE4DE6F6-11B9-BB47-8657-577036F9B6B9}"/>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8371" name="Rectangle 3">
            <a:extLst>
              <a:ext uri="{FF2B5EF4-FFF2-40B4-BE49-F238E27FC236}">
                <a16:creationId xmlns:a16="http://schemas.microsoft.com/office/drawing/2014/main" id="{C940489B-35BA-BB47-8E53-45E329520DC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CF3238-732B-A040-8574-2891BD0B3425}"/>
              </a:ext>
            </a:extLst>
          </p:cNvPr>
          <p:cNvSpPr>
            <a:spLocks noGrp="1" noRot="1" noChangeAspect="1"/>
          </p:cNvSpPr>
          <p:nvPr>
            <p:ph type="sldImg"/>
          </p:nvPr>
        </p:nvSpPr>
        <p:spPr/>
      </p:sp>
      <p:sp>
        <p:nvSpPr>
          <p:cNvPr id="30722" name="Notes Placeholder 2">
            <a:extLst>
              <a:ext uri="{FF2B5EF4-FFF2-40B4-BE49-F238E27FC236}">
                <a16:creationId xmlns:a16="http://schemas.microsoft.com/office/drawing/2014/main" id="{581DD991-4245-EB45-ADF8-34552CDC856C}"/>
              </a:ext>
            </a:extLst>
          </p:cNvPr>
          <p:cNvSpPr>
            <a:spLocks noGrp="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en-GB" altLang="en-US">
                <a:latin typeface="Arial" panose="020B0604020202020204" pitchFamily="34" charset="0"/>
                <a:ea typeface="ＭＳ Ｐゴシック" panose="020B0600070205080204" pitchFamily="34" charset="-128"/>
              </a:rPr>
              <a:t>Here biology is clearly outperforming physics!</a:t>
            </a:r>
          </a:p>
        </p:txBody>
      </p:sp>
      <p:sp>
        <p:nvSpPr>
          <p:cNvPr id="30723" name="Slide Number Placeholder 3">
            <a:extLst>
              <a:ext uri="{FF2B5EF4-FFF2-40B4-BE49-F238E27FC236}">
                <a16:creationId xmlns:a16="http://schemas.microsoft.com/office/drawing/2014/main" id="{BF80D800-4255-464E-8ABB-82C2460F4EEB}"/>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7BB720E-18DF-9547-ACC6-2CE509264223}" type="slidenum">
              <a:rPr lang="en-GB" altLang="en-US" sz="1200"/>
              <a:pPr/>
              <a:t>9</a:t>
            </a:fld>
            <a:endParaRPr lang="en-GB" altLang="en-US"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418" name="Rectangle 7">
            <a:extLst>
              <a:ext uri="{FF2B5EF4-FFF2-40B4-BE49-F238E27FC236}">
                <a16:creationId xmlns:a16="http://schemas.microsoft.com/office/drawing/2014/main" id="{37B736B7-519C-CB4A-856E-4D951B573CA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8E5DDAB-64AB-DC4A-8071-612496936766}" type="slidenum">
              <a:rPr lang="en-GB" altLang="en-US" sz="1200"/>
              <a:pPr/>
              <a:t>36</a:t>
            </a:fld>
            <a:endParaRPr lang="en-GB" altLang="en-US" sz="1200"/>
          </a:p>
        </p:txBody>
      </p:sp>
      <p:sp>
        <p:nvSpPr>
          <p:cNvPr id="56322" name="Text Box 2">
            <a:extLst>
              <a:ext uri="{FF2B5EF4-FFF2-40B4-BE49-F238E27FC236}">
                <a16:creationId xmlns:a16="http://schemas.microsoft.com/office/drawing/2014/main" id="{DF7C3E77-9183-864C-B07E-D376BF4B05F5}"/>
              </a:ext>
            </a:extLst>
          </p:cNvPr>
          <p:cNvSpPr txBox="1">
            <a:spLocks noGrp="1" noRot="1" noChangeAspect="1" noChangeArrowheads="1"/>
          </p:cNvSpPr>
          <p:nvPr>
            <p:ph type="sldImg"/>
          </p:nvPr>
        </p:nvSpPr>
        <p:spPr>
          <a:xfrm>
            <a:off x="1143000" y="693738"/>
            <a:ext cx="4572000" cy="3429000"/>
          </a:xfrm>
          <a:solidFill>
            <a:srgbClr val="FFFFFF"/>
          </a:solidFill>
          <a:ln/>
          <a:extLst>
            <a:ext uri="{FAA26D3D-D897-4be2-8F04-BA451C77F1D7}">
              <ma14:placeholderFlag xmlns="" xmlns:ma14="http://schemas.microsoft.com/office/mac/drawingml/2011/main" val="1"/>
            </a:ext>
          </a:extLst>
        </p:spPr>
      </p:sp>
      <p:sp>
        <p:nvSpPr>
          <p:cNvPr id="56323" name="Text Box 3">
            <a:extLst>
              <a:ext uri="{FF2B5EF4-FFF2-40B4-BE49-F238E27FC236}">
                <a16:creationId xmlns:a16="http://schemas.microsoft.com/office/drawing/2014/main" id="{108C35C4-5944-1544-A463-6B5ADA8D0DE3}"/>
              </a:ext>
            </a:extLst>
          </p:cNvPr>
          <p:cNvSpPr>
            <a:spLocks noGrp="1" noChangeArrowheads="1"/>
          </p:cNvSpPr>
          <p:nvPr>
            <p:ph type="body" idx="1"/>
          </p:nvPr>
        </p:nvSpPr>
        <p:spPr>
          <a:xfrm>
            <a:off x="685800" y="4341813"/>
            <a:ext cx="5487988" cy="4032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82058" tIns="41029" rIns="82058" bIns="41029" anchor="ctr"/>
          <a:lstStyle/>
          <a:p>
            <a:pPr eaLnBrk="1" hangingPunct="1">
              <a:defRPr/>
            </a:pPr>
            <a:r>
              <a:rPr lang="en-US" dirty="0"/>
              <a:t>Consequence: something with a similar sequence has a similar structure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a:extLst>
              <a:ext uri="{FF2B5EF4-FFF2-40B4-BE49-F238E27FC236}">
                <a16:creationId xmlns:a16="http://schemas.microsoft.com/office/drawing/2014/main" id="{B023EE7F-6F49-3D4C-ABF3-8A5574C1391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5ED0508-51F2-DF49-94EC-7DD10FDDC650}" type="slidenum">
              <a:rPr lang="en-GB" altLang="en-US" sz="1200"/>
              <a:pPr/>
              <a:t>37</a:t>
            </a:fld>
            <a:endParaRPr lang="en-GB" altLang="en-US" sz="1200"/>
          </a:p>
        </p:txBody>
      </p:sp>
      <p:sp>
        <p:nvSpPr>
          <p:cNvPr id="11266" name="Rectangle 2">
            <a:extLst>
              <a:ext uri="{FF2B5EF4-FFF2-40B4-BE49-F238E27FC236}">
                <a16:creationId xmlns:a16="http://schemas.microsoft.com/office/drawing/2014/main" id="{1DCBFCE8-661E-3B42-A2F3-265712742D0D}"/>
              </a:ext>
            </a:extLst>
          </p:cNvPr>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62467" name="Rectangle 3">
            <a:extLst>
              <a:ext uri="{FF2B5EF4-FFF2-40B4-BE49-F238E27FC236}">
                <a16:creationId xmlns:a16="http://schemas.microsoft.com/office/drawing/2014/main" id="{4D259726-26F3-5149-8E4B-917B4128BB12}"/>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GB" altLang="en-US">
                <a:latin typeface="Arial" panose="020B0604020202020204" pitchFamily="34" charset="0"/>
                <a:ea typeface="ＭＳ Ｐゴシック" panose="020B0600070205080204" pitchFamily="34" charset="-128"/>
              </a:rPr>
              <a:t>Last year, when I was walking around the poster session, I saw that about half of you worked on biological simulations. From DNA to proteins. Here we will focus on what sets biomolecular simulations apart from other simulations. And which relevant biology you should consider.</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a:extLst>
              <a:ext uri="{FF2B5EF4-FFF2-40B4-BE49-F238E27FC236}">
                <a16:creationId xmlns:a16="http://schemas.microsoft.com/office/drawing/2014/main" id="{6326334D-30F7-F147-9162-B8E26F188BE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F8DBDC9-0359-5746-92DF-1936BDAB55AB}" type="slidenum">
              <a:rPr lang="en-GB" altLang="en-US" sz="1200"/>
              <a:pPr/>
              <a:t>38</a:t>
            </a:fld>
            <a:endParaRPr lang="en-GB" altLang="en-US" sz="1200"/>
          </a:p>
        </p:txBody>
      </p:sp>
      <p:sp>
        <p:nvSpPr>
          <p:cNvPr id="11266" name="Rectangle 2">
            <a:extLst>
              <a:ext uri="{FF2B5EF4-FFF2-40B4-BE49-F238E27FC236}">
                <a16:creationId xmlns:a16="http://schemas.microsoft.com/office/drawing/2014/main" id="{BEE278FE-6144-2C4B-B091-1BBA887A8FCA}"/>
              </a:ext>
            </a:extLst>
          </p:cNvPr>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64515" name="Rectangle 3">
            <a:extLst>
              <a:ext uri="{FF2B5EF4-FFF2-40B4-BE49-F238E27FC236}">
                <a16:creationId xmlns:a16="http://schemas.microsoft.com/office/drawing/2014/main" id="{CC27233A-6586-3B45-AD6E-ABC6D9D0BB1D}"/>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GB" altLang="en-US" dirty="0">
                <a:latin typeface="Arial" panose="020B0604020202020204" pitchFamily="34" charset="0"/>
                <a:ea typeface="ＭＳ Ｐゴシック" panose="020B0600070205080204" pitchFamily="34" charset="-128"/>
              </a:rPr>
              <a:t>Last year, when I was walking around the poster session, I saw that about half of you worked on biological simulations. From DNA to proteins. Here we will focus on what sets biomolecular simulations apart from other simulations. And which relevant biology you should consider.</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a:extLst>
              <a:ext uri="{FF2B5EF4-FFF2-40B4-BE49-F238E27FC236}">
                <a16:creationId xmlns:a16="http://schemas.microsoft.com/office/drawing/2014/main" id="{E2EA8CE3-5E64-1342-8455-DC1AA08FFF0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8D0E272-EBFA-3543-AD27-C308855B6154}" type="slidenum">
              <a:rPr lang="en-GB" altLang="en-US" sz="1200"/>
              <a:pPr/>
              <a:t>39</a:t>
            </a:fld>
            <a:endParaRPr lang="en-GB" altLang="en-US" sz="1200"/>
          </a:p>
        </p:txBody>
      </p:sp>
      <p:sp>
        <p:nvSpPr>
          <p:cNvPr id="117762" name="Rectangle 2">
            <a:extLst>
              <a:ext uri="{FF2B5EF4-FFF2-40B4-BE49-F238E27FC236}">
                <a16:creationId xmlns:a16="http://schemas.microsoft.com/office/drawing/2014/main" id="{A8A209C1-E1B9-9B49-A916-FCE7432304F6}"/>
              </a:ext>
            </a:extLst>
          </p:cNvPr>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66563" name="Rectangle 3">
            <a:extLst>
              <a:ext uri="{FF2B5EF4-FFF2-40B4-BE49-F238E27FC236}">
                <a16:creationId xmlns:a16="http://schemas.microsoft.com/office/drawing/2014/main" id="{6E06FB16-D54C-2F46-93ED-0A449AFDC05E}"/>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GB" altLang="en-US">
                <a:latin typeface="Arial" panose="020B0604020202020204" pitchFamily="34" charset="0"/>
                <a:ea typeface="ＭＳ Ｐゴシック" panose="020B0600070205080204" pitchFamily="34" charset="-128"/>
              </a:rPr>
              <a:t>4 models</a:t>
            </a:r>
          </a:p>
          <a:p>
            <a:pPr eaLnBrk="1" hangingPunct="1"/>
            <a:r>
              <a:rPr lang="en-GB" altLang="en-US">
                <a:latin typeface="Arial" panose="020B0604020202020204" pitchFamily="34" charset="0"/>
                <a:ea typeface="ＭＳ Ｐゴシック" panose="020B0600070205080204" pitchFamily="34" charset="-128"/>
              </a:rPr>
              <a:t>HP - hydrophobic -hydrophilic, folding in specific structure</a:t>
            </a:r>
          </a:p>
          <a:p>
            <a:pPr eaLnBrk="1" hangingPunct="1"/>
            <a:r>
              <a:rPr lang="en-GB" altLang="en-US">
                <a:latin typeface="Arial" panose="020B0604020202020204" pitchFamily="34" charset="0"/>
                <a:ea typeface="ＭＳ Ｐゴシック" panose="020B0600070205080204" pitchFamily="34" charset="-128"/>
              </a:rPr>
              <a:t>Cubic - 20 amino acids, 3D</a:t>
            </a:r>
          </a:p>
          <a:p>
            <a:pPr eaLnBrk="1" hangingPunct="1"/>
            <a:r>
              <a:rPr lang="en-GB" altLang="en-US">
                <a:latin typeface="Arial" panose="020B0604020202020204" pitchFamily="34" charset="0"/>
                <a:ea typeface="ＭＳ Ｐゴシック" panose="020B0600070205080204" pitchFamily="34" charset="-128"/>
              </a:rPr>
              <a:t>Backbone, amino acid interactions still based on distance, backbone structure realistic (phi/psi, hydrogen bonding, steric restraints)</a:t>
            </a:r>
          </a:p>
          <a:p>
            <a:pPr eaLnBrk="1" hangingPunct="1"/>
            <a:r>
              <a:rPr lang="en-GB" altLang="en-US">
                <a:latin typeface="Arial" panose="020B0604020202020204" pitchFamily="34" charset="0"/>
                <a:ea typeface="ＭＳ Ｐゴシック" panose="020B0600070205080204" pitchFamily="34" charset="-128"/>
              </a:rPr>
              <a:t>Full atomistic, takes long time</a:t>
            </a:r>
          </a:p>
          <a:p>
            <a:pPr eaLnBrk="1" hangingPunct="1"/>
            <a:r>
              <a:rPr lang="en-GB" altLang="en-US">
                <a:latin typeface="Arial" panose="020B0604020202020204" pitchFamily="34" charset="0"/>
                <a:ea typeface="ＭＳ Ｐゴシック" panose="020B0600070205080204" pitchFamily="34" charset="-128"/>
              </a:rPr>
              <a:t>BUT USE FOR THE RIGHT PURPOSE</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a:extLst>
              <a:ext uri="{FF2B5EF4-FFF2-40B4-BE49-F238E27FC236}">
                <a16:creationId xmlns:a16="http://schemas.microsoft.com/office/drawing/2014/main" id="{B8D41ED3-57FC-0B45-8754-4498B29D3B6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AA01D49-5E85-9D49-9205-55E743B0EB59}" type="slidenum">
              <a:rPr lang="en-GB" altLang="en-US" sz="1200"/>
              <a:pPr/>
              <a:t>40</a:t>
            </a:fld>
            <a:endParaRPr lang="en-GB" altLang="en-US" sz="1200"/>
          </a:p>
        </p:txBody>
      </p:sp>
      <p:sp>
        <p:nvSpPr>
          <p:cNvPr id="79874" name="Rectangle 2">
            <a:extLst>
              <a:ext uri="{FF2B5EF4-FFF2-40B4-BE49-F238E27FC236}">
                <a16:creationId xmlns:a16="http://schemas.microsoft.com/office/drawing/2014/main" id="{0341F8E7-0E08-BE42-AA0D-070645B6A0D6}"/>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8611" name="Rectangle 3">
            <a:extLst>
              <a:ext uri="{FF2B5EF4-FFF2-40B4-BE49-F238E27FC236}">
                <a16:creationId xmlns:a16="http://schemas.microsoft.com/office/drawing/2014/main" id="{695A635A-FA89-3949-8C44-327560EDC68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a:extLst>
              <a:ext uri="{FF2B5EF4-FFF2-40B4-BE49-F238E27FC236}">
                <a16:creationId xmlns:a16="http://schemas.microsoft.com/office/drawing/2014/main" id="{D3097E1D-B616-BC43-B129-281D098B747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54D8D10-7B47-764F-B925-EC3DFB0B80A4}" type="slidenum">
              <a:rPr lang="en-GB" altLang="en-US" sz="1200"/>
              <a:pPr/>
              <a:t>42</a:t>
            </a:fld>
            <a:endParaRPr lang="en-GB" altLang="en-US" sz="1200"/>
          </a:p>
        </p:txBody>
      </p:sp>
      <p:sp>
        <p:nvSpPr>
          <p:cNvPr id="23554" name="Rectangle 2">
            <a:extLst>
              <a:ext uri="{FF2B5EF4-FFF2-40B4-BE49-F238E27FC236}">
                <a16:creationId xmlns:a16="http://schemas.microsoft.com/office/drawing/2014/main" id="{7BB357B0-5D7D-ED42-9A03-CA3078742E6A}"/>
              </a:ext>
            </a:extLst>
          </p:cNvPr>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71683" name="Rectangle 3">
            <a:extLst>
              <a:ext uri="{FF2B5EF4-FFF2-40B4-BE49-F238E27FC236}">
                <a16:creationId xmlns:a16="http://schemas.microsoft.com/office/drawing/2014/main" id="{BBCE0C1D-3097-4B43-B217-787C75F4E30C}"/>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GB" altLang="en-US">
                <a:latin typeface="Arial" panose="020B0604020202020204" pitchFamily="34" charset="0"/>
                <a:ea typeface="ＭＳ Ｐゴシック" panose="020B0600070205080204" pitchFamily="34" charset="-128"/>
              </a:rPr>
              <a:t>Matrix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a:extLst>
              <a:ext uri="{FF2B5EF4-FFF2-40B4-BE49-F238E27FC236}">
                <a16:creationId xmlns:a16="http://schemas.microsoft.com/office/drawing/2014/main" id="{91325BCB-2B80-BB49-AEBC-D59655BE8C0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1C465AF-AEC0-AC48-883B-688939CF586C}" type="slidenum">
              <a:rPr lang="en-GB" altLang="en-US" sz="1200"/>
              <a:pPr/>
              <a:t>43</a:t>
            </a:fld>
            <a:endParaRPr lang="en-GB" altLang="en-US" sz="1200"/>
          </a:p>
        </p:txBody>
      </p:sp>
      <p:sp>
        <p:nvSpPr>
          <p:cNvPr id="84994" name="Rectangle 2">
            <a:extLst>
              <a:ext uri="{FF2B5EF4-FFF2-40B4-BE49-F238E27FC236}">
                <a16:creationId xmlns:a16="http://schemas.microsoft.com/office/drawing/2014/main" id="{ADF3CCFB-C941-6C48-8885-FF3B88DD23BE}"/>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77827" name="Rectangle 3">
            <a:extLst>
              <a:ext uri="{FF2B5EF4-FFF2-40B4-BE49-F238E27FC236}">
                <a16:creationId xmlns:a16="http://schemas.microsoft.com/office/drawing/2014/main" id="{E67638A6-A15A-0A45-96A1-C4ED9F3D820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a:extLst>
              <a:ext uri="{FF2B5EF4-FFF2-40B4-BE49-F238E27FC236}">
                <a16:creationId xmlns:a16="http://schemas.microsoft.com/office/drawing/2014/main" id="{5464C1E7-AEAB-F345-8E08-9164C9E5C41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EA102D6-29EF-8344-9D7D-3EE3123B97C7}" type="slidenum">
              <a:rPr lang="en-GB" altLang="en-US" sz="1200"/>
              <a:pPr/>
              <a:t>44</a:t>
            </a:fld>
            <a:endParaRPr lang="en-GB" altLang="en-US" sz="1200"/>
          </a:p>
        </p:txBody>
      </p:sp>
      <p:sp>
        <p:nvSpPr>
          <p:cNvPr id="87042" name="Rectangle 2">
            <a:extLst>
              <a:ext uri="{FF2B5EF4-FFF2-40B4-BE49-F238E27FC236}">
                <a16:creationId xmlns:a16="http://schemas.microsoft.com/office/drawing/2014/main" id="{C788F4D9-042F-4D43-8316-2E76D0750B60}"/>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79875" name="Rectangle 3">
            <a:extLst>
              <a:ext uri="{FF2B5EF4-FFF2-40B4-BE49-F238E27FC236}">
                <a16:creationId xmlns:a16="http://schemas.microsoft.com/office/drawing/2014/main" id="{6FA55C36-79C0-B04A-A67E-8CEBF6C8DE3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a:extLst>
              <a:ext uri="{FF2B5EF4-FFF2-40B4-BE49-F238E27FC236}">
                <a16:creationId xmlns:a16="http://schemas.microsoft.com/office/drawing/2014/main" id="{205EB55A-EEA5-514A-9C38-C31C6FEAF11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9CFBAF3-11A8-3441-915E-993B6CBC6106}" type="slidenum">
              <a:rPr lang="en-GB" altLang="en-US" sz="1200"/>
              <a:pPr/>
              <a:t>45</a:t>
            </a:fld>
            <a:endParaRPr lang="en-GB" altLang="en-US" sz="1200"/>
          </a:p>
        </p:txBody>
      </p:sp>
      <p:sp>
        <p:nvSpPr>
          <p:cNvPr id="83970" name="Rectangle 2">
            <a:extLst>
              <a:ext uri="{FF2B5EF4-FFF2-40B4-BE49-F238E27FC236}">
                <a16:creationId xmlns:a16="http://schemas.microsoft.com/office/drawing/2014/main" id="{B4B2C5DE-A67B-D146-98F1-A502837A8E47}"/>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81923" name="Rectangle 3">
            <a:extLst>
              <a:ext uri="{FF2B5EF4-FFF2-40B4-BE49-F238E27FC236}">
                <a16:creationId xmlns:a16="http://schemas.microsoft.com/office/drawing/2014/main" id="{F6746535-B395-6F44-AF2C-5D93273AD22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a:extLst>
              <a:ext uri="{FF2B5EF4-FFF2-40B4-BE49-F238E27FC236}">
                <a16:creationId xmlns:a16="http://schemas.microsoft.com/office/drawing/2014/main" id="{7A0F8741-6A0E-824E-A8A1-FD02E191B32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35731BC-0EAE-224A-BDFD-A3595DC0381D}" type="slidenum">
              <a:rPr lang="en-GB" altLang="en-US" sz="1200"/>
              <a:pPr/>
              <a:t>46</a:t>
            </a:fld>
            <a:endParaRPr lang="en-GB" altLang="en-US" sz="1200"/>
          </a:p>
        </p:txBody>
      </p:sp>
      <p:sp>
        <p:nvSpPr>
          <p:cNvPr id="66562" name="Rectangle 2">
            <a:extLst>
              <a:ext uri="{FF2B5EF4-FFF2-40B4-BE49-F238E27FC236}">
                <a16:creationId xmlns:a16="http://schemas.microsoft.com/office/drawing/2014/main" id="{72FB4359-B77A-4446-A058-A8039AA956F5}"/>
              </a:ext>
            </a:extLst>
          </p:cNvPr>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75779" name="Rectangle 3">
            <a:extLst>
              <a:ext uri="{FF2B5EF4-FFF2-40B4-BE49-F238E27FC236}">
                <a16:creationId xmlns:a16="http://schemas.microsoft.com/office/drawing/2014/main" id="{7BA2F394-AC9F-1546-93B8-F4F40778D32F}"/>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GB" altLang="en-US">
                <a:latin typeface="Arial" panose="020B0604020202020204" pitchFamily="34" charset="0"/>
                <a:ea typeface="ＭＳ Ｐゴシック" panose="020B0600070205080204" pitchFamily="34" charset="-128"/>
              </a:rPr>
              <a:t>Matrix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9CDA852F-45EB-2341-921B-5A97A21E5CF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E128EEF-B842-9B4A-BAC0-837ED67DA40A}" type="slidenum">
              <a:rPr lang="en-GB" altLang="en-US" sz="1200"/>
              <a:pPr/>
              <a:t>13</a:t>
            </a:fld>
            <a:endParaRPr lang="en-GB" altLang="en-US" sz="1200"/>
          </a:p>
        </p:txBody>
      </p:sp>
      <p:sp>
        <p:nvSpPr>
          <p:cNvPr id="54274" name="Text Box 2">
            <a:extLst>
              <a:ext uri="{FF2B5EF4-FFF2-40B4-BE49-F238E27FC236}">
                <a16:creationId xmlns:a16="http://schemas.microsoft.com/office/drawing/2014/main" id="{D7B70F8C-871C-A641-BAC6-81F2C193FF95}"/>
              </a:ext>
            </a:extLst>
          </p:cNvPr>
          <p:cNvSpPr txBox="1">
            <a:spLocks noGrp="1" noRot="1" noChangeAspect="1" noChangeArrowheads="1"/>
          </p:cNvSpPr>
          <p:nvPr>
            <p:ph type="sldImg"/>
          </p:nvPr>
        </p:nvSpPr>
        <p:spPr>
          <a:xfrm>
            <a:off x="1143000" y="693738"/>
            <a:ext cx="4572000" cy="3429000"/>
          </a:xfrm>
          <a:solidFill>
            <a:srgbClr val="FFFFFF"/>
          </a:solidFill>
          <a:ln/>
          <a:extLst>
            <a:ext uri="{FAA26D3D-D897-4be2-8F04-BA451C77F1D7}">
              <ma14:placeholderFlag xmlns="" xmlns:ma14="http://schemas.microsoft.com/office/mac/drawingml/2011/main" val="1"/>
            </a:ext>
          </a:extLst>
        </p:spPr>
      </p:sp>
      <p:sp>
        <p:nvSpPr>
          <p:cNvPr id="54275" name="Text Box 3">
            <a:extLst>
              <a:ext uri="{FF2B5EF4-FFF2-40B4-BE49-F238E27FC236}">
                <a16:creationId xmlns:a16="http://schemas.microsoft.com/office/drawing/2014/main" id="{B32479CA-CD11-3F49-987A-771FDA44B39C}"/>
              </a:ext>
            </a:extLst>
          </p:cNvPr>
          <p:cNvSpPr>
            <a:spLocks noGrp="1" noChangeArrowheads="1"/>
          </p:cNvSpPr>
          <p:nvPr>
            <p:ph type="body" idx="1"/>
          </p:nvPr>
        </p:nvSpPr>
        <p:spPr>
          <a:xfrm>
            <a:off x="685800" y="4341813"/>
            <a:ext cx="5487988" cy="4032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82058" tIns="41029" rIns="82058" bIns="41029" anchor="ctr"/>
          <a:lstStyle/>
          <a:p>
            <a:pPr eaLnBrk="1" hangingPunct="1">
              <a:defRPr/>
            </a:pPr>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a:extLst>
              <a:ext uri="{FF2B5EF4-FFF2-40B4-BE49-F238E27FC236}">
                <a16:creationId xmlns:a16="http://schemas.microsoft.com/office/drawing/2014/main" id="{36EDDE9B-2B22-A748-AE8C-9CA21AC5CDD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CF30BE0-C07E-5344-9041-C790C0DE666C}" type="slidenum">
              <a:rPr lang="en-GB" altLang="en-US" sz="1200"/>
              <a:pPr/>
              <a:t>47</a:t>
            </a:fld>
            <a:endParaRPr lang="en-GB" altLang="en-US" sz="1200"/>
          </a:p>
        </p:txBody>
      </p:sp>
      <p:sp>
        <p:nvSpPr>
          <p:cNvPr id="200706" name="Rectangle 2">
            <a:extLst>
              <a:ext uri="{FF2B5EF4-FFF2-40B4-BE49-F238E27FC236}">
                <a16:creationId xmlns:a16="http://schemas.microsoft.com/office/drawing/2014/main" id="{93FA1E5A-3A9A-0244-8B42-7325D43AAEAF}"/>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83971" name="Rectangle 3">
            <a:extLst>
              <a:ext uri="{FF2B5EF4-FFF2-40B4-BE49-F238E27FC236}">
                <a16:creationId xmlns:a16="http://schemas.microsoft.com/office/drawing/2014/main" id="{D82038F8-E98E-8448-B137-423D830E4F5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a:extLst>
              <a:ext uri="{FF2B5EF4-FFF2-40B4-BE49-F238E27FC236}">
                <a16:creationId xmlns:a16="http://schemas.microsoft.com/office/drawing/2014/main" id="{3EC1CE15-6E0E-1845-94E9-6ABB2F95002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F5962F5-5250-5E4E-A69F-F5183C035552}" type="slidenum">
              <a:rPr lang="en-GB" altLang="en-US" sz="1200"/>
              <a:pPr/>
              <a:t>48</a:t>
            </a:fld>
            <a:endParaRPr lang="en-GB" altLang="en-US" sz="1200"/>
          </a:p>
        </p:txBody>
      </p:sp>
      <p:sp>
        <p:nvSpPr>
          <p:cNvPr id="201730" name="Rectangle 2">
            <a:extLst>
              <a:ext uri="{FF2B5EF4-FFF2-40B4-BE49-F238E27FC236}">
                <a16:creationId xmlns:a16="http://schemas.microsoft.com/office/drawing/2014/main" id="{35F928B4-1A77-6F4B-A996-1F0B6B09CBC2}"/>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86019" name="Rectangle 3">
            <a:extLst>
              <a:ext uri="{FF2B5EF4-FFF2-40B4-BE49-F238E27FC236}">
                <a16:creationId xmlns:a16="http://schemas.microsoft.com/office/drawing/2014/main" id="{EFB77249-5861-1B4C-AED9-285AA165869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a:extLst>
              <a:ext uri="{FF2B5EF4-FFF2-40B4-BE49-F238E27FC236}">
                <a16:creationId xmlns:a16="http://schemas.microsoft.com/office/drawing/2014/main" id="{84EEE1C0-DAE6-0A40-82A4-17EDBB662C5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C2824B0-B6DA-CE49-A7E3-6BA441C2DCDE}" type="slidenum">
              <a:rPr lang="en-GB" altLang="en-US" sz="1200"/>
              <a:pPr/>
              <a:t>49</a:t>
            </a:fld>
            <a:endParaRPr lang="en-GB" altLang="en-US" sz="1200"/>
          </a:p>
        </p:txBody>
      </p:sp>
      <p:sp>
        <p:nvSpPr>
          <p:cNvPr id="201730" name="Rectangle 2">
            <a:extLst>
              <a:ext uri="{FF2B5EF4-FFF2-40B4-BE49-F238E27FC236}">
                <a16:creationId xmlns:a16="http://schemas.microsoft.com/office/drawing/2014/main" id="{1AA1C99D-57E5-C241-9031-195CBC183C3C}"/>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88067" name="Rectangle 3">
            <a:extLst>
              <a:ext uri="{FF2B5EF4-FFF2-40B4-BE49-F238E27FC236}">
                <a16:creationId xmlns:a16="http://schemas.microsoft.com/office/drawing/2014/main" id="{C304558B-ACEB-C741-85A0-05F4EDEE100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a:extLst>
              <a:ext uri="{FF2B5EF4-FFF2-40B4-BE49-F238E27FC236}">
                <a16:creationId xmlns:a16="http://schemas.microsoft.com/office/drawing/2014/main" id="{1DE6E5A3-9D06-3944-9481-B312864444C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6786687-A6F0-584E-9906-FE640412EB22}" type="slidenum">
              <a:rPr lang="en-GB" altLang="en-US" sz="1200"/>
              <a:pPr/>
              <a:t>50</a:t>
            </a:fld>
            <a:endParaRPr lang="en-GB" altLang="en-US" sz="1200"/>
          </a:p>
        </p:txBody>
      </p:sp>
      <p:sp>
        <p:nvSpPr>
          <p:cNvPr id="94210" name="Rectangle 2">
            <a:extLst>
              <a:ext uri="{FF2B5EF4-FFF2-40B4-BE49-F238E27FC236}">
                <a16:creationId xmlns:a16="http://schemas.microsoft.com/office/drawing/2014/main" id="{5156D836-F0C2-AE40-92AA-01CFFE49B6E1}"/>
              </a:ext>
            </a:extLst>
          </p:cNvPr>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90115" name="Rectangle 3">
            <a:extLst>
              <a:ext uri="{FF2B5EF4-FFF2-40B4-BE49-F238E27FC236}">
                <a16:creationId xmlns:a16="http://schemas.microsoft.com/office/drawing/2014/main" id="{1A695424-E92E-0B43-B6B8-10AF221A7F94}"/>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GB" altLang="en-US">
                <a:latin typeface="Arial" panose="020B0604020202020204" pitchFamily="34" charset="0"/>
                <a:ea typeface="ＭＳ Ｐゴシック" panose="020B0600070205080204" pitchFamily="34" charset="-128"/>
              </a:rPr>
              <a:t>Matrix !!!!</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a:extLst>
              <a:ext uri="{FF2B5EF4-FFF2-40B4-BE49-F238E27FC236}">
                <a16:creationId xmlns:a16="http://schemas.microsoft.com/office/drawing/2014/main" id="{53993002-BED2-974C-A6D1-AD0D6EE0816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F31E635-2FBA-F54D-BC72-646AF8C1ABF4}" type="slidenum">
              <a:rPr lang="en-GB" altLang="en-US" sz="1200"/>
              <a:pPr/>
              <a:t>52</a:t>
            </a:fld>
            <a:endParaRPr lang="en-GB" altLang="en-US" sz="1200"/>
          </a:p>
        </p:txBody>
      </p:sp>
      <p:sp>
        <p:nvSpPr>
          <p:cNvPr id="25602" name="Rectangle 2">
            <a:extLst>
              <a:ext uri="{FF2B5EF4-FFF2-40B4-BE49-F238E27FC236}">
                <a16:creationId xmlns:a16="http://schemas.microsoft.com/office/drawing/2014/main" id="{33F00CA6-9A16-9B4E-9938-0C1F267AE83D}"/>
              </a:ext>
            </a:extLst>
          </p:cNvPr>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73731" name="Rectangle 3">
            <a:extLst>
              <a:ext uri="{FF2B5EF4-FFF2-40B4-BE49-F238E27FC236}">
                <a16:creationId xmlns:a16="http://schemas.microsoft.com/office/drawing/2014/main" id="{58567399-5C3C-2C42-946C-A520D5896A21}"/>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GB" altLang="en-US">
                <a:latin typeface="Arial" panose="020B0604020202020204" pitchFamily="34" charset="0"/>
                <a:ea typeface="ＭＳ Ｐゴシック" panose="020B0600070205080204" pitchFamily="34" charset="-128"/>
              </a:rPr>
              <a:t>Protein structure no need to introduce, explain model used</a:t>
            </a:r>
          </a:p>
          <a:p>
            <a:pPr eaLnBrk="1" hangingPunct="1"/>
            <a:r>
              <a:rPr lang="en-GB" altLang="en-US">
                <a:latin typeface="Arial" panose="020B0604020202020204" pitchFamily="34" charset="0"/>
                <a:ea typeface="ＭＳ Ｐゴシック" panose="020B0600070205080204" pitchFamily="34" charset="-128"/>
              </a:rPr>
              <a:t>Pair interactions, 20 amino acids (necessary)</a:t>
            </a:r>
          </a:p>
          <a:p>
            <a:pPr eaLnBrk="1" hangingPunct="1"/>
            <a:r>
              <a:rPr lang="en-GB" altLang="en-US">
                <a:latin typeface="Arial" panose="020B0604020202020204" pitchFamily="34" charset="0"/>
                <a:ea typeface="ＭＳ Ｐゴシック" panose="020B0600070205080204" pitchFamily="34" charset="-128"/>
              </a:rPr>
              <a:t>Can fold in v. specific DESIGNED structures, shows from heat capacity curve</a:t>
            </a:r>
          </a:p>
          <a:p>
            <a:pPr eaLnBrk="1" hangingPunct="1"/>
            <a:r>
              <a:rPr lang="en-GB" altLang="en-US">
                <a:latin typeface="Arial" panose="020B0604020202020204" pitchFamily="34" charset="0"/>
                <a:ea typeface="ＭＳ Ｐゴシック" panose="020B0600070205080204" pitchFamily="34" charset="-128"/>
              </a:rPr>
              <a:t>BUT use for the right purpose (general trends/behaviour scanning)</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a:extLst>
              <a:ext uri="{FF2B5EF4-FFF2-40B4-BE49-F238E27FC236}">
                <a16:creationId xmlns:a16="http://schemas.microsoft.com/office/drawing/2014/main" id="{265AAC95-6056-6246-B7C9-64AE09D06EF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9E0802B-3B61-9F4A-930E-5D3BB25D4D5A}" type="slidenum">
              <a:rPr lang="en-GB" altLang="en-US" sz="1200"/>
              <a:pPr/>
              <a:t>53</a:t>
            </a:fld>
            <a:endParaRPr lang="en-GB" altLang="en-US" sz="1200"/>
          </a:p>
        </p:txBody>
      </p:sp>
      <p:sp>
        <p:nvSpPr>
          <p:cNvPr id="86018" name="Rectangle 2">
            <a:extLst>
              <a:ext uri="{FF2B5EF4-FFF2-40B4-BE49-F238E27FC236}">
                <a16:creationId xmlns:a16="http://schemas.microsoft.com/office/drawing/2014/main" id="{492B6254-C778-A045-8633-2C427C8BC244}"/>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a:extLst>
              <a:ext uri="{FF2B5EF4-FFF2-40B4-BE49-F238E27FC236}">
                <a16:creationId xmlns:a16="http://schemas.microsoft.com/office/drawing/2014/main" id="{784E3B13-75F1-E44D-9958-3AADBCA7F17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a:extLst>
              <a:ext uri="{FF2B5EF4-FFF2-40B4-BE49-F238E27FC236}">
                <a16:creationId xmlns:a16="http://schemas.microsoft.com/office/drawing/2014/main" id="{1DBD7AC7-116D-0A4F-8332-0E3B8B6BDE5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CA7860E-E438-7D4B-A933-0AF34F7CF87E}" type="slidenum">
              <a:rPr lang="en-GB" altLang="en-US" sz="1200"/>
              <a:pPr/>
              <a:t>54</a:t>
            </a:fld>
            <a:endParaRPr lang="en-GB" altLang="en-US" sz="1200"/>
          </a:p>
        </p:txBody>
      </p:sp>
      <p:sp>
        <p:nvSpPr>
          <p:cNvPr id="202754" name="Rectangle 1026">
            <a:extLst>
              <a:ext uri="{FF2B5EF4-FFF2-40B4-BE49-F238E27FC236}">
                <a16:creationId xmlns:a16="http://schemas.microsoft.com/office/drawing/2014/main" id="{CC2A5AB1-D3C5-9B43-9389-3209AE382CC9}"/>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5235" name="Rectangle 1027">
            <a:extLst>
              <a:ext uri="{FF2B5EF4-FFF2-40B4-BE49-F238E27FC236}">
                <a16:creationId xmlns:a16="http://schemas.microsoft.com/office/drawing/2014/main" id="{A78E5728-42CD-134F-AEF2-C4F271C0C55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a:extLst>
              <a:ext uri="{FF2B5EF4-FFF2-40B4-BE49-F238E27FC236}">
                <a16:creationId xmlns:a16="http://schemas.microsoft.com/office/drawing/2014/main" id="{FC7941F8-85D3-924D-9AA4-E94CBCEF5A0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AD3F6DF-96E2-C241-9BEF-C7A8C8480F5D}" type="slidenum">
              <a:rPr lang="en-GB" altLang="en-US" sz="1200"/>
              <a:pPr/>
              <a:t>55</a:t>
            </a:fld>
            <a:endParaRPr lang="en-GB" altLang="en-US" sz="1200"/>
          </a:p>
        </p:txBody>
      </p:sp>
      <p:sp>
        <p:nvSpPr>
          <p:cNvPr id="203778" name="Rectangle 2">
            <a:extLst>
              <a:ext uri="{FF2B5EF4-FFF2-40B4-BE49-F238E27FC236}">
                <a16:creationId xmlns:a16="http://schemas.microsoft.com/office/drawing/2014/main" id="{193461A3-776E-BE43-96C6-B441BEA59496}"/>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7283" name="Rectangle 3">
            <a:extLst>
              <a:ext uri="{FF2B5EF4-FFF2-40B4-BE49-F238E27FC236}">
                <a16:creationId xmlns:a16="http://schemas.microsoft.com/office/drawing/2014/main" id="{9134FAC8-8606-4F43-AF15-F327C9E119C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rPr>
              <a:t>Thinking about it, this should probably be optimized for information entropy</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So what measure would we use for natural distributions – model p(x) differently for different types</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a:extLst>
              <a:ext uri="{FF2B5EF4-FFF2-40B4-BE49-F238E27FC236}">
                <a16:creationId xmlns:a16="http://schemas.microsoft.com/office/drawing/2014/main" id="{AAA45D51-91F0-0A4D-B2BA-B89E1BF299E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A2AA349-0530-444A-ADF9-5263D594A323}" type="slidenum">
              <a:rPr lang="en-GB" altLang="en-US" sz="1200"/>
              <a:pPr/>
              <a:t>56</a:t>
            </a:fld>
            <a:endParaRPr lang="en-GB" altLang="en-US" sz="1200"/>
          </a:p>
        </p:txBody>
      </p:sp>
      <p:sp>
        <p:nvSpPr>
          <p:cNvPr id="204802" name="Rectangle 2">
            <a:extLst>
              <a:ext uri="{FF2B5EF4-FFF2-40B4-BE49-F238E27FC236}">
                <a16:creationId xmlns:a16="http://schemas.microsoft.com/office/drawing/2014/main" id="{71315008-9D8C-3A4A-AC4A-E97702FC797D}"/>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9331" name="Rectangle 3">
            <a:extLst>
              <a:ext uri="{FF2B5EF4-FFF2-40B4-BE49-F238E27FC236}">
                <a16:creationId xmlns:a16="http://schemas.microsoft.com/office/drawing/2014/main" id="{C18BA585-4529-5F4D-8A7E-72868FBEE78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a:extLst>
              <a:ext uri="{FF2B5EF4-FFF2-40B4-BE49-F238E27FC236}">
                <a16:creationId xmlns:a16="http://schemas.microsoft.com/office/drawing/2014/main" id="{CDB519F0-0FDD-3A48-857E-C581B8889DD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E06D956-8513-FD47-AC19-C0A631A76879}" type="slidenum">
              <a:rPr lang="en-GB" altLang="en-US" sz="1200"/>
              <a:pPr/>
              <a:t>57</a:t>
            </a:fld>
            <a:endParaRPr lang="en-GB" altLang="en-US" sz="1200"/>
          </a:p>
        </p:txBody>
      </p:sp>
      <p:sp>
        <p:nvSpPr>
          <p:cNvPr id="205826" name="Rectangle 2">
            <a:extLst>
              <a:ext uri="{FF2B5EF4-FFF2-40B4-BE49-F238E27FC236}">
                <a16:creationId xmlns:a16="http://schemas.microsoft.com/office/drawing/2014/main" id="{5386D2B2-90A1-874A-8D15-7930A70193CE}"/>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01379" name="Rectangle 3">
            <a:extLst>
              <a:ext uri="{FF2B5EF4-FFF2-40B4-BE49-F238E27FC236}">
                <a16:creationId xmlns:a16="http://schemas.microsoft.com/office/drawing/2014/main" id="{7C503B70-35D7-3A48-B15A-CE364CA0851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a:extLst>
              <a:ext uri="{FF2B5EF4-FFF2-40B4-BE49-F238E27FC236}">
                <a16:creationId xmlns:a16="http://schemas.microsoft.com/office/drawing/2014/main" id="{717CA400-9BBE-C247-83DF-A96178CAE2B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9DF2B1C-72D0-044F-B9E6-8BF8219FD107}" type="slidenum">
              <a:rPr lang="en-GB" altLang="en-US" sz="1200"/>
              <a:pPr/>
              <a:t>14</a:t>
            </a:fld>
            <a:endParaRPr lang="en-GB" altLang="en-US" sz="1200"/>
          </a:p>
        </p:txBody>
      </p:sp>
      <p:sp>
        <p:nvSpPr>
          <p:cNvPr id="23554" name="Rectangle 2">
            <a:extLst>
              <a:ext uri="{FF2B5EF4-FFF2-40B4-BE49-F238E27FC236}">
                <a16:creationId xmlns:a16="http://schemas.microsoft.com/office/drawing/2014/main" id="{7C923241-57F6-834D-9616-8A0834F46AC0}"/>
              </a:ext>
            </a:extLst>
          </p:cNvPr>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5843" name="Rectangle 3">
            <a:extLst>
              <a:ext uri="{FF2B5EF4-FFF2-40B4-BE49-F238E27FC236}">
                <a16:creationId xmlns:a16="http://schemas.microsoft.com/office/drawing/2014/main" id="{7E179C4A-0401-9347-93ED-65FF4409516C}"/>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GB" altLang="en-US">
                <a:latin typeface="Arial" panose="020B0604020202020204" pitchFamily="34" charset="0"/>
                <a:ea typeface="ＭＳ Ｐゴシック" panose="020B0600070205080204" pitchFamily="34" charset="-128"/>
              </a:rPr>
              <a:t>Matrix !!!!</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a:extLst>
              <a:ext uri="{FF2B5EF4-FFF2-40B4-BE49-F238E27FC236}">
                <a16:creationId xmlns:a16="http://schemas.microsoft.com/office/drawing/2014/main" id="{3806F792-A990-DD44-A1B1-DC0F4D401D7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A48ECAA-9E67-AB4A-A4F1-ECE50C0B1C26}" type="slidenum">
              <a:rPr lang="en-GB" altLang="en-US" sz="1200"/>
              <a:pPr/>
              <a:t>58</a:t>
            </a:fld>
            <a:endParaRPr lang="en-GB" altLang="en-US" sz="1200"/>
          </a:p>
        </p:txBody>
      </p:sp>
      <p:sp>
        <p:nvSpPr>
          <p:cNvPr id="207874" name="Rectangle 2">
            <a:extLst>
              <a:ext uri="{FF2B5EF4-FFF2-40B4-BE49-F238E27FC236}">
                <a16:creationId xmlns:a16="http://schemas.microsoft.com/office/drawing/2014/main" id="{4AC07ADA-5770-1544-B0D6-EB1D6E548B3B}"/>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03427" name="Rectangle 3">
            <a:extLst>
              <a:ext uri="{FF2B5EF4-FFF2-40B4-BE49-F238E27FC236}">
                <a16:creationId xmlns:a16="http://schemas.microsoft.com/office/drawing/2014/main" id="{3658C31C-1A3D-3449-AEAC-E50666A2E73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a:extLst>
              <a:ext uri="{FF2B5EF4-FFF2-40B4-BE49-F238E27FC236}">
                <a16:creationId xmlns:a16="http://schemas.microsoft.com/office/drawing/2014/main" id="{8EED17B1-B09F-B045-91DC-D3CAA686C8A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A5CEE0F-6FEB-8D49-A7C3-8DE6B9F71AE4}" type="slidenum">
              <a:rPr lang="en-GB" altLang="en-US" sz="1200"/>
              <a:pPr/>
              <a:t>59</a:t>
            </a:fld>
            <a:endParaRPr lang="en-GB" altLang="en-US" sz="1200"/>
          </a:p>
        </p:txBody>
      </p:sp>
      <p:sp>
        <p:nvSpPr>
          <p:cNvPr id="105474" name="Rectangle 1026">
            <a:extLst>
              <a:ext uri="{FF2B5EF4-FFF2-40B4-BE49-F238E27FC236}">
                <a16:creationId xmlns:a16="http://schemas.microsoft.com/office/drawing/2014/main" id="{5292BC4E-B49F-2740-A360-0244B9AB2A1A}"/>
              </a:ext>
            </a:extLst>
          </p:cNvPr>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05475" name="Rectangle 1027">
            <a:extLst>
              <a:ext uri="{FF2B5EF4-FFF2-40B4-BE49-F238E27FC236}">
                <a16:creationId xmlns:a16="http://schemas.microsoft.com/office/drawing/2014/main" id="{932C367C-079E-C944-916A-DC37076495E6}"/>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GB" altLang="en-US">
                <a:latin typeface="Arial" panose="020B0604020202020204" pitchFamily="34" charset="0"/>
                <a:ea typeface="ＭＳ Ｐゴシック" panose="020B0600070205080204" pitchFamily="34" charset="-128"/>
              </a:rPr>
              <a:t>Here I show the basic idea behind such potentials. The real potential have some additional corrections</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a:extLst>
              <a:ext uri="{FF2B5EF4-FFF2-40B4-BE49-F238E27FC236}">
                <a16:creationId xmlns:a16="http://schemas.microsoft.com/office/drawing/2014/main" id="{97CFF87D-5C22-E84A-B17E-8C2460D4DD7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63CC3B9-AF47-2D40-836A-2730301CA1E5}" type="slidenum">
              <a:rPr lang="en-GB" altLang="en-US" sz="1200"/>
              <a:pPr/>
              <a:t>60</a:t>
            </a:fld>
            <a:endParaRPr lang="en-GB" altLang="en-US" sz="1200"/>
          </a:p>
        </p:txBody>
      </p:sp>
      <p:sp>
        <p:nvSpPr>
          <p:cNvPr id="206850" name="Rectangle 2">
            <a:extLst>
              <a:ext uri="{FF2B5EF4-FFF2-40B4-BE49-F238E27FC236}">
                <a16:creationId xmlns:a16="http://schemas.microsoft.com/office/drawing/2014/main" id="{C740031E-9ADF-2C4C-9DF6-52E2721B8069}"/>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07523" name="Rectangle 3">
            <a:extLst>
              <a:ext uri="{FF2B5EF4-FFF2-40B4-BE49-F238E27FC236}">
                <a16:creationId xmlns:a16="http://schemas.microsoft.com/office/drawing/2014/main" id="{2EE945E5-BEC1-0548-B447-66E2D7771FF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a:extLst>
              <a:ext uri="{FF2B5EF4-FFF2-40B4-BE49-F238E27FC236}">
                <a16:creationId xmlns:a16="http://schemas.microsoft.com/office/drawing/2014/main" id="{E4425548-8FED-1D44-B050-395B4DA94E2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549EFC8-3DCD-2E40-80D4-94EA61C142F7}" type="slidenum">
              <a:rPr lang="en-GB" altLang="en-US" sz="1200"/>
              <a:pPr/>
              <a:t>61</a:t>
            </a:fld>
            <a:endParaRPr lang="en-GB" altLang="en-US" sz="1200"/>
          </a:p>
        </p:txBody>
      </p:sp>
      <p:sp>
        <p:nvSpPr>
          <p:cNvPr id="79874" name="Rectangle 2">
            <a:extLst>
              <a:ext uri="{FF2B5EF4-FFF2-40B4-BE49-F238E27FC236}">
                <a16:creationId xmlns:a16="http://schemas.microsoft.com/office/drawing/2014/main" id="{701941A0-5774-314E-AF85-CD7F1EE6E2E0}"/>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09571" name="Rectangle 3">
            <a:extLst>
              <a:ext uri="{FF2B5EF4-FFF2-40B4-BE49-F238E27FC236}">
                <a16:creationId xmlns:a16="http://schemas.microsoft.com/office/drawing/2014/main" id="{7A67983E-F894-FB46-BDFA-708B86CBEBD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a:extLst>
              <a:ext uri="{FF2B5EF4-FFF2-40B4-BE49-F238E27FC236}">
                <a16:creationId xmlns:a16="http://schemas.microsoft.com/office/drawing/2014/main" id="{27E074AE-04AF-7B41-A2EB-004719BFB40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B9056D1-F734-CF45-A580-3D8EC232434D}" type="slidenum">
              <a:rPr lang="en-GB" altLang="en-US" sz="1200"/>
              <a:pPr/>
              <a:t>62</a:t>
            </a:fld>
            <a:endParaRPr lang="en-GB" altLang="en-US" sz="1200"/>
          </a:p>
        </p:txBody>
      </p:sp>
      <p:sp>
        <p:nvSpPr>
          <p:cNvPr id="87042" name="Rectangle 2">
            <a:extLst>
              <a:ext uri="{FF2B5EF4-FFF2-40B4-BE49-F238E27FC236}">
                <a16:creationId xmlns:a16="http://schemas.microsoft.com/office/drawing/2014/main" id="{A1E5C2F6-BCEF-B14B-978C-47CED2053F80}"/>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11619" name="Rectangle 3">
            <a:extLst>
              <a:ext uri="{FF2B5EF4-FFF2-40B4-BE49-F238E27FC236}">
                <a16:creationId xmlns:a16="http://schemas.microsoft.com/office/drawing/2014/main" id="{3A2F8A01-086C-9A4E-97C4-D58599DD2A1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4690" name="Rectangle 7">
            <a:extLst>
              <a:ext uri="{FF2B5EF4-FFF2-40B4-BE49-F238E27FC236}">
                <a16:creationId xmlns:a16="http://schemas.microsoft.com/office/drawing/2014/main" id="{E734E95C-2EAD-9546-BE17-93B51AAEB5B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E89B087-14B5-8043-A4FF-A9A7573008F4}" type="slidenum">
              <a:rPr lang="en-GB" altLang="en-US" sz="1200"/>
              <a:pPr/>
              <a:t>64</a:t>
            </a:fld>
            <a:endParaRPr lang="en-GB" altLang="en-US" sz="1200"/>
          </a:p>
        </p:txBody>
      </p:sp>
      <p:sp>
        <p:nvSpPr>
          <p:cNvPr id="100354" name="Text Box 2">
            <a:extLst>
              <a:ext uri="{FF2B5EF4-FFF2-40B4-BE49-F238E27FC236}">
                <a16:creationId xmlns:a16="http://schemas.microsoft.com/office/drawing/2014/main" id="{493A0941-CDB9-2B49-87E6-134699C304B3}"/>
              </a:ext>
            </a:extLst>
          </p:cNvPr>
          <p:cNvSpPr txBox="1">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00355" name="Text Box 3">
            <a:extLst>
              <a:ext uri="{FF2B5EF4-FFF2-40B4-BE49-F238E27FC236}">
                <a16:creationId xmlns:a16="http://schemas.microsoft.com/office/drawing/2014/main" id="{AAFD13E1-6DAC-4E4F-BAAE-D7F014FEF405}"/>
              </a:ext>
            </a:extLst>
          </p:cNvPr>
          <p:cNvSpPr>
            <a:spLocks noGrp="1" noChangeArrowheads="1"/>
          </p:cNvSpPr>
          <p:nvPr>
            <p:ph type="body" idx="1"/>
          </p:nvPr>
        </p:nvSpPr>
        <p:spPr>
          <a:xfrm>
            <a:off x="914400" y="4341813"/>
            <a:ext cx="5029200" cy="4114800"/>
          </a:xfrm>
          <a:solidFill>
            <a:srgbClr val="FFFFFF"/>
          </a:solidFill>
          <a:ln w="9360">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80766" tIns="41998" rIns="80766" bIns="41998"/>
          <a:lstStyle>
            <a:lvl1pPr defTabSz="457200">
              <a:tabLst>
                <a:tab pos="723900" algn="l"/>
                <a:tab pos="1447800" algn="l"/>
                <a:tab pos="2171700" algn="l"/>
                <a:tab pos="2895600" algn="l"/>
                <a:tab pos="3619500" algn="l"/>
                <a:tab pos="4343400" algn="l"/>
                <a:tab pos="5067300" algn="l"/>
              </a:tabLst>
              <a:defRPr sz="1200">
                <a:solidFill>
                  <a:schemeClr val="tx1"/>
                </a:solidFill>
                <a:latin typeface="Arial" charset="0"/>
                <a:ea typeface="ＭＳ Ｐゴシック" charset="0"/>
                <a:cs typeface="ＭＳ Ｐゴシック" charset="0"/>
              </a:defRPr>
            </a:lvl1pPr>
            <a:lvl2pPr marL="742950" indent="-285750" defTabSz="457200">
              <a:tabLst>
                <a:tab pos="723900" algn="l"/>
                <a:tab pos="1447800" algn="l"/>
                <a:tab pos="2171700" algn="l"/>
                <a:tab pos="2895600" algn="l"/>
                <a:tab pos="3619500" algn="l"/>
                <a:tab pos="4343400" algn="l"/>
                <a:tab pos="5067300" algn="l"/>
              </a:tabLst>
              <a:defRPr sz="1200">
                <a:solidFill>
                  <a:schemeClr val="tx1"/>
                </a:solidFill>
                <a:latin typeface="Arial" charset="0"/>
                <a:ea typeface="ＭＳ Ｐゴシック" charset="0"/>
              </a:defRPr>
            </a:lvl2pPr>
            <a:lvl3pPr marL="1143000" indent="-228600" defTabSz="457200">
              <a:tabLst>
                <a:tab pos="723900" algn="l"/>
                <a:tab pos="1447800" algn="l"/>
                <a:tab pos="2171700" algn="l"/>
                <a:tab pos="2895600" algn="l"/>
                <a:tab pos="3619500" algn="l"/>
                <a:tab pos="4343400" algn="l"/>
                <a:tab pos="5067300" algn="l"/>
              </a:tabLst>
              <a:defRPr sz="1200">
                <a:solidFill>
                  <a:schemeClr val="tx1"/>
                </a:solidFill>
                <a:latin typeface="Arial" charset="0"/>
                <a:ea typeface="ＭＳ Ｐゴシック" charset="0"/>
              </a:defRPr>
            </a:lvl3pPr>
            <a:lvl4pPr marL="1600200" indent="-228600" defTabSz="457200">
              <a:tabLst>
                <a:tab pos="723900" algn="l"/>
                <a:tab pos="1447800" algn="l"/>
                <a:tab pos="2171700" algn="l"/>
                <a:tab pos="2895600" algn="l"/>
                <a:tab pos="3619500" algn="l"/>
                <a:tab pos="4343400" algn="l"/>
                <a:tab pos="5067300" algn="l"/>
              </a:tabLst>
              <a:defRPr sz="1200">
                <a:solidFill>
                  <a:schemeClr val="tx1"/>
                </a:solidFill>
                <a:latin typeface="Arial" charset="0"/>
                <a:ea typeface="ＭＳ Ｐゴシック" charset="0"/>
              </a:defRPr>
            </a:lvl4pPr>
            <a:lvl5pPr marL="2057400" indent="-228600" defTabSz="457200">
              <a:tabLst>
                <a:tab pos="723900" algn="l"/>
                <a:tab pos="1447800" algn="l"/>
                <a:tab pos="2171700" algn="l"/>
                <a:tab pos="2895600" algn="l"/>
                <a:tab pos="3619500" algn="l"/>
                <a:tab pos="4343400" algn="l"/>
                <a:tab pos="5067300" algn="l"/>
              </a:tabLst>
              <a:defRPr sz="1200">
                <a:solidFill>
                  <a:schemeClr val="tx1"/>
                </a:solidFill>
                <a:latin typeface="Arial" charset="0"/>
                <a:ea typeface="ＭＳ Ｐゴシック" charset="0"/>
              </a:defRPr>
            </a:lvl5pPr>
            <a:lvl6pPr marL="2514600" indent="-228600" fontAlgn="base">
              <a:spcBef>
                <a:spcPct val="30000"/>
              </a:spcBef>
              <a:spcAft>
                <a:spcPct val="0"/>
              </a:spcAft>
              <a:tabLst>
                <a:tab pos="723900" algn="l"/>
                <a:tab pos="1447800" algn="l"/>
                <a:tab pos="2171700" algn="l"/>
                <a:tab pos="2895600" algn="l"/>
                <a:tab pos="3619500" algn="l"/>
                <a:tab pos="4343400" algn="l"/>
                <a:tab pos="5067300" algn="l"/>
              </a:tabLst>
              <a:defRPr sz="1200">
                <a:solidFill>
                  <a:schemeClr val="tx1"/>
                </a:solidFill>
                <a:latin typeface="Arial" charset="0"/>
                <a:ea typeface="ＭＳ Ｐゴシック" charset="0"/>
              </a:defRPr>
            </a:lvl6pPr>
            <a:lvl7pPr marL="2971800" indent="-228600" fontAlgn="base">
              <a:spcBef>
                <a:spcPct val="30000"/>
              </a:spcBef>
              <a:spcAft>
                <a:spcPct val="0"/>
              </a:spcAft>
              <a:tabLst>
                <a:tab pos="723900" algn="l"/>
                <a:tab pos="1447800" algn="l"/>
                <a:tab pos="2171700" algn="l"/>
                <a:tab pos="2895600" algn="l"/>
                <a:tab pos="3619500" algn="l"/>
                <a:tab pos="4343400" algn="l"/>
                <a:tab pos="5067300" algn="l"/>
              </a:tabLst>
              <a:defRPr sz="1200">
                <a:solidFill>
                  <a:schemeClr val="tx1"/>
                </a:solidFill>
                <a:latin typeface="Arial" charset="0"/>
                <a:ea typeface="ＭＳ Ｐゴシック" charset="0"/>
              </a:defRPr>
            </a:lvl7pPr>
            <a:lvl8pPr marL="3429000" indent="-228600" fontAlgn="base">
              <a:spcBef>
                <a:spcPct val="30000"/>
              </a:spcBef>
              <a:spcAft>
                <a:spcPct val="0"/>
              </a:spcAft>
              <a:tabLst>
                <a:tab pos="723900" algn="l"/>
                <a:tab pos="1447800" algn="l"/>
                <a:tab pos="2171700" algn="l"/>
                <a:tab pos="2895600" algn="l"/>
                <a:tab pos="3619500" algn="l"/>
                <a:tab pos="4343400" algn="l"/>
                <a:tab pos="5067300" algn="l"/>
              </a:tabLst>
              <a:defRPr sz="1200">
                <a:solidFill>
                  <a:schemeClr val="tx1"/>
                </a:solidFill>
                <a:latin typeface="Arial" charset="0"/>
                <a:ea typeface="ＭＳ Ｐゴシック" charset="0"/>
              </a:defRPr>
            </a:lvl8pPr>
            <a:lvl9pPr marL="3886200" indent="-228600" fontAlgn="base">
              <a:spcBef>
                <a:spcPct val="30000"/>
              </a:spcBef>
              <a:spcAft>
                <a:spcPct val="0"/>
              </a:spcAft>
              <a:tabLst>
                <a:tab pos="723900" algn="l"/>
                <a:tab pos="1447800" algn="l"/>
                <a:tab pos="2171700" algn="l"/>
                <a:tab pos="2895600" algn="l"/>
                <a:tab pos="3619500" algn="l"/>
                <a:tab pos="4343400" algn="l"/>
                <a:tab pos="5067300" algn="l"/>
              </a:tabLst>
              <a:defRPr sz="1200">
                <a:solidFill>
                  <a:schemeClr val="tx1"/>
                </a:solidFill>
                <a:latin typeface="Arial" charset="0"/>
                <a:ea typeface="ＭＳ Ｐゴシック" charset="0"/>
              </a:defRPr>
            </a:lvl9pPr>
          </a:lstStyle>
          <a:p>
            <a:pPr eaLnBrk="1" hangingPunct="1">
              <a:spcBef>
                <a:spcPts val="450"/>
              </a:spcBef>
              <a:buSzPct val="45000"/>
              <a:buFont typeface="Wingdings" charset="0"/>
              <a:buNone/>
              <a:defRPr/>
            </a:pPr>
            <a:r>
              <a:rPr lang="en-GB" sz="1300">
                <a:cs typeface="DejaVu Sans" charset="0"/>
              </a:rPr>
              <a:t>Add folding curve</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6738" name="Rectangle 7">
            <a:extLst>
              <a:ext uri="{FF2B5EF4-FFF2-40B4-BE49-F238E27FC236}">
                <a16:creationId xmlns:a16="http://schemas.microsoft.com/office/drawing/2014/main" id="{04E691F2-AE5A-5B45-A87D-DC5BF123780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9931CE0-D62C-D543-A033-C3620EE73F61}" type="slidenum">
              <a:rPr lang="en-GB" altLang="en-US" sz="1200"/>
              <a:pPr/>
              <a:t>65</a:t>
            </a:fld>
            <a:endParaRPr lang="en-GB" altLang="en-US" sz="1200"/>
          </a:p>
        </p:txBody>
      </p:sp>
      <p:sp>
        <p:nvSpPr>
          <p:cNvPr id="102402" name="Text Box 2">
            <a:extLst>
              <a:ext uri="{FF2B5EF4-FFF2-40B4-BE49-F238E27FC236}">
                <a16:creationId xmlns:a16="http://schemas.microsoft.com/office/drawing/2014/main" id="{8A85C19E-A490-E349-B235-E598D577B489}"/>
              </a:ext>
            </a:extLst>
          </p:cNvPr>
          <p:cNvSpPr txBox="1">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02403" name="Text Box 3">
            <a:extLst>
              <a:ext uri="{FF2B5EF4-FFF2-40B4-BE49-F238E27FC236}">
                <a16:creationId xmlns:a16="http://schemas.microsoft.com/office/drawing/2014/main" id="{98949327-9F65-4B4E-882A-D661B4AABDD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eaLnBrk="1" hangingPunct="1">
              <a:defRPr/>
            </a:pPr>
            <a:r>
              <a:rPr lang="en-GB"/>
              <a:t>Still does what classic lattice model does</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a:extLst>
              <a:ext uri="{FF2B5EF4-FFF2-40B4-BE49-F238E27FC236}">
                <a16:creationId xmlns:a16="http://schemas.microsoft.com/office/drawing/2014/main" id="{99CCE835-584C-E34B-BA16-A33FF817A5E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4D1CF2F-ABB3-C541-A237-FA5C0CAD1544}" type="slidenum">
              <a:rPr lang="en-GB" altLang="en-US" sz="1200"/>
              <a:pPr/>
              <a:t>69</a:t>
            </a:fld>
            <a:endParaRPr lang="en-GB" altLang="en-US" sz="1200"/>
          </a:p>
        </p:txBody>
      </p:sp>
      <p:sp>
        <p:nvSpPr>
          <p:cNvPr id="25602" name="Rectangle 2">
            <a:extLst>
              <a:ext uri="{FF2B5EF4-FFF2-40B4-BE49-F238E27FC236}">
                <a16:creationId xmlns:a16="http://schemas.microsoft.com/office/drawing/2014/main" id="{F093898C-4BE3-5E49-9697-4BBE29A81483}"/>
              </a:ext>
            </a:extLst>
          </p:cNvPr>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21859" name="Rectangle 3">
            <a:extLst>
              <a:ext uri="{FF2B5EF4-FFF2-40B4-BE49-F238E27FC236}">
                <a16:creationId xmlns:a16="http://schemas.microsoft.com/office/drawing/2014/main" id="{BF499067-DB5E-AA40-BA2F-08F4B25492F5}"/>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GB" altLang="en-US">
                <a:latin typeface="Arial" panose="020B0604020202020204" pitchFamily="34" charset="0"/>
                <a:ea typeface="ＭＳ Ｐゴシック" panose="020B0600070205080204" pitchFamily="34" charset="-128"/>
              </a:rPr>
              <a:t>Protein structure no need to introduce, explain model used</a:t>
            </a:r>
          </a:p>
          <a:p>
            <a:pPr eaLnBrk="1" hangingPunct="1"/>
            <a:r>
              <a:rPr lang="en-GB" altLang="en-US">
                <a:latin typeface="Arial" panose="020B0604020202020204" pitchFamily="34" charset="0"/>
                <a:ea typeface="ＭＳ Ｐゴシック" panose="020B0600070205080204" pitchFamily="34" charset="-128"/>
              </a:rPr>
              <a:t>Pair interactions, 20 amino acids (necessary)</a:t>
            </a:r>
          </a:p>
          <a:p>
            <a:pPr eaLnBrk="1" hangingPunct="1"/>
            <a:r>
              <a:rPr lang="en-GB" altLang="en-US">
                <a:latin typeface="Arial" panose="020B0604020202020204" pitchFamily="34" charset="0"/>
                <a:ea typeface="ＭＳ Ｐゴシック" panose="020B0600070205080204" pitchFamily="34" charset="-128"/>
              </a:rPr>
              <a:t>Can fold in v. specific DESIGNED structures, shows from heat capacity curve</a:t>
            </a:r>
          </a:p>
          <a:p>
            <a:pPr eaLnBrk="1" hangingPunct="1"/>
            <a:r>
              <a:rPr lang="en-GB" altLang="en-US">
                <a:latin typeface="Arial" panose="020B0604020202020204" pitchFamily="34" charset="0"/>
                <a:ea typeface="ＭＳ Ｐゴシック" panose="020B0600070205080204" pitchFamily="34" charset="-128"/>
              </a:rPr>
              <a:t>BUT use for the right purpose (general trends/behaviour scanning)</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6" name="Shape 13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6517250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Shape 14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5" name="Shape 14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4644027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dirty="0"/>
              <a:t>1 Hydrophobicity (oil in water)</a:t>
            </a:r>
          </a:p>
          <a:p>
            <a:pPr marL="0" marR="0" lvl="1" indent="0" algn="l" defTabSz="457200" rtl="0" eaLnBrk="1" fontAlgn="auto" latinLnBrk="0" hangingPunct="1">
              <a:lnSpc>
                <a:spcPct val="100000"/>
              </a:lnSpc>
              <a:spcBef>
                <a:spcPts val="0"/>
              </a:spcBef>
              <a:spcAft>
                <a:spcPts val="0"/>
              </a:spcAft>
              <a:buClrTx/>
              <a:buSzTx/>
              <a:buFontTx/>
              <a:buNone/>
              <a:tabLst/>
              <a:defRPr/>
            </a:pPr>
            <a:r>
              <a:rPr lang="en-US" dirty="0"/>
              <a:t>2 Hydrogen bonds form secondary structure</a:t>
            </a:r>
          </a:p>
          <a:p>
            <a:pPr marL="0" marR="0" lvl="1"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GB" dirty="0"/>
          </a:p>
        </p:txBody>
      </p:sp>
      <p:sp>
        <p:nvSpPr>
          <p:cNvPr id="4" name="Slide Number Placeholder 3"/>
          <p:cNvSpPr>
            <a:spLocks noGrp="1"/>
          </p:cNvSpPr>
          <p:nvPr>
            <p:ph type="sldNum" sz="quarter" idx="10"/>
          </p:nvPr>
        </p:nvSpPr>
        <p:spPr/>
        <p:txBody>
          <a:bodyPr/>
          <a:lstStyle/>
          <a:p>
            <a:pPr marL="0" marR="0" lvl="0" indent="0" algn="r" defTabSz="457059" rtl="0" eaLnBrk="1" fontAlgn="auto" latinLnBrk="0" hangingPunct="1">
              <a:lnSpc>
                <a:spcPct val="100000"/>
              </a:lnSpc>
              <a:spcBef>
                <a:spcPts val="0"/>
              </a:spcBef>
              <a:spcAft>
                <a:spcPts val="0"/>
              </a:spcAft>
              <a:buClrTx/>
              <a:buSzTx/>
              <a:buFontTx/>
              <a:buNone/>
              <a:tabLst/>
              <a:defRPr/>
            </a:pPr>
            <a:fld id="{82F70BCC-6CB0-0440-AADF-B807E3B0DAA7}"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059"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3529164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ym typeface="Wingdings" panose="05000000000000000000" pitchFamily="2" charset="2"/>
              </a:rPr>
              <a:t>Alzheimer, BSE (mad cow disease) heating etc.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Very stable </a:t>
            </a:r>
            <a:r>
              <a:rPr lang="en-US" dirty="0">
                <a:sym typeface="Wingdings" panose="05000000000000000000" pitchFamily="2" charset="2"/>
              </a:rPr>
              <a:t> why?</a:t>
            </a:r>
          </a:p>
          <a:p>
            <a:r>
              <a:rPr lang="en-US" dirty="0">
                <a:sym typeface="Wingdings" panose="05000000000000000000" pitchFamily="2" charset="2"/>
              </a:rPr>
              <a:t>Seeding</a:t>
            </a:r>
          </a:p>
          <a:p>
            <a:r>
              <a:rPr lang="en-US" dirty="0">
                <a:sym typeface="Wingdings" panose="05000000000000000000" pitchFamily="2" charset="2"/>
              </a:rPr>
              <a:t>Seeding vs. elongation</a:t>
            </a:r>
          </a:p>
          <a:p>
            <a:r>
              <a:rPr lang="en-US" dirty="0">
                <a:sym typeface="Wingdings" panose="05000000000000000000" pitchFamily="2" charset="2"/>
              </a:rPr>
              <a:t>Crystal structures of fibrils</a:t>
            </a:r>
          </a:p>
          <a:p>
            <a:r>
              <a:rPr lang="en-US" dirty="0">
                <a:sym typeface="Wingdings" panose="05000000000000000000" pitchFamily="2" charset="2"/>
              </a:rPr>
              <a:t>Cold denaturation</a:t>
            </a:r>
          </a:p>
          <a:p>
            <a:r>
              <a:rPr lang="en-US" dirty="0">
                <a:sym typeface="Wingdings" panose="05000000000000000000" pitchFamily="2" charset="2"/>
              </a:rPr>
              <a:t>ITC experiment</a:t>
            </a:r>
          </a:p>
        </p:txBody>
      </p:sp>
      <p:sp>
        <p:nvSpPr>
          <p:cNvPr id="4" name="Slide Number Placeholder 3"/>
          <p:cNvSpPr>
            <a:spLocks noGrp="1"/>
          </p:cNvSpPr>
          <p:nvPr>
            <p:ph type="sldNum" sz="quarter" idx="5"/>
          </p:nvPr>
        </p:nvSpPr>
        <p:spPr/>
        <p:txBody>
          <a:bodyPr/>
          <a:lstStyle/>
          <a:p>
            <a:fld id="{0D2C231A-6AA1-477B-8FA8-49A80A1E49CC}" type="slidenum">
              <a:rPr lang="en-US" smtClean="0"/>
              <a:t>72</a:t>
            </a:fld>
            <a:endParaRPr lang="en-US"/>
          </a:p>
        </p:txBody>
      </p:sp>
    </p:spTree>
    <p:extLst>
      <p:ext uri="{BB962C8B-B14F-4D97-AF65-F5344CB8AC3E}">
        <p14:creationId xmlns:p14="http://schemas.microsoft.com/office/powerpoint/2010/main" val="386583720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Shape 16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 name="Shape 163"/>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200" b="0" i="0" u="none" strike="noStrike" cap="none">
                <a:solidFill>
                  <a:schemeClr val="dk1"/>
                </a:solidFill>
                <a:latin typeface="Calibri"/>
                <a:ea typeface="Calibri"/>
                <a:cs typeface="Calibri"/>
                <a:sym typeface="Calibri"/>
              </a:rPr>
              <a:t>For small hydrophobic particles, for example for small alkanes, this can be measures by experiment. Moreover, there is now a good theoretical framework to understand the hydrophobicity of small particles with respect to temperature, and this is the figure you see on the left.</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GB" sz="1200" b="0" i="0" u="none" strike="noStrike" cap="none">
                <a:solidFill>
                  <a:schemeClr val="dk1"/>
                </a:solidFill>
                <a:latin typeface="Calibri"/>
                <a:ea typeface="Calibri"/>
                <a:cs typeface="Calibri"/>
                <a:sym typeface="Calibri"/>
              </a:rPr>
              <a:t> For simplcity, we can assume that this shows what the cost is to transfer a small hydrophobic cavity from oil to water. We see a peak around 70-80 degrees Celsius.  Moreover, we can see that the hydrophobic force actually becomes weaker at lower temperatures.</a:t>
            </a:r>
            <a:endParaRPr sz="1200" b="0" i="0" u="none" strike="noStrike" cap="none">
              <a:solidFill>
                <a:schemeClr val="dk1"/>
              </a:solidFill>
              <a:latin typeface="Calibri"/>
              <a:ea typeface="Calibri"/>
              <a:cs typeface="Calibri"/>
              <a:sym typeface="Calibri"/>
            </a:endParaRPr>
          </a:p>
        </p:txBody>
      </p:sp>
      <p:sp>
        <p:nvSpPr>
          <p:cNvPr id="164" name="Shape 164"/>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a:solidFill>
                  <a:schemeClr val="dk1"/>
                </a:solidFill>
                <a:latin typeface="Calibri"/>
                <a:ea typeface="Calibri"/>
                <a:cs typeface="Calibri"/>
                <a:sym typeface="Calibri"/>
              </a:rPr>
              <a:t>73</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7598132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D0F64F-8E8D-4E2D-9B58-9D119504137B}" type="slidenum">
              <a:rPr lang="en-US" smtClean="0"/>
              <a:t>74</a:t>
            </a:fld>
            <a:endParaRPr lang="en-US"/>
          </a:p>
        </p:txBody>
      </p:sp>
    </p:spTree>
    <p:extLst>
      <p:ext uri="{BB962C8B-B14F-4D97-AF65-F5344CB8AC3E}">
        <p14:creationId xmlns:p14="http://schemas.microsoft.com/office/powerpoint/2010/main" val="395165073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Shape 2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9" name="Shape 21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54795698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Shape 22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9" name="Shape 22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4833670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Shape 23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6" name="Shape 23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35545674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Shape 24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7" name="Shape 24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extLst>
      <p:ext uri="{BB962C8B-B14F-4D97-AF65-F5344CB8AC3E}">
        <p14:creationId xmlns:p14="http://schemas.microsoft.com/office/powerpoint/2010/main" val="146163747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D0F64F-8E8D-4E2D-9B58-9D119504137B}" type="slidenum">
              <a:rPr lang="en-US" smtClean="0"/>
              <a:t>82</a:t>
            </a:fld>
            <a:endParaRPr lang="en-US"/>
          </a:p>
        </p:txBody>
      </p:sp>
    </p:spTree>
    <p:extLst>
      <p:ext uri="{BB962C8B-B14F-4D97-AF65-F5344CB8AC3E}">
        <p14:creationId xmlns:p14="http://schemas.microsoft.com/office/powerpoint/2010/main" val="355222032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Shape 2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7" name="Shape 25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89662804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Shape 2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9" name="Shape 27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8097723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382D60-ED69-7648-9D3A-0BFF209113A6}"/>
              </a:ext>
            </a:extLst>
          </p:cNvPr>
          <p:cNvSpPr>
            <a:spLocks noGrp="1" noRot="1" noChangeAspect="1"/>
          </p:cNvSpPr>
          <p:nvPr>
            <p:ph type="sldImg"/>
          </p:nvPr>
        </p:nvSpPr>
        <p:spPr/>
      </p:sp>
      <p:sp>
        <p:nvSpPr>
          <p:cNvPr id="41986" name="Notes Placeholder 2">
            <a:extLst>
              <a:ext uri="{FF2B5EF4-FFF2-40B4-BE49-F238E27FC236}">
                <a16:creationId xmlns:a16="http://schemas.microsoft.com/office/drawing/2014/main" id="{B3B6B1C5-70CD-7E44-A48B-DB2C3D72537D}"/>
              </a:ext>
            </a:extLst>
          </p:cNvPr>
          <p:cNvSpPr>
            <a:spLocks noGrp="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en-GB" altLang="en-US">
                <a:latin typeface="Arial" panose="020B0604020202020204" pitchFamily="34" charset="0"/>
                <a:ea typeface="ＭＳ Ｐゴシック" panose="020B0600070205080204" pitchFamily="34" charset="-128"/>
              </a:rPr>
              <a:t>H: hydrogen bond donor</a:t>
            </a:r>
          </a:p>
          <a:p>
            <a:r>
              <a:rPr lang="en-GB" altLang="en-US">
                <a:latin typeface="Arial" panose="020B0604020202020204" pitchFamily="34" charset="0"/>
                <a:ea typeface="ＭＳ Ｐゴシック" panose="020B0600070205080204" pitchFamily="34" charset="-128"/>
              </a:rPr>
              <a:t>O: hydrogen bond acceptor</a:t>
            </a:r>
          </a:p>
        </p:txBody>
      </p:sp>
      <p:sp>
        <p:nvSpPr>
          <p:cNvPr id="41987" name="Slide Number Placeholder 3">
            <a:extLst>
              <a:ext uri="{FF2B5EF4-FFF2-40B4-BE49-F238E27FC236}">
                <a16:creationId xmlns:a16="http://schemas.microsoft.com/office/drawing/2014/main" id="{44DC0410-17DB-774C-AAA0-9BAFB3978708}"/>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030E915-4163-5648-AD73-CF6FC0D6C8C8}" type="slidenum">
              <a:rPr lang="en-GB" altLang="en-US" sz="1200"/>
              <a:pPr/>
              <a:t>19</a:t>
            </a:fld>
            <a:endParaRPr lang="en-GB" altLang="en-US" sz="1200"/>
          </a:p>
        </p:txBody>
      </p:sp>
    </p:spTree>
    <p:extLst>
      <p:ext uri="{BB962C8B-B14F-4D97-AF65-F5344CB8AC3E}">
        <p14:creationId xmlns:p14="http://schemas.microsoft.com/office/powerpoint/2010/main" val="99375112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159513-EBDF-8F4F-98C5-7088DFCF7182}"/>
              </a:ext>
            </a:extLst>
          </p:cNvPr>
          <p:cNvSpPr>
            <a:spLocks noGrp="1" noRot="1" noChangeAspect="1"/>
          </p:cNvSpPr>
          <p:nvPr>
            <p:ph type="sldImg"/>
          </p:nvPr>
        </p:nvSpPr>
        <p:spPr/>
      </p:sp>
      <p:sp>
        <p:nvSpPr>
          <p:cNvPr id="157698" name="Notes Placeholder 2">
            <a:extLst>
              <a:ext uri="{FF2B5EF4-FFF2-40B4-BE49-F238E27FC236}">
                <a16:creationId xmlns:a16="http://schemas.microsoft.com/office/drawing/2014/main" id="{AFA0C21F-9FC6-5B42-A96F-3C4888AB187E}"/>
              </a:ext>
            </a:extLst>
          </p:cNvPr>
          <p:cNvSpPr>
            <a:spLocks noGrp="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157699" name="Slide Number Placeholder 3">
            <a:extLst>
              <a:ext uri="{FF2B5EF4-FFF2-40B4-BE49-F238E27FC236}">
                <a16:creationId xmlns:a16="http://schemas.microsoft.com/office/drawing/2014/main" id="{FDA419C8-FBF8-324C-B566-287CA38D2F71}"/>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9AEFFB5-3571-4041-9763-D511D1E6193B}" type="slidenum">
              <a:rPr lang="en-GB" altLang="en-US" sz="1200"/>
              <a:pPr/>
              <a:t>86</a:t>
            </a:fld>
            <a:endParaRPr lang="en-GB" alt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Hydrogen bonds</a:t>
            </a:r>
            <a:r>
              <a:rPr lang="en-GB" baseline="0" dirty="0"/>
              <a:t> are for two reasons important in protein structure: for the hydrophobic effect and for the formation of secondary structure.</a:t>
            </a:r>
            <a:endParaRPr lang="en-GB" dirty="0"/>
          </a:p>
        </p:txBody>
      </p:sp>
      <p:sp>
        <p:nvSpPr>
          <p:cNvPr id="4" name="Slide Number Placeholder 3"/>
          <p:cNvSpPr>
            <a:spLocks noGrp="1"/>
          </p:cNvSpPr>
          <p:nvPr>
            <p:ph type="sldNum" sz="quarter" idx="10"/>
          </p:nvPr>
        </p:nvSpPr>
        <p:spPr/>
        <p:txBody>
          <a:bodyPr/>
          <a:lstStyle/>
          <a:p>
            <a:pPr marL="0" marR="0" lvl="0" indent="0" algn="r" defTabSz="457059" rtl="0" eaLnBrk="1" fontAlgn="auto" latinLnBrk="0" hangingPunct="1">
              <a:lnSpc>
                <a:spcPct val="100000"/>
              </a:lnSpc>
              <a:spcBef>
                <a:spcPts val="0"/>
              </a:spcBef>
              <a:spcAft>
                <a:spcPts val="0"/>
              </a:spcAft>
              <a:buClrTx/>
              <a:buSzTx/>
              <a:buFontTx/>
              <a:buNone/>
              <a:tabLst/>
              <a:defRPr/>
            </a:pPr>
            <a:fld id="{82F70BCC-6CB0-0440-AADF-B807E3B0DAA7}"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059"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993094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457059" rtl="0" eaLnBrk="1" fontAlgn="auto" latinLnBrk="0" hangingPunct="1">
              <a:lnSpc>
                <a:spcPct val="100000"/>
              </a:lnSpc>
              <a:spcBef>
                <a:spcPts val="0"/>
              </a:spcBef>
              <a:spcAft>
                <a:spcPts val="0"/>
              </a:spcAft>
              <a:buClrTx/>
              <a:buSzTx/>
              <a:buFontTx/>
              <a:buNone/>
              <a:tabLst/>
              <a:defRPr/>
            </a:pPr>
            <a:fld id="{82F70BCC-6CB0-0440-AADF-B807E3B0DAA7}"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059"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49330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Hydrophobic</a:t>
            </a:r>
            <a:r>
              <a:rPr lang="en-GB" baseline="0" dirty="0"/>
              <a:t> residues are like oil in water.</a:t>
            </a:r>
            <a:endParaRPr lang="en-GB" dirty="0"/>
          </a:p>
        </p:txBody>
      </p:sp>
      <p:sp>
        <p:nvSpPr>
          <p:cNvPr id="4" name="Slide Number Placeholder 3"/>
          <p:cNvSpPr>
            <a:spLocks noGrp="1"/>
          </p:cNvSpPr>
          <p:nvPr>
            <p:ph type="sldNum" sz="quarter" idx="10"/>
          </p:nvPr>
        </p:nvSpPr>
        <p:spPr/>
        <p:txBody>
          <a:bodyPr/>
          <a:lstStyle/>
          <a:p>
            <a:pPr marL="0" marR="0" lvl="0" indent="0" algn="r" defTabSz="457059" rtl="0" eaLnBrk="1" fontAlgn="auto" latinLnBrk="0" hangingPunct="1">
              <a:lnSpc>
                <a:spcPct val="100000"/>
              </a:lnSpc>
              <a:spcBef>
                <a:spcPts val="0"/>
              </a:spcBef>
              <a:spcAft>
                <a:spcPts val="0"/>
              </a:spcAft>
              <a:buClrTx/>
              <a:buSzTx/>
              <a:buFontTx/>
              <a:buNone/>
              <a:tabLst/>
              <a:defRPr/>
            </a:pPr>
            <a:fld id="{82F70BCC-6CB0-0440-AADF-B807E3B0DAA7}"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059"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243406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nl-NL"/>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NL"/>
              <a:t>Click to edit Master subtitle style</a:t>
            </a:r>
            <a:endParaRPr lang="en-US"/>
          </a:p>
        </p:txBody>
      </p:sp>
    </p:spTree>
    <p:extLst>
      <p:ext uri="{BB962C8B-B14F-4D97-AF65-F5344CB8AC3E}">
        <p14:creationId xmlns:p14="http://schemas.microsoft.com/office/powerpoint/2010/main" val="2585663773"/>
      </p:ext>
    </p:extLst>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Tree>
    <p:extLst>
      <p:ext uri="{BB962C8B-B14F-4D97-AF65-F5344CB8AC3E}">
        <p14:creationId xmlns:p14="http://schemas.microsoft.com/office/powerpoint/2010/main" val="3004442239"/>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400800"/>
          </a:xfrm>
        </p:spPr>
        <p:txBody>
          <a:bodyPr vert="eaVert"/>
          <a:lstStyle/>
          <a:p>
            <a:r>
              <a:rPr lang="nl-NL"/>
              <a:t>Click to edit Master title style</a:t>
            </a:r>
            <a:endParaRPr lang="en-US"/>
          </a:p>
        </p:txBody>
      </p:sp>
      <p:sp>
        <p:nvSpPr>
          <p:cNvPr id="3" name="Vertical Text Placeholder 2"/>
          <p:cNvSpPr>
            <a:spLocks noGrp="1"/>
          </p:cNvSpPr>
          <p:nvPr>
            <p:ph type="body" orient="vert" idx="1"/>
          </p:nvPr>
        </p:nvSpPr>
        <p:spPr>
          <a:xfrm>
            <a:off x="0" y="0"/>
            <a:ext cx="6705600" cy="6400800"/>
          </a:xfrm>
        </p:spPr>
        <p:txBody>
          <a:bodyPr vert="eaVert"/>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Tree>
    <p:extLst>
      <p:ext uri="{BB962C8B-B14F-4D97-AF65-F5344CB8AC3E}">
        <p14:creationId xmlns:p14="http://schemas.microsoft.com/office/powerpoint/2010/main" val="3059371116"/>
      </p:ext>
    </p:extLst>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nl-NL"/>
              <a:t>Click to edit Master title style</a:t>
            </a:r>
            <a:endParaRPr lang="en-US"/>
          </a:p>
        </p:txBody>
      </p:sp>
      <p:sp>
        <p:nvSpPr>
          <p:cNvPr id="3" name="Chart Placeholder 2"/>
          <p:cNvSpPr>
            <a:spLocks noGrp="1"/>
          </p:cNvSpPr>
          <p:nvPr>
            <p:ph type="chart" sz="half" idx="1"/>
          </p:nvPr>
        </p:nvSpPr>
        <p:spPr>
          <a:xfrm>
            <a:off x="533400" y="1295400"/>
            <a:ext cx="3924300" cy="5105400"/>
          </a:xfrm>
        </p:spPr>
        <p:txBody>
          <a:bodyPr/>
          <a:lstStyle/>
          <a:p>
            <a:pPr lvl="0"/>
            <a:endParaRPr lang="en-US" noProof="0"/>
          </a:p>
        </p:txBody>
      </p:sp>
      <p:sp>
        <p:nvSpPr>
          <p:cNvPr id="4" name="Text Placeholder 3"/>
          <p:cNvSpPr>
            <a:spLocks noGrp="1"/>
          </p:cNvSpPr>
          <p:nvPr>
            <p:ph type="body" sz="half" idx="2"/>
          </p:nvPr>
        </p:nvSpPr>
        <p:spPr>
          <a:xfrm>
            <a:off x="4610100" y="1295400"/>
            <a:ext cx="3924300" cy="5105400"/>
          </a:xfrm>
        </p:spPr>
        <p:txBody>
          <a:body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Tree>
    <p:extLst>
      <p:ext uri="{BB962C8B-B14F-4D97-AF65-F5344CB8AC3E}">
        <p14:creationId xmlns:p14="http://schemas.microsoft.com/office/powerpoint/2010/main" val="58048957"/>
      </p:ext>
    </p:extLst>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nl-NL"/>
              <a:t>Click to edit Master title style</a:t>
            </a:r>
            <a:endParaRPr lang="en-US"/>
          </a:p>
        </p:txBody>
      </p:sp>
      <p:sp>
        <p:nvSpPr>
          <p:cNvPr id="3" name="Content Placeholder 2"/>
          <p:cNvSpPr>
            <a:spLocks noGrp="1"/>
          </p:cNvSpPr>
          <p:nvPr>
            <p:ph sz="half" idx="1"/>
          </p:nvPr>
        </p:nvSpPr>
        <p:spPr>
          <a:xfrm>
            <a:off x="533400" y="1295400"/>
            <a:ext cx="8001000" cy="2476500"/>
          </a:xfrm>
        </p:spPr>
        <p:txBody>
          <a:body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4" name="Text Placeholder 3"/>
          <p:cNvSpPr>
            <a:spLocks noGrp="1"/>
          </p:cNvSpPr>
          <p:nvPr>
            <p:ph type="body" sz="half" idx="2"/>
          </p:nvPr>
        </p:nvSpPr>
        <p:spPr>
          <a:xfrm>
            <a:off x="533400" y="3924300"/>
            <a:ext cx="8001000" cy="2476500"/>
          </a:xfrm>
        </p:spPr>
        <p:txBody>
          <a:body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Tree>
    <p:extLst>
      <p:ext uri="{BB962C8B-B14F-4D97-AF65-F5344CB8AC3E}">
        <p14:creationId xmlns:p14="http://schemas.microsoft.com/office/powerpoint/2010/main" val="3003677075"/>
      </p:ext>
    </p:extLst>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nl-NL"/>
              <a:t>Click to edit Master title style</a:t>
            </a:r>
            <a:endParaRPr lang="en-US"/>
          </a:p>
        </p:txBody>
      </p:sp>
      <p:sp>
        <p:nvSpPr>
          <p:cNvPr id="3" name="Text Placeholder 2"/>
          <p:cNvSpPr>
            <a:spLocks noGrp="1"/>
          </p:cNvSpPr>
          <p:nvPr>
            <p:ph type="body" sz="half" idx="1"/>
          </p:nvPr>
        </p:nvSpPr>
        <p:spPr>
          <a:xfrm>
            <a:off x="533400" y="1295400"/>
            <a:ext cx="3924300" cy="5105400"/>
          </a:xfrm>
        </p:spPr>
        <p:txBody>
          <a:body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4" name="Media Placeholder 3"/>
          <p:cNvSpPr>
            <a:spLocks noGrp="1"/>
          </p:cNvSpPr>
          <p:nvPr>
            <p:ph type="media" sz="half" idx="2"/>
          </p:nvPr>
        </p:nvSpPr>
        <p:spPr>
          <a:xfrm>
            <a:off x="4610100" y="1295400"/>
            <a:ext cx="3924300" cy="5105400"/>
          </a:xfrm>
        </p:spPr>
        <p:txBody>
          <a:bodyPr/>
          <a:lstStyle/>
          <a:p>
            <a:pPr lvl="0"/>
            <a:endParaRPr lang="en-US" noProof="0"/>
          </a:p>
        </p:txBody>
      </p:sp>
    </p:spTree>
    <p:extLst>
      <p:ext uri="{BB962C8B-B14F-4D97-AF65-F5344CB8AC3E}">
        <p14:creationId xmlns:p14="http://schemas.microsoft.com/office/powerpoint/2010/main" val="3454264235"/>
      </p:ext>
    </p:extLst>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Slide Number Placeholder 3">
            <a:extLst>
              <a:ext uri="{FF2B5EF4-FFF2-40B4-BE49-F238E27FC236}">
                <a16:creationId xmlns:a16="http://schemas.microsoft.com/office/drawing/2014/main" id="{BB58083C-BDFF-0A4E-AC58-386A1237C1F7}"/>
              </a:ext>
            </a:extLst>
          </p:cNvPr>
          <p:cNvSpPr>
            <a:spLocks noGrp="1"/>
          </p:cNvSpPr>
          <p:nvPr>
            <p:ph type="sldNum" sz="quarter" idx="10"/>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lstStyle>
            <a:lvl1pPr algn="ctr">
              <a:spcBef>
                <a:spcPct val="50000"/>
              </a:spcBef>
              <a:defRPr/>
            </a:lvl1pPr>
          </a:lstStyle>
          <a:p>
            <a:fld id="{B1125EFE-7E07-3D48-8611-9394B4219747}" type="slidenum">
              <a:rPr lang="en-GB" altLang="en-US"/>
              <a:pPr/>
              <a:t>‹#›</a:t>
            </a:fld>
            <a:endParaRPr lang="en-GB" altLang="en-US"/>
          </a:p>
        </p:txBody>
      </p:sp>
    </p:spTree>
    <p:extLst>
      <p:ext uri="{BB962C8B-B14F-4D97-AF65-F5344CB8AC3E}">
        <p14:creationId xmlns:p14="http://schemas.microsoft.com/office/powerpoint/2010/main" val="3345994039"/>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3">
            <a:extLst>
              <a:ext uri="{FF2B5EF4-FFF2-40B4-BE49-F238E27FC236}">
                <a16:creationId xmlns:a16="http://schemas.microsoft.com/office/drawing/2014/main" id="{B083BE36-57B9-0840-943E-6A07CB013217}"/>
              </a:ext>
            </a:extLst>
          </p:cNvPr>
          <p:cNvSpPr>
            <a:spLocks noGrp="1"/>
          </p:cNvSpPr>
          <p:nvPr>
            <p:ph type="sldNum" sz="quarter" idx="10"/>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lstStyle>
            <a:lvl1pPr algn="ctr">
              <a:spcBef>
                <a:spcPct val="50000"/>
              </a:spcBef>
              <a:defRPr/>
            </a:lvl1pPr>
          </a:lstStyle>
          <a:p>
            <a:fld id="{11594E40-7CD9-8641-8B35-79C7A29A660A}" type="slidenum">
              <a:rPr lang="en-GB" altLang="en-US"/>
              <a:pPr/>
              <a:t>‹#›</a:t>
            </a:fld>
            <a:endParaRPr lang="en-GB" altLang="en-US"/>
          </a:p>
        </p:txBody>
      </p:sp>
      <p:sp>
        <p:nvSpPr>
          <p:cNvPr id="5" name="Footer Placeholder 4">
            <a:extLst>
              <a:ext uri="{FF2B5EF4-FFF2-40B4-BE49-F238E27FC236}">
                <a16:creationId xmlns:a16="http://schemas.microsoft.com/office/drawing/2014/main" id="{9C153F73-3815-D644-A95D-CCDB15EF03CA}"/>
              </a:ext>
            </a:extLst>
          </p:cNvPr>
          <p:cNvSpPr>
            <a:spLocks noGrp="1"/>
          </p:cNvSpPr>
          <p:nvPr>
            <p:ph type="ftr" sz="quarter" idx="11"/>
          </p:nvPr>
        </p:nvSpPr>
        <p:spPr/>
        <p:txBody>
          <a:bodyPr/>
          <a:lstStyle>
            <a:lvl1pPr defTabSz="914400" eaLnBrk="0" fontAlgn="base" hangingPunct="0">
              <a:spcBef>
                <a:spcPct val="50000"/>
              </a:spcBef>
              <a:spcAft>
                <a:spcPct val="0"/>
              </a:spcAft>
              <a:defRPr/>
            </a:lvl1pPr>
          </a:lstStyle>
          <a:p>
            <a:pPr>
              <a:defRPr/>
            </a:pPr>
            <a:r>
              <a:rPr lang="en-GB"/>
              <a:t>Sanne Abeln (s.abeln@vu.nl)</a:t>
            </a:r>
          </a:p>
        </p:txBody>
      </p:sp>
    </p:spTree>
    <p:extLst>
      <p:ext uri="{BB962C8B-B14F-4D97-AF65-F5344CB8AC3E}">
        <p14:creationId xmlns:p14="http://schemas.microsoft.com/office/powerpoint/2010/main" val="3194593611"/>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a:extLst>
              <a:ext uri="{FF2B5EF4-FFF2-40B4-BE49-F238E27FC236}">
                <a16:creationId xmlns:a16="http://schemas.microsoft.com/office/drawing/2014/main" id="{ECD1AF02-9B51-024C-9938-C3E2B0F13E3B}"/>
              </a:ext>
            </a:extLst>
          </p:cNvPr>
          <p:cNvSpPr>
            <a:spLocks noGrp="1"/>
          </p:cNvSpPr>
          <p:nvPr>
            <p:ph type="sldNum" sz="quarter" idx="10"/>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lstStyle>
            <a:lvl1pPr algn="ctr">
              <a:spcBef>
                <a:spcPct val="50000"/>
              </a:spcBef>
              <a:defRPr/>
            </a:lvl1pPr>
          </a:lstStyle>
          <a:p>
            <a:fld id="{D6AC1EE8-6D2A-6149-9865-861A7689D5B4}" type="slidenum">
              <a:rPr lang="en-GB" altLang="en-US"/>
              <a:pPr/>
              <a:t>‹#›</a:t>
            </a:fld>
            <a:endParaRPr lang="en-GB" altLang="en-US"/>
          </a:p>
        </p:txBody>
      </p:sp>
    </p:spTree>
    <p:extLst>
      <p:ext uri="{BB962C8B-B14F-4D97-AF65-F5344CB8AC3E}">
        <p14:creationId xmlns:p14="http://schemas.microsoft.com/office/powerpoint/2010/main" val="1970451757"/>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762000" y="1447800"/>
            <a:ext cx="36957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10100" y="1447800"/>
            <a:ext cx="36957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Slide Number Placeholder 4">
            <a:extLst>
              <a:ext uri="{FF2B5EF4-FFF2-40B4-BE49-F238E27FC236}">
                <a16:creationId xmlns:a16="http://schemas.microsoft.com/office/drawing/2014/main" id="{48CC009A-D27C-994D-840F-0D0E78D2C571}"/>
              </a:ext>
            </a:extLst>
          </p:cNvPr>
          <p:cNvSpPr>
            <a:spLocks noGrp="1"/>
          </p:cNvSpPr>
          <p:nvPr>
            <p:ph type="sldNum" sz="quarter" idx="10"/>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lstStyle>
            <a:lvl1pPr algn="ctr">
              <a:spcBef>
                <a:spcPct val="50000"/>
              </a:spcBef>
              <a:defRPr/>
            </a:lvl1pPr>
          </a:lstStyle>
          <a:p>
            <a:fld id="{24E93C64-B6A8-9A4B-A77D-7F2D8A8177AD}" type="slidenum">
              <a:rPr lang="en-GB" altLang="en-US"/>
              <a:pPr/>
              <a:t>‹#›</a:t>
            </a:fld>
            <a:endParaRPr lang="en-GB" altLang="en-US"/>
          </a:p>
        </p:txBody>
      </p:sp>
    </p:spTree>
    <p:extLst>
      <p:ext uri="{BB962C8B-B14F-4D97-AF65-F5344CB8AC3E}">
        <p14:creationId xmlns:p14="http://schemas.microsoft.com/office/powerpoint/2010/main" val="1754882677"/>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82717"/>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012711"/>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993712"/>
            <a:ext cx="4040188" cy="413245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p:cNvSpPr>
            <a:spLocks noGrp="1"/>
          </p:cNvSpPr>
          <p:nvPr>
            <p:ph type="body" sz="quarter" idx="3"/>
          </p:nvPr>
        </p:nvSpPr>
        <p:spPr>
          <a:xfrm>
            <a:off x="4645027" y="1012711"/>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7" y="1993712"/>
            <a:ext cx="4041775" cy="413245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Slide Number Placeholder 6">
            <a:extLst>
              <a:ext uri="{FF2B5EF4-FFF2-40B4-BE49-F238E27FC236}">
                <a16:creationId xmlns:a16="http://schemas.microsoft.com/office/drawing/2014/main" id="{113B463C-32A2-4949-8FCD-81B57B2A8872}"/>
              </a:ext>
            </a:extLst>
          </p:cNvPr>
          <p:cNvSpPr>
            <a:spLocks noGrp="1"/>
          </p:cNvSpPr>
          <p:nvPr>
            <p:ph type="sldNum" sz="quarter" idx="10"/>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lstStyle>
            <a:lvl1pPr algn="ctr">
              <a:spcBef>
                <a:spcPct val="50000"/>
              </a:spcBef>
              <a:defRPr/>
            </a:lvl1pPr>
          </a:lstStyle>
          <a:p>
            <a:fld id="{0FAFE6E2-589D-2840-B696-D08DE01CC63E}" type="slidenum">
              <a:rPr lang="en-GB" altLang="en-US"/>
              <a:pPr/>
              <a:t>‹#›</a:t>
            </a:fld>
            <a:endParaRPr lang="en-GB" altLang="en-US"/>
          </a:p>
        </p:txBody>
      </p:sp>
    </p:spTree>
    <p:extLst>
      <p:ext uri="{BB962C8B-B14F-4D97-AF65-F5344CB8AC3E}">
        <p14:creationId xmlns:p14="http://schemas.microsoft.com/office/powerpoint/2010/main" val="7428346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Click to edit Master title style</a:t>
            </a:r>
            <a:endParaRPr lang="en-US"/>
          </a:p>
        </p:txBody>
      </p:sp>
      <p:sp>
        <p:nvSpPr>
          <p:cNvPr id="3" name="Content Placeholder 2"/>
          <p:cNvSpPr>
            <a:spLocks noGrp="1"/>
          </p:cNvSpPr>
          <p:nvPr>
            <p:ph idx="1"/>
          </p:nvPr>
        </p:nvSpPr>
        <p:spPr/>
        <p:txBody>
          <a:body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Tree>
    <p:extLst>
      <p:ext uri="{BB962C8B-B14F-4D97-AF65-F5344CB8AC3E}">
        <p14:creationId xmlns:p14="http://schemas.microsoft.com/office/powerpoint/2010/main" val="2489574480"/>
      </p:ext>
    </p:extLst>
  </p:cSld>
  <p:clrMapOvr>
    <a:masterClrMapping/>
  </p:clrMapOvr>
  <p:transition spd="slow"/>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02332035-1574-A946-87EC-8B12EF93E8F8}"/>
              </a:ext>
            </a:extLst>
          </p:cNvPr>
          <p:cNvSpPr>
            <a:spLocks noGrp="1"/>
          </p:cNvSpPr>
          <p:nvPr>
            <p:ph type="sldNum" sz="quarter" idx="10"/>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lstStyle>
            <a:lvl1pPr algn="ctr">
              <a:spcBef>
                <a:spcPct val="50000"/>
              </a:spcBef>
              <a:defRPr/>
            </a:lvl1pPr>
          </a:lstStyle>
          <a:p>
            <a:fld id="{E59B80EB-6E03-034D-86CF-AA1C9C8CF570}" type="slidenum">
              <a:rPr lang="en-GB" altLang="en-US"/>
              <a:pPr/>
              <a:t>‹#›</a:t>
            </a:fld>
            <a:endParaRPr lang="en-GB" altLang="en-US"/>
          </a:p>
        </p:txBody>
      </p:sp>
    </p:spTree>
    <p:extLst>
      <p:ext uri="{BB962C8B-B14F-4D97-AF65-F5344CB8AC3E}">
        <p14:creationId xmlns:p14="http://schemas.microsoft.com/office/powerpoint/2010/main" val="3514183295"/>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E2C24E-1C15-B949-B054-C61FAA162785}"/>
              </a:ext>
            </a:extLst>
          </p:cNvPr>
          <p:cNvSpPr>
            <a:spLocks noGrp="1"/>
          </p:cNvSpPr>
          <p:nvPr>
            <p:ph type="sldNum" sz="quarter" idx="10"/>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lstStyle>
            <a:lvl1pPr algn="ctr">
              <a:spcBef>
                <a:spcPct val="50000"/>
              </a:spcBef>
              <a:defRPr/>
            </a:lvl1pPr>
          </a:lstStyle>
          <a:p>
            <a:fld id="{28E77C97-6FBF-2045-9295-FD12C2B28259}" type="slidenum">
              <a:rPr lang="en-GB" altLang="en-US"/>
              <a:pPr/>
              <a:t>‹#›</a:t>
            </a:fld>
            <a:endParaRPr lang="en-GB" altLang="en-US"/>
          </a:p>
        </p:txBody>
      </p:sp>
    </p:spTree>
    <p:extLst>
      <p:ext uri="{BB962C8B-B14F-4D97-AF65-F5344CB8AC3E}">
        <p14:creationId xmlns:p14="http://schemas.microsoft.com/office/powerpoint/2010/main" val="394770456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a:extLst>
              <a:ext uri="{FF2B5EF4-FFF2-40B4-BE49-F238E27FC236}">
                <a16:creationId xmlns:a16="http://schemas.microsoft.com/office/drawing/2014/main" id="{652F7A1E-6286-D541-8EC9-E3FC7C4D4F6E}"/>
              </a:ext>
            </a:extLst>
          </p:cNvPr>
          <p:cNvSpPr>
            <a:spLocks noGrp="1"/>
          </p:cNvSpPr>
          <p:nvPr>
            <p:ph type="sldNum" sz="quarter" idx="10"/>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lstStyle>
            <a:lvl1pPr algn="ctr">
              <a:spcBef>
                <a:spcPct val="50000"/>
              </a:spcBef>
              <a:defRPr/>
            </a:lvl1pPr>
          </a:lstStyle>
          <a:p>
            <a:fld id="{9FC55F35-AED3-324C-9D86-018EF5881738}" type="slidenum">
              <a:rPr lang="en-GB" altLang="en-US"/>
              <a:pPr/>
              <a:t>‹#›</a:t>
            </a:fld>
            <a:endParaRPr lang="en-GB" altLang="en-US"/>
          </a:p>
        </p:txBody>
      </p:sp>
    </p:spTree>
    <p:extLst>
      <p:ext uri="{BB962C8B-B14F-4D97-AF65-F5344CB8AC3E}">
        <p14:creationId xmlns:p14="http://schemas.microsoft.com/office/powerpoint/2010/main" val="1654798379"/>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endParaRPr lang="en-GB" noProof="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a:extLst>
              <a:ext uri="{FF2B5EF4-FFF2-40B4-BE49-F238E27FC236}">
                <a16:creationId xmlns:a16="http://schemas.microsoft.com/office/drawing/2014/main" id="{AB869805-C0BE-F843-845A-166B2B9A4041}"/>
              </a:ext>
            </a:extLst>
          </p:cNvPr>
          <p:cNvSpPr>
            <a:spLocks noGrp="1"/>
          </p:cNvSpPr>
          <p:nvPr>
            <p:ph type="sldNum" sz="quarter" idx="10"/>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lstStyle>
            <a:lvl1pPr algn="ctr">
              <a:spcBef>
                <a:spcPct val="50000"/>
              </a:spcBef>
              <a:defRPr/>
            </a:lvl1pPr>
          </a:lstStyle>
          <a:p>
            <a:fld id="{32F9BEE5-F1E0-E24D-B54F-2C0B43679E10}" type="slidenum">
              <a:rPr lang="en-GB" altLang="en-US"/>
              <a:pPr/>
              <a:t>‹#›</a:t>
            </a:fld>
            <a:endParaRPr lang="en-GB" altLang="en-US"/>
          </a:p>
        </p:txBody>
      </p:sp>
    </p:spTree>
    <p:extLst>
      <p:ext uri="{BB962C8B-B14F-4D97-AF65-F5344CB8AC3E}">
        <p14:creationId xmlns:p14="http://schemas.microsoft.com/office/powerpoint/2010/main" val="2593954530"/>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3">
            <a:extLst>
              <a:ext uri="{FF2B5EF4-FFF2-40B4-BE49-F238E27FC236}">
                <a16:creationId xmlns:a16="http://schemas.microsoft.com/office/drawing/2014/main" id="{4516375F-B003-EE42-926F-3BBADB14903D}"/>
              </a:ext>
            </a:extLst>
          </p:cNvPr>
          <p:cNvSpPr>
            <a:spLocks noGrp="1"/>
          </p:cNvSpPr>
          <p:nvPr>
            <p:ph type="sldNum" sz="quarter" idx="10"/>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lstStyle>
            <a:lvl1pPr algn="ctr">
              <a:spcBef>
                <a:spcPct val="50000"/>
              </a:spcBef>
              <a:defRPr/>
            </a:lvl1pPr>
          </a:lstStyle>
          <a:p>
            <a:fld id="{6EC1AB6E-EFC4-7645-A2D0-87EE1DF14FE4}" type="slidenum">
              <a:rPr lang="en-GB" altLang="en-US"/>
              <a:pPr/>
              <a:t>‹#›</a:t>
            </a:fld>
            <a:endParaRPr lang="en-GB" altLang="en-US"/>
          </a:p>
        </p:txBody>
      </p:sp>
    </p:spTree>
    <p:extLst>
      <p:ext uri="{BB962C8B-B14F-4D97-AF65-F5344CB8AC3E}">
        <p14:creationId xmlns:p14="http://schemas.microsoft.com/office/powerpoint/2010/main" val="140310958"/>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4008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0" y="0"/>
            <a:ext cx="6705600" cy="6400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3">
            <a:extLst>
              <a:ext uri="{FF2B5EF4-FFF2-40B4-BE49-F238E27FC236}">
                <a16:creationId xmlns:a16="http://schemas.microsoft.com/office/drawing/2014/main" id="{37C3A598-CAF2-7248-BE6F-2EFAD62A2411}"/>
              </a:ext>
            </a:extLst>
          </p:cNvPr>
          <p:cNvSpPr>
            <a:spLocks noGrp="1"/>
          </p:cNvSpPr>
          <p:nvPr>
            <p:ph type="sldNum" sz="quarter" idx="10"/>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lstStyle>
            <a:lvl1pPr algn="ctr">
              <a:spcBef>
                <a:spcPct val="50000"/>
              </a:spcBef>
              <a:defRPr/>
            </a:lvl1pPr>
          </a:lstStyle>
          <a:p>
            <a:fld id="{13AF5E3F-FD67-8844-95B0-3F220F449EF6}" type="slidenum">
              <a:rPr lang="en-GB" altLang="en-US"/>
              <a:pPr/>
              <a:t>‹#›</a:t>
            </a:fld>
            <a:endParaRPr lang="en-GB" altLang="en-US"/>
          </a:p>
        </p:txBody>
      </p:sp>
    </p:spTree>
    <p:extLst>
      <p:ext uri="{BB962C8B-B14F-4D97-AF65-F5344CB8AC3E}">
        <p14:creationId xmlns:p14="http://schemas.microsoft.com/office/powerpoint/2010/main" val="4248285969"/>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lstStyle/>
          <a:p>
            <a:r>
              <a:rPr lang="en-US"/>
              <a:t>Click to edit Master title style</a:t>
            </a:r>
            <a:endParaRPr lang="en-GB"/>
          </a:p>
        </p:txBody>
      </p:sp>
      <p:sp>
        <p:nvSpPr>
          <p:cNvPr id="3" name="Chart Placeholder 2"/>
          <p:cNvSpPr>
            <a:spLocks noGrp="1"/>
          </p:cNvSpPr>
          <p:nvPr>
            <p:ph type="chart" sz="half" idx="1"/>
          </p:nvPr>
        </p:nvSpPr>
        <p:spPr>
          <a:xfrm>
            <a:off x="762000" y="1447800"/>
            <a:ext cx="3695700" cy="4953000"/>
          </a:xfrm>
        </p:spPr>
        <p:txBody>
          <a:bodyPr/>
          <a:lstStyle/>
          <a:p>
            <a:pPr lvl="0"/>
            <a:r>
              <a:rPr lang="en-US" noProof="0"/>
              <a:t>Click icon to add chart</a:t>
            </a:r>
            <a:endParaRPr lang="en-GB" noProof="0"/>
          </a:p>
        </p:txBody>
      </p:sp>
      <p:sp>
        <p:nvSpPr>
          <p:cNvPr id="4" name="Text Placeholder 3"/>
          <p:cNvSpPr>
            <a:spLocks noGrp="1"/>
          </p:cNvSpPr>
          <p:nvPr>
            <p:ph type="body" sz="half" idx="2"/>
          </p:nvPr>
        </p:nvSpPr>
        <p:spPr>
          <a:xfrm>
            <a:off x="4610100" y="1447800"/>
            <a:ext cx="3695700"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Slide Number Placeholder 4">
            <a:extLst>
              <a:ext uri="{FF2B5EF4-FFF2-40B4-BE49-F238E27FC236}">
                <a16:creationId xmlns:a16="http://schemas.microsoft.com/office/drawing/2014/main" id="{FB832D10-E5AC-3C45-A3E0-761CA9073691}"/>
              </a:ext>
            </a:extLst>
          </p:cNvPr>
          <p:cNvSpPr>
            <a:spLocks noGrp="1"/>
          </p:cNvSpPr>
          <p:nvPr>
            <p:ph type="sldNum" sz="quarter" idx="10"/>
          </p:nvPr>
        </p:nvSpPr>
        <p:spPr>
          <a:xfrm>
            <a:off x="381000" y="6400800"/>
            <a:ext cx="762000" cy="304800"/>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lstStyle>
            <a:lvl1pPr algn="ctr">
              <a:spcBef>
                <a:spcPct val="50000"/>
              </a:spcBef>
              <a:defRPr/>
            </a:lvl1pPr>
          </a:lstStyle>
          <a:p>
            <a:fld id="{46B5AD72-30D9-D64B-970B-D0C5F2AEBC0E}" type="slidenum">
              <a:rPr lang="en-GB" altLang="en-US"/>
              <a:pPr/>
              <a:t>‹#›</a:t>
            </a:fld>
            <a:endParaRPr lang="en-GB" altLang="en-US"/>
          </a:p>
        </p:txBody>
      </p:sp>
    </p:spTree>
    <p:extLst>
      <p:ext uri="{BB962C8B-B14F-4D97-AF65-F5344CB8AC3E}">
        <p14:creationId xmlns:p14="http://schemas.microsoft.com/office/powerpoint/2010/main" val="144855964"/>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lstStyle/>
          <a:p>
            <a:r>
              <a:rPr lang="en-US"/>
              <a:t>Click to edit Master title style</a:t>
            </a:r>
            <a:endParaRPr lang="en-GB"/>
          </a:p>
        </p:txBody>
      </p:sp>
      <p:sp>
        <p:nvSpPr>
          <p:cNvPr id="3" name="Content Placeholder 2"/>
          <p:cNvSpPr>
            <a:spLocks noGrp="1"/>
          </p:cNvSpPr>
          <p:nvPr>
            <p:ph sz="half" idx="1"/>
          </p:nvPr>
        </p:nvSpPr>
        <p:spPr>
          <a:xfrm>
            <a:off x="762000" y="1447801"/>
            <a:ext cx="7543800" cy="2400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762000" y="4000501"/>
            <a:ext cx="7543800" cy="2400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Slide Number Placeholder 4">
            <a:extLst>
              <a:ext uri="{FF2B5EF4-FFF2-40B4-BE49-F238E27FC236}">
                <a16:creationId xmlns:a16="http://schemas.microsoft.com/office/drawing/2014/main" id="{77425F48-AC34-7645-8168-680C541436AA}"/>
              </a:ext>
            </a:extLst>
          </p:cNvPr>
          <p:cNvSpPr>
            <a:spLocks noGrp="1"/>
          </p:cNvSpPr>
          <p:nvPr>
            <p:ph type="sldNum" sz="quarter" idx="10"/>
          </p:nvPr>
        </p:nvSpPr>
        <p:spPr>
          <a:xfrm>
            <a:off x="381000" y="6400800"/>
            <a:ext cx="762000" cy="304800"/>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lstStyle>
            <a:lvl1pPr algn="ctr">
              <a:spcBef>
                <a:spcPct val="50000"/>
              </a:spcBef>
              <a:defRPr/>
            </a:lvl1pPr>
          </a:lstStyle>
          <a:p>
            <a:fld id="{F2B52CAD-3539-5941-A732-0E19E1A465B4}" type="slidenum">
              <a:rPr lang="en-GB" altLang="en-US"/>
              <a:pPr/>
              <a:t>‹#›</a:t>
            </a:fld>
            <a:endParaRPr lang="en-GB" altLang="en-US"/>
          </a:p>
        </p:txBody>
      </p:sp>
    </p:spTree>
    <p:extLst>
      <p:ext uri="{BB962C8B-B14F-4D97-AF65-F5344CB8AC3E}">
        <p14:creationId xmlns:p14="http://schemas.microsoft.com/office/powerpoint/2010/main" val="3713853553"/>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762000" y="1447800"/>
            <a:ext cx="3695700"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Media Placeholder 3"/>
          <p:cNvSpPr>
            <a:spLocks noGrp="1"/>
          </p:cNvSpPr>
          <p:nvPr>
            <p:ph type="media" sz="half" idx="2"/>
          </p:nvPr>
        </p:nvSpPr>
        <p:spPr>
          <a:xfrm>
            <a:off x="4610100" y="1447800"/>
            <a:ext cx="3695700" cy="4953000"/>
          </a:xfrm>
        </p:spPr>
        <p:txBody>
          <a:bodyPr/>
          <a:lstStyle/>
          <a:p>
            <a:pPr lvl="0"/>
            <a:r>
              <a:rPr lang="en-US" noProof="0"/>
              <a:t>Click icon to add media</a:t>
            </a:r>
            <a:endParaRPr lang="en-GB" noProof="0"/>
          </a:p>
        </p:txBody>
      </p:sp>
      <p:sp>
        <p:nvSpPr>
          <p:cNvPr id="5" name="Slide Number Placeholder 4">
            <a:extLst>
              <a:ext uri="{FF2B5EF4-FFF2-40B4-BE49-F238E27FC236}">
                <a16:creationId xmlns:a16="http://schemas.microsoft.com/office/drawing/2014/main" id="{EFB89B44-7734-2D49-BDA6-C0F4FBF08C43}"/>
              </a:ext>
            </a:extLst>
          </p:cNvPr>
          <p:cNvSpPr>
            <a:spLocks noGrp="1"/>
          </p:cNvSpPr>
          <p:nvPr>
            <p:ph type="sldNum" sz="quarter" idx="10"/>
          </p:nvPr>
        </p:nvSpPr>
        <p:spPr>
          <a:xfrm>
            <a:off x="381000" y="6400800"/>
            <a:ext cx="762000" cy="304800"/>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lstStyle>
            <a:lvl1pPr algn="ctr">
              <a:spcBef>
                <a:spcPct val="50000"/>
              </a:spcBef>
              <a:defRPr/>
            </a:lvl1pPr>
          </a:lstStyle>
          <a:p>
            <a:fld id="{07085EC7-BF64-D248-B8D9-4DF0EC6C76C4}" type="slidenum">
              <a:rPr lang="en-GB" altLang="en-US"/>
              <a:pPr/>
              <a:t>‹#›</a:t>
            </a:fld>
            <a:endParaRPr lang="en-GB" altLang="en-US"/>
          </a:p>
        </p:txBody>
      </p:sp>
    </p:spTree>
    <p:extLst>
      <p:ext uri="{BB962C8B-B14F-4D97-AF65-F5344CB8AC3E}">
        <p14:creationId xmlns:p14="http://schemas.microsoft.com/office/powerpoint/2010/main" val="2151957328"/>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nl-NL"/>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NL"/>
              <a:t>Click to edit Master subtitle style</a:t>
            </a:r>
            <a:endParaRPr lang="en-US"/>
          </a:p>
        </p:txBody>
      </p:sp>
      <p:sp>
        <p:nvSpPr>
          <p:cNvPr id="4" name="Slide Number Placeholder 1"/>
          <p:cNvSpPr>
            <a:spLocks noGrp="1"/>
          </p:cNvSpPr>
          <p:nvPr>
            <p:ph type="sldNum" sz="quarter" idx="4"/>
          </p:nvPr>
        </p:nvSpPr>
        <p:spPr>
          <a:xfrm>
            <a:off x="8107842" y="6440092"/>
            <a:ext cx="77432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F0BF1F-B2AB-B44A-B9F1-0D6578E4BFD1}" type="slidenum">
              <a:rPr lang="en-GB" smtClean="0"/>
              <a:t>‹#›</a:t>
            </a:fld>
            <a:endParaRPr lang="en-GB"/>
          </a:p>
        </p:txBody>
      </p:sp>
      <p:sp>
        <p:nvSpPr>
          <p:cNvPr id="5" name="Footer Placeholder 2"/>
          <p:cNvSpPr>
            <a:spLocks noGrp="1"/>
          </p:cNvSpPr>
          <p:nvPr>
            <p:ph type="ftr" sz="quarter" idx="3"/>
          </p:nvPr>
        </p:nvSpPr>
        <p:spPr>
          <a:xfrm>
            <a:off x="1493183" y="6420783"/>
            <a:ext cx="5568036"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dirty="0"/>
              <a:t>Sanne Abeln – Protein Science 2017 – </a:t>
            </a:r>
            <a:r>
              <a:rPr lang="en-GB" dirty="0" err="1"/>
              <a:t>s.abeln@vu.nl</a:t>
            </a:r>
            <a:endParaRPr lang="en-GB" dirty="0"/>
          </a:p>
        </p:txBody>
      </p:sp>
    </p:spTree>
    <p:extLst>
      <p:ext uri="{BB962C8B-B14F-4D97-AF65-F5344CB8AC3E}">
        <p14:creationId xmlns:p14="http://schemas.microsoft.com/office/powerpoint/2010/main" val="1336619732"/>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nl-NL"/>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a:t>Click to edit Master text styles</a:t>
            </a:r>
          </a:p>
        </p:txBody>
      </p:sp>
    </p:spTree>
    <p:extLst>
      <p:ext uri="{BB962C8B-B14F-4D97-AF65-F5344CB8AC3E}">
        <p14:creationId xmlns:p14="http://schemas.microsoft.com/office/powerpoint/2010/main" val="414395047"/>
      </p:ext>
    </p:extLst>
  </p:cSld>
  <p:clrMapOvr>
    <a:masterClrMapping/>
  </p:clrMapOvr>
  <p:transition spd="slow"/>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Click to edit Master title style</a:t>
            </a:r>
            <a:endParaRPr lang="en-US"/>
          </a:p>
        </p:txBody>
      </p:sp>
      <p:sp>
        <p:nvSpPr>
          <p:cNvPr id="3" name="Content Placeholder 2"/>
          <p:cNvSpPr>
            <a:spLocks noGrp="1"/>
          </p:cNvSpPr>
          <p:nvPr>
            <p:ph idx="1"/>
          </p:nvPr>
        </p:nvSpPr>
        <p:spPr/>
        <p:txBody>
          <a:body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4" name="Slide Number Placeholder 1"/>
          <p:cNvSpPr>
            <a:spLocks noGrp="1"/>
          </p:cNvSpPr>
          <p:nvPr>
            <p:ph type="sldNum" sz="quarter" idx="4"/>
          </p:nvPr>
        </p:nvSpPr>
        <p:spPr>
          <a:xfrm>
            <a:off x="8107842" y="6440092"/>
            <a:ext cx="77432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F0BF1F-B2AB-B44A-B9F1-0D6578E4BFD1}" type="slidenum">
              <a:rPr lang="en-GB" smtClean="0"/>
              <a:t>‹#›</a:t>
            </a:fld>
            <a:endParaRPr lang="en-GB"/>
          </a:p>
        </p:txBody>
      </p:sp>
      <p:sp>
        <p:nvSpPr>
          <p:cNvPr id="5" name="Footer Placeholder 2"/>
          <p:cNvSpPr>
            <a:spLocks noGrp="1"/>
          </p:cNvSpPr>
          <p:nvPr>
            <p:ph type="ftr" sz="quarter" idx="3"/>
          </p:nvPr>
        </p:nvSpPr>
        <p:spPr>
          <a:xfrm>
            <a:off x="1493183" y="6420783"/>
            <a:ext cx="5568036"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dirty="0"/>
              <a:t>Sanne Abeln – Protein Science 2017 – </a:t>
            </a:r>
            <a:r>
              <a:rPr lang="en-GB" dirty="0" err="1"/>
              <a:t>s.abeln@vu.nl</a:t>
            </a:r>
            <a:endParaRPr lang="en-GB" dirty="0"/>
          </a:p>
        </p:txBody>
      </p:sp>
    </p:spTree>
    <p:extLst>
      <p:ext uri="{BB962C8B-B14F-4D97-AF65-F5344CB8AC3E}">
        <p14:creationId xmlns:p14="http://schemas.microsoft.com/office/powerpoint/2010/main" val="3802342981"/>
      </p:ext>
    </p:extLst>
  </p:cSld>
  <p:clrMapOvr>
    <a:masterClrMapping/>
  </p:clrMapOvr>
  <p:transition spd="slow"/>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nl-NL"/>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a:t>Click to edit Master text styles</a:t>
            </a:r>
          </a:p>
        </p:txBody>
      </p:sp>
      <p:sp>
        <p:nvSpPr>
          <p:cNvPr id="4" name="Slide Number Placeholder 1"/>
          <p:cNvSpPr>
            <a:spLocks noGrp="1"/>
          </p:cNvSpPr>
          <p:nvPr>
            <p:ph type="sldNum" sz="quarter" idx="4"/>
          </p:nvPr>
        </p:nvSpPr>
        <p:spPr>
          <a:xfrm>
            <a:off x="8107842" y="6440092"/>
            <a:ext cx="77432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F0BF1F-B2AB-B44A-B9F1-0D6578E4BFD1}" type="slidenum">
              <a:rPr lang="en-GB" smtClean="0"/>
              <a:t>‹#›</a:t>
            </a:fld>
            <a:endParaRPr lang="en-GB"/>
          </a:p>
        </p:txBody>
      </p:sp>
      <p:sp>
        <p:nvSpPr>
          <p:cNvPr id="5" name="Footer Placeholder 2"/>
          <p:cNvSpPr>
            <a:spLocks noGrp="1"/>
          </p:cNvSpPr>
          <p:nvPr>
            <p:ph type="ftr" sz="quarter" idx="3"/>
          </p:nvPr>
        </p:nvSpPr>
        <p:spPr>
          <a:xfrm>
            <a:off x="1493183" y="6420783"/>
            <a:ext cx="5568036"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dirty="0"/>
              <a:t>Sanne Abeln – Protein Science 2017 – </a:t>
            </a:r>
            <a:r>
              <a:rPr lang="en-GB" dirty="0" err="1"/>
              <a:t>s.abeln@vu.nl</a:t>
            </a:r>
            <a:endParaRPr lang="en-GB" dirty="0"/>
          </a:p>
        </p:txBody>
      </p:sp>
    </p:spTree>
    <p:extLst>
      <p:ext uri="{BB962C8B-B14F-4D97-AF65-F5344CB8AC3E}">
        <p14:creationId xmlns:p14="http://schemas.microsoft.com/office/powerpoint/2010/main" val="1642409075"/>
      </p:ext>
    </p:extLst>
  </p:cSld>
  <p:clrMapOvr>
    <a:masterClrMapping/>
  </p:clrMapOvr>
  <p:transition spd="slow"/>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Click to edit Master title style</a:t>
            </a:r>
            <a:endParaRPr lang="en-US"/>
          </a:p>
        </p:txBody>
      </p:sp>
      <p:sp>
        <p:nvSpPr>
          <p:cNvPr id="3" name="Content Placeholder 2"/>
          <p:cNvSpPr>
            <a:spLocks noGrp="1"/>
          </p:cNvSpPr>
          <p:nvPr>
            <p:ph sz="half" idx="1"/>
          </p:nvPr>
        </p:nvSpPr>
        <p:spPr>
          <a:xfrm>
            <a:off x="533400" y="1295400"/>
            <a:ext cx="39243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4" name="Content Placeholder 3"/>
          <p:cNvSpPr>
            <a:spLocks noGrp="1"/>
          </p:cNvSpPr>
          <p:nvPr>
            <p:ph sz="half" idx="2"/>
          </p:nvPr>
        </p:nvSpPr>
        <p:spPr>
          <a:xfrm>
            <a:off x="4610100" y="1295400"/>
            <a:ext cx="39243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5" name="Slide Number Placeholder 1"/>
          <p:cNvSpPr>
            <a:spLocks noGrp="1"/>
          </p:cNvSpPr>
          <p:nvPr>
            <p:ph type="sldNum" sz="quarter" idx="4"/>
          </p:nvPr>
        </p:nvSpPr>
        <p:spPr>
          <a:xfrm>
            <a:off x="8107842" y="6440092"/>
            <a:ext cx="77432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F0BF1F-B2AB-B44A-B9F1-0D6578E4BFD1}" type="slidenum">
              <a:rPr lang="en-GB" smtClean="0"/>
              <a:t>‹#›</a:t>
            </a:fld>
            <a:endParaRPr lang="en-GB"/>
          </a:p>
        </p:txBody>
      </p:sp>
      <p:sp>
        <p:nvSpPr>
          <p:cNvPr id="6" name="Footer Placeholder 2"/>
          <p:cNvSpPr>
            <a:spLocks noGrp="1"/>
          </p:cNvSpPr>
          <p:nvPr>
            <p:ph type="ftr" sz="quarter" idx="3"/>
          </p:nvPr>
        </p:nvSpPr>
        <p:spPr>
          <a:xfrm>
            <a:off x="1493183" y="6420783"/>
            <a:ext cx="5568036"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dirty="0"/>
              <a:t>Sanne Abeln – Protein Science 2017 – </a:t>
            </a:r>
            <a:r>
              <a:rPr lang="en-GB" dirty="0" err="1"/>
              <a:t>s.abeln@vu.nl</a:t>
            </a:r>
            <a:endParaRPr lang="en-GB" dirty="0"/>
          </a:p>
        </p:txBody>
      </p:sp>
    </p:spTree>
    <p:extLst>
      <p:ext uri="{BB962C8B-B14F-4D97-AF65-F5344CB8AC3E}">
        <p14:creationId xmlns:p14="http://schemas.microsoft.com/office/powerpoint/2010/main" val="3317948297"/>
      </p:ext>
    </p:extLst>
  </p:cSld>
  <p:clrMapOvr>
    <a:masterClrMapping/>
  </p:clrMapOvr>
  <p:transition spd="slow"/>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nl-NL"/>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7" name="Slide Number Placeholder 1"/>
          <p:cNvSpPr>
            <a:spLocks noGrp="1"/>
          </p:cNvSpPr>
          <p:nvPr>
            <p:ph type="sldNum" sz="quarter" idx="10"/>
          </p:nvPr>
        </p:nvSpPr>
        <p:spPr>
          <a:xfrm>
            <a:off x="8107842" y="6440092"/>
            <a:ext cx="77432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F0BF1F-B2AB-B44A-B9F1-0D6578E4BFD1}" type="slidenum">
              <a:rPr lang="en-GB" smtClean="0"/>
              <a:t>‹#›</a:t>
            </a:fld>
            <a:endParaRPr lang="en-GB"/>
          </a:p>
        </p:txBody>
      </p:sp>
      <p:sp>
        <p:nvSpPr>
          <p:cNvPr id="8" name="Footer Placeholder 2"/>
          <p:cNvSpPr>
            <a:spLocks noGrp="1"/>
          </p:cNvSpPr>
          <p:nvPr>
            <p:ph type="ftr" sz="quarter" idx="11"/>
          </p:nvPr>
        </p:nvSpPr>
        <p:spPr>
          <a:xfrm>
            <a:off x="1493183" y="6420783"/>
            <a:ext cx="5568036"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dirty="0"/>
              <a:t>Sanne Abeln – Protein Science 2017 – </a:t>
            </a:r>
            <a:r>
              <a:rPr lang="en-GB" dirty="0" err="1"/>
              <a:t>s.abeln@vu.nl</a:t>
            </a:r>
            <a:endParaRPr lang="en-GB" dirty="0"/>
          </a:p>
        </p:txBody>
      </p:sp>
    </p:spTree>
    <p:extLst>
      <p:ext uri="{BB962C8B-B14F-4D97-AF65-F5344CB8AC3E}">
        <p14:creationId xmlns:p14="http://schemas.microsoft.com/office/powerpoint/2010/main" val="4281633983"/>
      </p:ext>
    </p:extLst>
  </p:cSld>
  <p:clrMapOvr>
    <a:masterClrMapping/>
  </p:clrMapOvr>
  <p:transition spd="slow"/>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Click to edit Master title style</a:t>
            </a:r>
            <a:endParaRPr lang="en-US"/>
          </a:p>
        </p:txBody>
      </p:sp>
      <p:sp>
        <p:nvSpPr>
          <p:cNvPr id="3" name="Slide Number Placeholder 1"/>
          <p:cNvSpPr>
            <a:spLocks noGrp="1"/>
          </p:cNvSpPr>
          <p:nvPr>
            <p:ph type="sldNum" sz="quarter" idx="4"/>
          </p:nvPr>
        </p:nvSpPr>
        <p:spPr>
          <a:xfrm>
            <a:off x="8107842" y="6440092"/>
            <a:ext cx="77432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F0BF1F-B2AB-B44A-B9F1-0D6578E4BFD1}" type="slidenum">
              <a:rPr lang="en-GB" smtClean="0"/>
              <a:t>‹#›</a:t>
            </a:fld>
            <a:endParaRPr lang="en-GB"/>
          </a:p>
        </p:txBody>
      </p:sp>
      <p:sp>
        <p:nvSpPr>
          <p:cNvPr id="4" name="Footer Placeholder 2"/>
          <p:cNvSpPr>
            <a:spLocks noGrp="1"/>
          </p:cNvSpPr>
          <p:nvPr>
            <p:ph type="ftr" sz="quarter" idx="3"/>
          </p:nvPr>
        </p:nvSpPr>
        <p:spPr>
          <a:xfrm>
            <a:off x="1493183" y="6420783"/>
            <a:ext cx="5568036"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dirty="0"/>
              <a:t>Sanne Abeln – Protein Science 2017 – </a:t>
            </a:r>
            <a:r>
              <a:rPr lang="en-GB" dirty="0" err="1"/>
              <a:t>s.abeln@vu.nl</a:t>
            </a:r>
            <a:endParaRPr lang="en-GB" dirty="0"/>
          </a:p>
        </p:txBody>
      </p:sp>
    </p:spTree>
    <p:extLst>
      <p:ext uri="{BB962C8B-B14F-4D97-AF65-F5344CB8AC3E}">
        <p14:creationId xmlns:p14="http://schemas.microsoft.com/office/powerpoint/2010/main" val="555467844"/>
      </p:ext>
    </p:extLst>
  </p:cSld>
  <p:clrMapOvr>
    <a:masterClrMapping/>
  </p:clrMapOvr>
  <p:transition spd="slow"/>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8107842" y="6440092"/>
            <a:ext cx="77432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F0BF1F-B2AB-B44A-B9F1-0D6578E4BFD1}" type="slidenum">
              <a:rPr lang="en-GB" smtClean="0"/>
              <a:t>‹#›</a:t>
            </a:fld>
            <a:endParaRPr lang="en-GB"/>
          </a:p>
        </p:txBody>
      </p:sp>
      <p:sp>
        <p:nvSpPr>
          <p:cNvPr id="3" name="Footer Placeholder 2"/>
          <p:cNvSpPr>
            <a:spLocks noGrp="1"/>
          </p:cNvSpPr>
          <p:nvPr>
            <p:ph type="ftr" sz="quarter" idx="3"/>
          </p:nvPr>
        </p:nvSpPr>
        <p:spPr>
          <a:xfrm>
            <a:off x="1493183" y="6420783"/>
            <a:ext cx="5568036"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dirty="0"/>
              <a:t>Sanne Abeln – Protein Science 2017 – </a:t>
            </a:r>
            <a:r>
              <a:rPr lang="en-GB" dirty="0" err="1"/>
              <a:t>s.abeln@vu.nl</a:t>
            </a:r>
            <a:endParaRPr lang="en-GB" dirty="0"/>
          </a:p>
        </p:txBody>
      </p:sp>
    </p:spTree>
    <p:extLst>
      <p:ext uri="{BB962C8B-B14F-4D97-AF65-F5344CB8AC3E}">
        <p14:creationId xmlns:p14="http://schemas.microsoft.com/office/powerpoint/2010/main" val="1754480691"/>
      </p:ext>
    </p:extLst>
  </p:cSld>
  <p:clrMapOvr>
    <a:masterClrMapping/>
  </p:clrMapOvr>
  <p:transition spd="slow"/>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nl-NL"/>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Click to edit Master text styles</a:t>
            </a:r>
          </a:p>
        </p:txBody>
      </p:sp>
      <p:sp>
        <p:nvSpPr>
          <p:cNvPr id="5" name="Slide Number Placeholder 1"/>
          <p:cNvSpPr>
            <a:spLocks noGrp="1"/>
          </p:cNvSpPr>
          <p:nvPr>
            <p:ph type="sldNum" sz="quarter" idx="4"/>
          </p:nvPr>
        </p:nvSpPr>
        <p:spPr>
          <a:xfrm>
            <a:off x="8107842" y="6440092"/>
            <a:ext cx="77432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F0BF1F-B2AB-B44A-B9F1-0D6578E4BFD1}" type="slidenum">
              <a:rPr lang="en-GB" smtClean="0"/>
              <a:t>‹#›</a:t>
            </a:fld>
            <a:endParaRPr lang="en-GB"/>
          </a:p>
        </p:txBody>
      </p:sp>
      <p:sp>
        <p:nvSpPr>
          <p:cNvPr id="6" name="Footer Placeholder 2"/>
          <p:cNvSpPr>
            <a:spLocks noGrp="1"/>
          </p:cNvSpPr>
          <p:nvPr>
            <p:ph type="ftr" sz="quarter" idx="3"/>
          </p:nvPr>
        </p:nvSpPr>
        <p:spPr>
          <a:xfrm>
            <a:off x="1493183" y="6420783"/>
            <a:ext cx="5568036"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dirty="0"/>
              <a:t>Sanne Abeln – Protein Science 2017 – </a:t>
            </a:r>
            <a:r>
              <a:rPr lang="en-GB" dirty="0" err="1"/>
              <a:t>s.abeln@vu.nl</a:t>
            </a:r>
            <a:endParaRPr lang="en-GB" dirty="0"/>
          </a:p>
        </p:txBody>
      </p:sp>
    </p:spTree>
    <p:extLst>
      <p:ext uri="{BB962C8B-B14F-4D97-AF65-F5344CB8AC3E}">
        <p14:creationId xmlns:p14="http://schemas.microsoft.com/office/powerpoint/2010/main" val="91263418"/>
      </p:ext>
    </p:extLst>
  </p:cSld>
  <p:clrMapOvr>
    <a:masterClrMapping/>
  </p:clrMapOvr>
  <p:transition spd="slow"/>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nl-NL"/>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Click to edit Master text styles</a:t>
            </a:r>
          </a:p>
        </p:txBody>
      </p:sp>
      <p:sp>
        <p:nvSpPr>
          <p:cNvPr id="5" name="Slide Number Placeholder 1"/>
          <p:cNvSpPr>
            <a:spLocks noGrp="1"/>
          </p:cNvSpPr>
          <p:nvPr>
            <p:ph type="sldNum" sz="quarter" idx="4"/>
          </p:nvPr>
        </p:nvSpPr>
        <p:spPr>
          <a:xfrm>
            <a:off x="8107842" y="6440092"/>
            <a:ext cx="77432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F0BF1F-B2AB-B44A-B9F1-0D6578E4BFD1}" type="slidenum">
              <a:rPr lang="en-GB" smtClean="0"/>
              <a:t>‹#›</a:t>
            </a:fld>
            <a:endParaRPr lang="en-GB"/>
          </a:p>
        </p:txBody>
      </p:sp>
      <p:sp>
        <p:nvSpPr>
          <p:cNvPr id="6" name="Footer Placeholder 2"/>
          <p:cNvSpPr>
            <a:spLocks noGrp="1"/>
          </p:cNvSpPr>
          <p:nvPr>
            <p:ph type="ftr" sz="quarter" idx="3"/>
          </p:nvPr>
        </p:nvSpPr>
        <p:spPr>
          <a:xfrm>
            <a:off x="1493183" y="6420783"/>
            <a:ext cx="5568036"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dirty="0"/>
              <a:t>Sanne Abeln – Protein Science 2017 – </a:t>
            </a:r>
            <a:r>
              <a:rPr lang="en-GB" dirty="0" err="1"/>
              <a:t>s.abeln@vu.nl</a:t>
            </a:r>
            <a:endParaRPr lang="en-GB" dirty="0"/>
          </a:p>
        </p:txBody>
      </p:sp>
    </p:spTree>
    <p:extLst>
      <p:ext uri="{BB962C8B-B14F-4D97-AF65-F5344CB8AC3E}">
        <p14:creationId xmlns:p14="http://schemas.microsoft.com/office/powerpoint/2010/main" val="3015368597"/>
      </p:ext>
    </p:extLst>
  </p:cSld>
  <p:clrMapOvr>
    <a:masterClrMapping/>
  </p:clrMapOvr>
  <p:transition spd="slow"/>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Tree>
    <p:extLst>
      <p:ext uri="{BB962C8B-B14F-4D97-AF65-F5344CB8AC3E}">
        <p14:creationId xmlns:p14="http://schemas.microsoft.com/office/powerpoint/2010/main" val="2994865657"/>
      </p:ext>
    </p:extLst>
  </p:cSld>
  <p:clrMapOvr>
    <a:masterClrMapping/>
  </p:clrMapOvr>
  <p:transition spd="slow"/>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400800"/>
          </a:xfrm>
        </p:spPr>
        <p:txBody>
          <a:bodyPr vert="eaVert"/>
          <a:lstStyle/>
          <a:p>
            <a:r>
              <a:rPr lang="nl-NL"/>
              <a:t>Click to edit Master title style</a:t>
            </a:r>
            <a:endParaRPr lang="en-US"/>
          </a:p>
        </p:txBody>
      </p:sp>
      <p:sp>
        <p:nvSpPr>
          <p:cNvPr id="3" name="Vertical Text Placeholder 2"/>
          <p:cNvSpPr>
            <a:spLocks noGrp="1"/>
          </p:cNvSpPr>
          <p:nvPr>
            <p:ph type="body" orient="vert" idx="1"/>
          </p:nvPr>
        </p:nvSpPr>
        <p:spPr>
          <a:xfrm>
            <a:off x="0" y="0"/>
            <a:ext cx="6705600" cy="6400800"/>
          </a:xfrm>
        </p:spPr>
        <p:txBody>
          <a:bodyPr vert="eaVert"/>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Tree>
    <p:extLst>
      <p:ext uri="{BB962C8B-B14F-4D97-AF65-F5344CB8AC3E}">
        <p14:creationId xmlns:p14="http://schemas.microsoft.com/office/powerpoint/2010/main" val="264532115"/>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Click to edit Master title style</a:t>
            </a:r>
            <a:endParaRPr lang="en-US"/>
          </a:p>
        </p:txBody>
      </p:sp>
      <p:sp>
        <p:nvSpPr>
          <p:cNvPr id="3" name="Content Placeholder 2"/>
          <p:cNvSpPr>
            <a:spLocks noGrp="1"/>
          </p:cNvSpPr>
          <p:nvPr>
            <p:ph sz="half" idx="1"/>
          </p:nvPr>
        </p:nvSpPr>
        <p:spPr>
          <a:xfrm>
            <a:off x="533400" y="1295400"/>
            <a:ext cx="39243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4" name="Content Placeholder 3"/>
          <p:cNvSpPr>
            <a:spLocks noGrp="1"/>
          </p:cNvSpPr>
          <p:nvPr>
            <p:ph sz="half" idx="2"/>
          </p:nvPr>
        </p:nvSpPr>
        <p:spPr>
          <a:xfrm>
            <a:off x="4610100" y="1295400"/>
            <a:ext cx="39243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Tree>
    <p:extLst>
      <p:ext uri="{BB962C8B-B14F-4D97-AF65-F5344CB8AC3E}">
        <p14:creationId xmlns:p14="http://schemas.microsoft.com/office/powerpoint/2010/main" val="1422498267"/>
      </p:ext>
    </p:extLst>
  </p:cSld>
  <p:clrMapOvr>
    <a:masterClrMapping/>
  </p:clrMapOvr>
  <p:transition spd="slow"/>
</p:sldLayout>
</file>

<file path=ppt/slideLayouts/slideLayout40.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nl-NL"/>
              <a:t>Click to edit Master title style</a:t>
            </a:r>
            <a:endParaRPr lang="en-US"/>
          </a:p>
        </p:txBody>
      </p:sp>
      <p:sp>
        <p:nvSpPr>
          <p:cNvPr id="3" name="Chart Placeholder 2"/>
          <p:cNvSpPr>
            <a:spLocks noGrp="1"/>
          </p:cNvSpPr>
          <p:nvPr>
            <p:ph type="chart" sz="half" idx="1"/>
          </p:nvPr>
        </p:nvSpPr>
        <p:spPr>
          <a:xfrm>
            <a:off x="533400" y="1295400"/>
            <a:ext cx="3924300" cy="5105400"/>
          </a:xfrm>
        </p:spPr>
        <p:txBody>
          <a:bodyPr/>
          <a:lstStyle/>
          <a:p>
            <a:pPr lvl="0"/>
            <a:endParaRPr lang="en-US" noProof="0"/>
          </a:p>
        </p:txBody>
      </p:sp>
      <p:sp>
        <p:nvSpPr>
          <p:cNvPr id="4" name="Text Placeholder 3"/>
          <p:cNvSpPr>
            <a:spLocks noGrp="1"/>
          </p:cNvSpPr>
          <p:nvPr>
            <p:ph type="body" sz="half" idx="2"/>
          </p:nvPr>
        </p:nvSpPr>
        <p:spPr>
          <a:xfrm>
            <a:off x="4610100" y="1295400"/>
            <a:ext cx="3924300" cy="5105400"/>
          </a:xfrm>
        </p:spPr>
        <p:txBody>
          <a:body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5" name="Slide Number Placeholder 1"/>
          <p:cNvSpPr>
            <a:spLocks noGrp="1"/>
          </p:cNvSpPr>
          <p:nvPr>
            <p:ph type="sldNum" sz="quarter" idx="4"/>
          </p:nvPr>
        </p:nvSpPr>
        <p:spPr>
          <a:xfrm>
            <a:off x="8107842" y="6440092"/>
            <a:ext cx="77432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F0BF1F-B2AB-B44A-B9F1-0D6578E4BFD1}" type="slidenum">
              <a:rPr lang="en-GB" smtClean="0"/>
              <a:t>‹#›</a:t>
            </a:fld>
            <a:endParaRPr lang="en-GB"/>
          </a:p>
        </p:txBody>
      </p:sp>
      <p:sp>
        <p:nvSpPr>
          <p:cNvPr id="6" name="Footer Placeholder 2"/>
          <p:cNvSpPr>
            <a:spLocks noGrp="1"/>
          </p:cNvSpPr>
          <p:nvPr>
            <p:ph type="ftr" sz="quarter" idx="3"/>
          </p:nvPr>
        </p:nvSpPr>
        <p:spPr>
          <a:xfrm>
            <a:off x="1493183" y="6420783"/>
            <a:ext cx="5568036"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dirty="0"/>
              <a:t>Sanne Abeln – Protein Science 2017 – </a:t>
            </a:r>
            <a:r>
              <a:rPr lang="en-GB" dirty="0" err="1"/>
              <a:t>s.abeln@vu.nl</a:t>
            </a:r>
            <a:endParaRPr lang="en-GB" dirty="0"/>
          </a:p>
        </p:txBody>
      </p:sp>
    </p:spTree>
    <p:extLst>
      <p:ext uri="{BB962C8B-B14F-4D97-AF65-F5344CB8AC3E}">
        <p14:creationId xmlns:p14="http://schemas.microsoft.com/office/powerpoint/2010/main" val="1063652905"/>
      </p:ext>
    </p:extLst>
  </p:cSld>
  <p:clrMapOvr>
    <a:masterClrMapping/>
  </p:clrMapOvr>
  <p:transition spd="slow"/>
</p:sldLayout>
</file>

<file path=ppt/slideLayouts/slideLayout41.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nl-NL"/>
              <a:t>Click to edit Master title style</a:t>
            </a:r>
            <a:endParaRPr lang="en-US"/>
          </a:p>
        </p:txBody>
      </p:sp>
      <p:sp>
        <p:nvSpPr>
          <p:cNvPr id="3" name="Content Placeholder 2"/>
          <p:cNvSpPr>
            <a:spLocks noGrp="1"/>
          </p:cNvSpPr>
          <p:nvPr>
            <p:ph sz="half" idx="1"/>
          </p:nvPr>
        </p:nvSpPr>
        <p:spPr>
          <a:xfrm>
            <a:off x="533400" y="1295400"/>
            <a:ext cx="8001000" cy="2476500"/>
          </a:xfrm>
        </p:spPr>
        <p:txBody>
          <a:body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4" name="Text Placeholder 3"/>
          <p:cNvSpPr>
            <a:spLocks noGrp="1"/>
          </p:cNvSpPr>
          <p:nvPr>
            <p:ph type="body" sz="half" idx="2"/>
          </p:nvPr>
        </p:nvSpPr>
        <p:spPr>
          <a:xfrm>
            <a:off x="533400" y="3924300"/>
            <a:ext cx="8001000" cy="2476500"/>
          </a:xfrm>
        </p:spPr>
        <p:txBody>
          <a:body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5" name="Slide Number Placeholder 1"/>
          <p:cNvSpPr>
            <a:spLocks noGrp="1"/>
          </p:cNvSpPr>
          <p:nvPr>
            <p:ph type="sldNum" sz="quarter" idx="4"/>
          </p:nvPr>
        </p:nvSpPr>
        <p:spPr>
          <a:xfrm>
            <a:off x="8107842" y="6440092"/>
            <a:ext cx="77432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F0BF1F-B2AB-B44A-B9F1-0D6578E4BFD1}" type="slidenum">
              <a:rPr lang="en-GB" smtClean="0"/>
              <a:t>‹#›</a:t>
            </a:fld>
            <a:endParaRPr lang="en-GB"/>
          </a:p>
        </p:txBody>
      </p:sp>
      <p:sp>
        <p:nvSpPr>
          <p:cNvPr id="6" name="Footer Placeholder 2"/>
          <p:cNvSpPr>
            <a:spLocks noGrp="1"/>
          </p:cNvSpPr>
          <p:nvPr>
            <p:ph type="ftr" sz="quarter" idx="3"/>
          </p:nvPr>
        </p:nvSpPr>
        <p:spPr>
          <a:xfrm>
            <a:off x="1493183" y="6420783"/>
            <a:ext cx="5568036"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dirty="0"/>
              <a:t>Sanne Abeln – Protein Science 2017 – </a:t>
            </a:r>
            <a:r>
              <a:rPr lang="en-GB" dirty="0" err="1"/>
              <a:t>s.abeln@vu.nl</a:t>
            </a:r>
            <a:endParaRPr lang="en-GB" dirty="0"/>
          </a:p>
        </p:txBody>
      </p:sp>
    </p:spTree>
    <p:extLst>
      <p:ext uri="{BB962C8B-B14F-4D97-AF65-F5344CB8AC3E}">
        <p14:creationId xmlns:p14="http://schemas.microsoft.com/office/powerpoint/2010/main" val="3569495234"/>
      </p:ext>
    </p:extLst>
  </p:cSld>
  <p:clrMapOvr>
    <a:masterClrMapping/>
  </p:clrMapOvr>
  <p:transition spd="slow"/>
</p:sldLayout>
</file>

<file path=ppt/slideLayouts/slideLayout42.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nl-NL"/>
              <a:t>Click to edit Master title style</a:t>
            </a:r>
            <a:endParaRPr lang="en-US"/>
          </a:p>
        </p:txBody>
      </p:sp>
      <p:sp>
        <p:nvSpPr>
          <p:cNvPr id="3" name="Text Placeholder 2"/>
          <p:cNvSpPr>
            <a:spLocks noGrp="1"/>
          </p:cNvSpPr>
          <p:nvPr>
            <p:ph type="body" sz="half" idx="1"/>
          </p:nvPr>
        </p:nvSpPr>
        <p:spPr>
          <a:xfrm>
            <a:off x="533400" y="1295400"/>
            <a:ext cx="3924300" cy="5105400"/>
          </a:xfrm>
        </p:spPr>
        <p:txBody>
          <a:body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4" name="Media Placeholder 3"/>
          <p:cNvSpPr>
            <a:spLocks noGrp="1"/>
          </p:cNvSpPr>
          <p:nvPr>
            <p:ph type="media" sz="half" idx="2"/>
          </p:nvPr>
        </p:nvSpPr>
        <p:spPr>
          <a:xfrm>
            <a:off x="4610100" y="1295400"/>
            <a:ext cx="3924300" cy="5105400"/>
          </a:xfrm>
        </p:spPr>
        <p:txBody>
          <a:bodyPr/>
          <a:lstStyle/>
          <a:p>
            <a:pPr lvl="0"/>
            <a:endParaRPr lang="en-US" noProof="0"/>
          </a:p>
        </p:txBody>
      </p:sp>
      <p:sp>
        <p:nvSpPr>
          <p:cNvPr id="5" name="Slide Number Placeholder 1"/>
          <p:cNvSpPr>
            <a:spLocks noGrp="1"/>
          </p:cNvSpPr>
          <p:nvPr>
            <p:ph type="sldNum" sz="quarter" idx="4"/>
          </p:nvPr>
        </p:nvSpPr>
        <p:spPr>
          <a:xfrm>
            <a:off x="8107842" y="6440092"/>
            <a:ext cx="77432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F0BF1F-B2AB-B44A-B9F1-0D6578E4BFD1}" type="slidenum">
              <a:rPr lang="en-GB" smtClean="0"/>
              <a:t>‹#›</a:t>
            </a:fld>
            <a:endParaRPr lang="en-GB"/>
          </a:p>
        </p:txBody>
      </p:sp>
      <p:sp>
        <p:nvSpPr>
          <p:cNvPr id="6" name="Footer Placeholder 2"/>
          <p:cNvSpPr>
            <a:spLocks noGrp="1"/>
          </p:cNvSpPr>
          <p:nvPr>
            <p:ph type="ftr" sz="quarter" idx="3"/>
          </p:nvPr>
        </p:nvSpPr>
        <p:spPr>
          <a:xfrm>
            <a:off x="1493183" y="6420783"/>
            <a:ext cx="5568036"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dirty="0"/>
              <a:t>Sanne Abeln – Protein Science 2017 – </a:t>
            </a:r>
            <a:r>
              <a:rPr lang="en-GB" dirty="0" err="1"/>
              <a:t>s.abeln@vu.nl</a:t>
            </a:r>
            <a:endParaRPr lang="en-GB" dirty="0"/>
          </a:p>
        </p:txBody>
      </p:sp>
    </p:spTree>
    <p:extLst>
      <p:ext uri="{BB962C8B-B14F-4D97-AF65-F5344CB8AC3E}">
        <p14:creationId xmlns:p14="http://schemas.microsoft.com/office/powerpoint/2010/main" val="4291891628"/>
      </p:ext>
    </p:extLst>
  </p:cSld>
  <p:clrMapOvr>
    <a:masterClrMapping/>
  </p:clrMapOvr>
  <p:transition spd="slow"/>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2" y="4"/>
            <a:ext cx="9122400" cy="1035469"/>
          </a:xfrm>
        </p:spPr>
        <p:txBody>
          <a:bodyPr/>
          <a:lstStyle/>
          <a:p>
            <a:r>
              <a:rPr lang="en-US"/>
              <a:t>Click to edit Master title style</a:t>
            </a:r>
            <a:endParaRPr lang="en-GB"/>
          </a:p>
        </p:txBody>
      </p:sp>
      <p:sp>
        <p:nvSpPr>
          <p:cNvPr id="3" name="Content Placeholder 2"/>
          <p:cNvSpPr>
            <a:spLocks noGrp="1"/>
          </p:cNvSpPr>
          <p:nvPr>
            <p:ph sz="quarter" idx="1"/>
          </p:nvPr>
        </p:nvSpPr>
        <p:spPr>
          <a:xfrm>
            <a:off x="456481" y="1244294"/>
            <a:ext cx="4056480" cy="2193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51200" y="1244294"/>
            <a:ext cx="4056480" cy="2193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half" idx="3"/>
          </p:nvPr>
        </p:nvSpPr>
        <p:spPr>
          <a:xfrm>
            <a:off x="456484" y="3575896"/>
            <a:ext cx="8251200" cy="2193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1"/>
          <p:cNvSpPr>
            <a:spLocks noGrp="1"/>
          </p:cNvSpPr>
          <p:nvPr>
            <p:ph type="sldNum" sz="quarter" idx="4"/>
          </p:nvPr>
        </p:nvSpPr>
        <p:spPr>
          <a:xfrm>
            <a:off x="8107842" y="6440092"/>
            <a:ext cx="77432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F0BF1F-B2AB-B44A-B9F1-0D6578E4BFD1}" type="slidenum">
              <a:rPr lang="en-GB" smtClean="0"/>
              <a:t>‹#›</a:t>
            </a:fld>
            <a:endParaRPr lang="en-GB"/>
          </a:p>
        </p:txBody>
      </p:sp>
      <p:sp>
        <p:nvSpPr>
          <p:cNvPr id="10" name="Footer Placeholder 2"/>
          <p:cNvSpPr>
            <a:spLocks noGrp="1"/>
          </p:cNvSpPr>
          <p:nvPr>
            <p:ph type="ftr" sz="quarter" idx="10"/>
          </p:nvPr>
        </p:nvSpPr>
        <p:spPr>
          <a:xfrm>
            <a:off x="1493183" y="6420783"/>
            <a:ext cx="5568036"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dirty="0"/>
              <a:t>Sanne Abeln – Protein Science 2017 – </a:t>
            </a:r>
            <a:r>
              <a:rPr lang="en-GB" dirty="0" err="1"/>
              <a:t>s.abeln@vu.nl</a:t>
            </a:r>
            <a:endParaRPr lang="en-GB" dirty="0"/>
          </a:p>
        </p:txBody>
      </p:sp>
    </p:spTree>
    <p:extLst>
      <p:ext uri="{BB962C8B-B14F-4D97-AF65-F5344CB8AC3E}">
        <p14:creationId xmlns:p14="http://schemas.microsoft.com/office/powerpoint/2010/main" val="23760331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nl-NL"/>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Tree>
    <p:extLst>
      <p:ext uri="{BB962C8B-B14F-4D97-AF65-F5344CB8AC3E}">
        <p14:creationId xmlns:p14="http://schemas.microsoft.com/office/powerpoint/2010/main" val="2673780700"/>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Click to edit Master title style</a:t>
            </a:r>
            <a:endParaRPr lang="en-US"/>
          </a:p>
        </p:txBody>
      </p:sp>
    </p:spTree>
    <p:extLst>
      <p:ext uri="{BB962C8B-B14F-4D97-AF65-F5344CB8AC3E}">
        <p14:creationId xmlns:p14="http://schemas.microsoft.com/office/powerpoint/2010/main" val="1397980575"/>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9181237"/>
      </p:ext>
    </p:extLst>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nl-NL"/>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Click to edit Master text styles</a:t>
            </a:r>
          </a:p>
        </p:txBody>
      </p:sp>
    </p:spTree>
    <p:extLst>
      <p:ext uri="{BB962C8B-B14F-4D97-AF65-F5344CB8AC3E}">
        <p14:creationId xmlns:p14="http://schemas.microsoft.com/office/powerpoint/2010/main" val="2169611513"/>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nl-NL"/>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Click to edit Master text styles</a:t>
            </a:r>
          </a:p>
        </p:txBody>
      </p:sp>
    </p:spTree>
    <p:extLst>
      <p:ext uri="{BB962C8B-B14F-4D97-AF65-F5344CB8AC3E}">
        <p14:creationId xmlns:p14="http://schemas.microsoft.com/office/powerpoint/2010/main" val="1710506332"/>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image" Target="../media/image3.png"/><Relationship Id="rId2" Type="http://schemas.openxmlformats.org/officeDocument/2006/relationships/slideLayout" Target="../slideLayouts/slideLayout16.xml"/><Relationship Id="rId16" Type="http://schemas.openxmlformats.org/officeDocument/2006/relationships/image" Target="../media/image2.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image" Target="../media/image1.png"/><Relationship Id="rId2" Type="http://schemas.openxmlformats.org/officeDocument/2006/relationships/slideLayout" Target="../slideLayouts/slideLayout30.xml"/><Relationship Id="rId16" Type="http://schemas.openxmlformats.org/officeDocument/2006/relationships/theme" Target="../theme/theme3.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4" descr="background">
            <a:extLst>
              <a:ext uri="{FF2B5EF4-FFF2-40B4-BE49-F238E27FC236}">
                <a16:creationId xmlns:a16="http://schemas.microsoft.com/office/drawing/2014/main" id="{52C032EA-BB46-224E-A527-0FFCB0C65353}"/>
              </a:ext>
            </a:extLst>
          </p:cNvPr>
          <p:cNvPicPr>
            <a:picLocks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9">
            <a:extLst>
              <a:ext uri="{FF2B5EF4-FFF2-40B4-BE49-F238E27FC236}">
                <a16:creationId xmlns:a16="http://schemas.microsoft.com/office/drawing/2014/main" id="{E160B955-60E7-BE44-8865-A314E061A45E}"/>
              </a:ext>
            </a:extLst>
          </p:cNvPr>
          <p:cNvSpPr>
            <a:spLocks noChangeArrowheads="1"/>
          </p:cNvSpPr>
          <p:nvPr/>
        </p:nvSpPr>
        <p:spPr bwMode="auto">
          <a:xfrm>
            <a:off x="0" y="0"/>
            <a:ext cx="9144000" cy="6858000"/>
          </a:xfrm>
          <a:prstGeom prst="rect">
            <a:avLst/>
          </a:prstGeom>
          <a:solidFill>
            <a:srgbClr val="D8E5FC">
              <a:alpha val="87842"/>
            </a:srgbClr>
          </a:solidFill>
          <a:ln>
            <a:noFill/>
          </a:ln>
          <a:extLs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4106" name="Rectangle 10">
            <a:extLst>
              <a:ext uri="{FF2B5EF4-FFF2-40B4-BE49-F238E27FC236}">
                <a16:creationId xmlns:a16="http://schemas.microsoft.com/office/drawing/2014/main" id="{B189052F-45C4-AE42-9266-F349E726CFC0}"/>
              </a:ext>
            </a:extLst>
          </p:cNvPr>
          <p:cNvSpPr>
            <a:spLocks noGrp="1" noChangeArrowheads="1"/>
          </p:cNvSpPr>
          <p:nvPr>
            <p:ph type="title"/>
          </p:nvPr>
        </p:nvSpPr>
        <p:spPr bwMode="auto">
          <a:xfrm>
            <a:off x="0" y="0"/>
            <a:ext cx="9144000" cy="914400"/>
          </a:xfrm>
          <a:prstGeom prst="rect">
            <a:avLst/>
          </a:prstGeom>
          <a:gradFill rotWithShape="0">
            <a:gsLst>
              <a:gs pos="0">
                <a:srgbClr val="DCE8FD">
                  <a:alpha val="63000"/>
                </a:srgbClr>
              </a:gs>
              <a:gs pos="100000">
                <a:srgbClr val="DCE8FD">
                  <a:gamma/>
                  <a:shade val="89020"/>
                  <a:invGamma/>
                </a:srgbClr>
              </a:gs>
            </a:gsLst>
            <a:lin ang="5400000" scaled="1"/>
          </a:gradFill>
          <a:ln>
            <a:noFill/>
          </a:ln>
          <a:extLs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9" name="Rectangle 11">
            <a:extLst>
              <a:ext uri="{FF2B5EF4-FFF2-40B4-BE49-F238E27FC236}">
                <a16:creationId xmlns:a16="http://schemas.microsoft.com/office/drawing/2014/main" id="{423E613A-DEC0-D44E-81B3-F6C2631E2324}"/>
              </a:ext>
            </a:extLst>
          </p:cNvPr>
          <p:cNvSpPr>
            <a:spLocks noGrp="1" noChangeArrowheads="1"/>
          </p:cNvSpPr>
          <p:nvPr>
            <p:ph type="body" idx="1"/>
          </p:nvPr>
        </p:nvSpPr>
        <p:spPr bwMode="auto">
          <a:xfrm>
            <a:off x="533400" y="1295400"/>
            <a:ext cx="8001000" cy="510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 id="2147483789" r:id="rId13"/>
    <p:sldLayoutId id="2147483790" r:id="rId14"/>
  </p:sldLayoutIdLst>
  <p:transition spd="slow"/>
  <p:txStyles>
    <p:titleStyle>
      <a:lvl1pPr algn="ctr" rtl="0" eaLnBrk="0" fontAlgn="base" hangingPunct="0">
        <a:spcBef>
          <a:spcPct val="0"/>
        </a:spcBef>
        <a:spcAft>
          <a:spcPct val="0"/>
        </a:spcAft>
        <a:defRPr sz="2800">
          <a:solidFill>
            <a:schemeClr val="tx1"/>
          </a:solidFill>
          <a:effectLst>
            <a:outerShdw blurRad="38100" dist="38100" dir="2700000" algn="tl">
              <a:srgbClr val="FFFFFF"/>
            </a:outerShdw>
          </a:effectLst>
          <a:latin typeface="+mj-lt"/>
          <a:ea typeface="+mj-ea"/>
          <a:cs typeface="+mj-cs"/>
        </a:defRPr>
      </a:lvl1pPr>
      <a:lvl2pPr algn="ctr" rtl="0" eaLnBrk="0" fontAlgn="base" hangingPunct="0">
        <a:spcBef>
          <a:spcPct val="0"/>
        </a:spcBef>
        <a:spcAft>
          <a:spcPct val="0"/>
        </a:spcAft>
        <a:defRPr sz="2800">
          <a:solidFill>
            <a:schemeClr val="tx1"/>
          </a:solidFill>
          <a:effectLst>
            <a:outerShdw blurRad="38100" dist="38100" dir="2700000" algn="tl">
              <a:srgbClr val="FFFFFF"/>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2800">
          <a:solidFill>
            <a:schemeClr val="tx1"/>
          </a:solidFill>
          <a:effectLst>
            <a:outerShdw blurRad="38100" dist="38100" dir="2700000" algn="tl">
              <a:srgbClr val="FFFFFF"/>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2800">
          <a:solidFill>
            <a:schemeClr val="tx1"/>
          </a:solidFill>
          <a:effectLst>
            <a:outerShdw blurRad="38100" dist="38100" dir="2700000" algn="tl">
              <a:srgbClr val="FFFFFF"/>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2800">
          <a:solidFill>
            <a:schemeClr val="tx1"/>
          </a:solidFill>
          <a:effectLst>
            <a:outerShdw blurRad="38100" dist="38100" dir="2700000" algn="tl">
              <a:srgbClr val="FFFFFF"/>
            </a:outerShdw>
          </a:effectLst>
          <a:latin typeface="Arial" charset="0"/>
          <a:ea typeface="ＭＳ Ｐゴシック" charset="0"/>
          <a:cs typeface="ＭＳ Ｐゴシック" charset="0"/>
        </a:defRPr>
      </a:lvl5pPr>
      <a:lvl6pPr marL="457200" algn="ctr" rtl="0" fontAlgn="base">
        <a:spcBef>
          <a:spcPct val="0"/>
        </a:spcBef>
        <a:spcAft>
          <a:spcPct val="0"/>
        </a:spcAft>
        <a:defRPr sz="2800">
          <a:solidFill>
            <a:schemeClr val="tx1"/>
          </a:solidFill>
          <a:effectLst>
            <a:outerShdw blurRad="38100" dist="38100" dir="2700000" algn="tl">
              <a:srgbClr val="FFFFFF"/>
            </a:outerShdw>
          </a:effectLst>
          <a:latin typeface="Arial" charset="0"/>
          <a:ea typeface="ＭＳ Ｐゴシック" charset="0"/>
          <a:cs typeface="ＭＳ Ｐゴシック" charset="0"/>
        </a:defRPr>
      </a:lvl6pPr>
      <a:lvl7pPr marL="914400" algn="ctr" rtl="0" fontAlgn="base">
        <a:spcBef>
          <a:spcPct val="0"/>
        </a:spcBef>
        <a:spcAft>
          <a:spcPct val="0"/>
        </a:spcAft>
        <a:defRPr sz="2800">
          <a:solidFill>
            <a:schemeClr val="tx1"/>
          </a:solidFill>
          <a:effectLst>
            <a:outerShdw blurRad="38100" dist="38100" dir="2700000" algn="tl">
              <a:srgbClr val="FFFFFF"/>
            </a:outerShdw>
          </a:effectLst>
          <a:latin typeface="Arial" charset="0"/>
          <a:ea typeface="ＭＳ Ｐゴシック" charset="0"/>
          <a:cs typeface="ＭＳ Ｐゴシック" charset="0"/>
        </a:defRPr>
      </a:lvl7pPr>
      <a:lvl8pPr marL="1371600" algn="ctr" rtl="0" fontAlgn="base">
        <a:spcBef>
          <a:spcPct val="0"/>
        </a:spcBef>
        <a:spcAft>
          <a:spcPct val="0"/>
        </a:spcAft>
        <a:defRPr sz="2800">
          <a:solidFill>
            <a:schemeClr val="tx1"/>
          </a:solidFill>
          <a:effectLst>
            <a:outerShdw blurRad="38100" dist="38100" dir="2700000" algn="tl">
              <a:srgbClr val="FFFFFF"/>
            </a:outerShdw>
          </a:effectLst>
          <a:latin typeface="Arial" charset="0"/>
          <a:ea typeface="ＭＳ Ｐゴシック" charset="0"/>
          <a:cs typeface="ＭＳ Ｐゴシック" charset="0"/>
        </a:defRPr>
      </a:lvl8pPr>
      <a:lvl9pPr marL="1828800" algn="ctr" rtl="0" fontAlgn="base">
        <a:spcBef>
          <a:spcPct val="0"/>
        </a:spcBef>
        <a:spcAft>
          <a:spcPct val="0"/>
        </a:spcAft>
        <a:defRPr sz="2800">
          <a:solidFill>
            <a:schemeClr val="tx1"/>
          </a:solidFill>
          <a:effectLst>
            <a:outerShdw blurRad="38100" dist="38100" dir="2700000" algn="tl">
              <a:srgbClr val="FFFFFF"/>
            </a:outerShdw>
          </a:effectLst>
          <a:latin typeface="Arial" charset="0"/>
          <a:ea typeface="ＭＳ Ｐゴシック" charset="0"/>
          <a:cs typeface="ＭＳ Ｐゴシック" charset="0"/>
        </a:defRPr>
      </a:lvl9pPr>
    </p:titleStyle>
    <p:bodyStyle>
      <a:lvl1pPr marL="342900" indent="-342900" algn="l" rtl="0" eaLnBrk="0" fontAlgn="base" hangingPunct="0">
        <a:spcBef>
          <a:spcPct val="75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ea typeface="+mn-ea"/>
        </a:defRPr>
      </a:lvl2pPr>
      <a:lvl3pPr marL="1143000" indent="-228600" algn="l" rtl="0" eaLnBrk="0" fontAlgn="base" hangingPunct="0">
        <a:spcBef>
          <a:spcPct val="20000"/>
        </a:spcBef>
        <a:spcAft>
          <a:spcPct val="0"/>
        </a:spcAft>
        <a:buChar char="•"/>
        <a:defRPr>
          <a:solidFill>
            <a:schemeClr val="tx1"/>
          </a:solidFill>
          <a:latin typeface="+mn-lt"/>
          <a:ea typeface="+mn-ea"/>
        </a:defRPr>
      </a:lvl3pPr>
      <a:lvl4pPr marL="1600200" indent="-228600" algn="l" rtl="0" eaLnBrk="0" fontAlgn="base" hangingPunct="0">
        <a:spcBef>
          <a:spcPct val="20000"/>
        </a:spcBef>
        <a:spcAft>
          <a:spcPct val="0"/>
        </a:spcAft>
        <a:buChar char="–"/>
        <a:defRPr sz="1600">
          <a:solidFill>
            <a:schemeClr val="tx1"/>
          </a:solidFill>
          <a:latin typeface="+mn-lt"/>
          <a:ea typeface="+mn-ea"/>
        </a:defRPr>
      </a:lvl4pPr>
      <a:lvl5pPr marL="2057400" indent="-228600" algn="l" rtl="0" eaLnBrk="0" fontAlgn="base" hangingPunct="0">
        <a:spcBef>
          <a:spcPct val="20000"/>
        </a:spcBef>
        <a:spcAft>
          <a:spcPct val="0"/>
        </a:spcAft>
        <a:buFont typeface="Times" pitchFamily="2" charset="0"/>
        <a:buChar char="•"/>
        <a:defRPr sz="1600">
          <a:solidFill>
            <a:schemeClr val="tx1"/>
          </a:solidFill>
          <a:latin typeface="+mn-lt"/>
          <a:ea typeface="+mn-ea"/>
        </a:defRPr>
      </a:lvl5pPr>
      <a:lvl6pPr marL="2514600" indent="-228600" algn="l" rtl="0" fontAlgn="base">
        <a:spcBef>
          <a:spcPct val="20000"/>
        </a:spcBef>
        <a:spcAft>
          <a:spcPct val="0"/>
        </a:spcAft>
        <a:buFont typeface="Times" charset="0"/>
        <a:buChar char="•"/>
        <a:defRPr sz="1600">
          <a:solidFill>
            <a:schemeClr val="tx1"/>
          </a:solidFill>
          <a:latin typeface="+mn-lt"/>
          <a:ea typeface="+mn-ea"/>
        </a:defRPr>
      </a:lvl6pPr>
      <a:lvl7pPr marL="2971800" indent="-228600" algn="l" rtl="0" fontAlgn="base">
        <a:spcBef>
          <a:spcPct val="20000"/>
        </a:spcBef>
        <a:spcAft>
          <a:spcPct val="0"/>
        </a:spcAft>
        <a:buFont typeface="Times" charset="0"/>
        <a:buChar char="•"/>
        <a:defRPr sz="1600">
          <a:solidFill>
            <a:schemeClr val="tx1"/>
          </a:solidFill>
          <a:latin typeface="+mn-lt"/>
          <a:ea typeface="+mn-ea"/>
        </a:defRPr>
      </a:lvl7pPr>
      <a:lvl8pPr marL="3429000" indent="-228600" algn="l" rtl="0" fontAlgn="base">
        <a:spcBef>
          <a:spcPct val="20000"/>
        </a:spcBef>
        <a:spcAft>
          <a:spcPct val="0"/>
        </a:spcAft>
        <a:buFont typeface="Times" charset="0"/>
        <a:buChar char="•"/>
        <a:defRPr sz="1600">
          <a:solidFill>
            <a:schemeClr val="tx1"/>
          </a:solidFill>
          <a:latin typeface="+mn-lt"/>
          <a:ea typeface="+mn-ea"/>
        </a:defRPr>
      </a:lvl8pPr>
      <a:lvl9pPr marL="3886200" indent="-228600" algn="l" rtl="0" fontAlgn="base">
        <a:spcBef>
          <a:spcPct val="20000"/>
        </a:spcBef>
        <a:spcAft>
          <a:spcPct val="0"/>
        </a:spcAft>
        <a:buFont typeface="Times" charset="0"/>
        <a:buChar char="•"/>
        <a:defRPr sz="16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 name="Picture 4">
            <a:extLst>
              <a:ext uri="{FF2B5EF4-FFF2-40B4-BE49-F238E27FC236}">
                <a16:creationId xmlns:a16="http://schemas.microsoft.com/office/drawing/2014/main" id="{D95D47B1-334A-B240-BCA4-D622243D533E}"/>
              </a:ext>
            </a:extLst>
          </p:cNvPr>
          <p:cNvPicPr>
            <a:picLocks noChangeArrowheads="1"/>
          </p:cNvPicPr>
          <p:nvPr userDrawn="1"/>
        </p:nvPicPr>
        <p:blipFill rotWithShape="1">
          <a:blip r:embed="rId16">
            <a:extLst>
              <a:ext uri="{28A0092B-C50C-407E-A947-70E740481C1C}">
                <a14:useLocalDpi xmlns:a14="http://schemas.microsoft.com/office/drawing/2010/main" val="0"/>
              </a:ext>
            </a:extLst>
          </a:blip>
          <a:srcRect l="91601"/>
          <a:stretch/>
        </p:blipFill>
        <p:spPr bwMode="auto">
          <a:xfrm>
            <a:off x="2257425" y="762000"/>
            <a:ext cx="6886575" cy="6096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9" name="Picture 4">
            <a:extLst>
              <a:ext uri="{FF2B5EF4-FFF2-40B4-BE49-F238E27FC236}">
                <a16:creationId xmlns:a16="http://schemas.microsoft.com/office/drawing/2014/main" id="{D81A4BB6-7928-8B47-B35C-FD693D02970D}"/>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762000"/>
            <a:ext cx="2909888" cy="6096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2052" name="Picture 7" descr="2K5I.png">
            <a:extLst>
              <a:ext uri="{FF2B5EF4-FFF2-40B4-BE49-F238E27FC236}">
                <a16:creationId xmlns:a16="http://schemas.microsoft.com/office/drawing/2014/main" id="{C55FAE86-38FB-324B-92FB-817DEB12A9C1}"/>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1143000" y="698500"/>
            <a:ext cx="8869363" cy="600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Rectangle 4">
            <a:extLst>
              <a:ext uri="{FF2B5EF4-FFF2-40B4-BE49-F238E27FC236}">
                <a16:creationId xmlns:a16="http://schemas.microsoft.com/office/drawing/2014/main" id="{58DD7B61-65BD-EA4F-A9F3-16CC7F8EDCCE}"/>
              </a:ext>
            </a:extLst>
          </p:cNvPr>
          <p:cNvSpPr>
            <a:spLocks noChangeArrowheads="1"/>
          </p:cNvSpPr>
          <p:nvPr userDrawn="1"/>
        </p:nvSpPr>
        <p:spPr bwMode="auto">
          <a:xfrm>
            <a:off x="0" y="698500"/>
            <a:ext cx="9144000" cy="6159500"/>
          </a:xfrm>
          <a:prstGeom prst="rect">
            <a:avLst/>
          </a:prstGeom>
          <a:solidFill>
            <a:schemeClr val="accent3">
              <a:alpha val="92000"/>
            </a:schemeClr>
          </a:solidFill>
          <a:ln>
            <a:noFill/>
          </a:ln>
          <a:extLst/>
        </p:spPr>
        <p:txBody>
          <a:bodyPr/>
          <a:lstStyle/>
          <a:p>
            <a:pPr algn="l">
              <a:spcBef>
                <a:spcPct val="0"/>
              </a:spcBef>
              <a:defRPr/>
            </a:pPr>
            <a:endParaRPr lang="en-GB">
              <a:solidFill>
                <a:srgbClr val="000000"/>
              </a:solidFill>
              <a:latin typeface="Arial" charset="0"/>
              <a:ea typeface="ＭＳ Ｐゴシック" charset="0"/>
            </a:endParaRPr>
          </a:p>
        </p:txBody>
      </p:sp>
      <p:sp>
        <p:nvSpPr>
          <p:cNvPr id="3077" name="Rectangle 5">
            <a:extLst>
              <a:ext uri="{FF2B5EF4-FFF2-40B4-BE49-F238E27FC236}">
                <a16:creationId xmlns:a16="http://schemas.microsoft.com/office/drawing/2014/main" id="{18DCE53F-F9DA-F240-AFF8-B580F46369A6}"/>
              </a:ext>
            </a:extLst>
          </p:cNvPr>
          <p:cNvSpPr>
            <a:spLocks noGrp="1" noChangeArrowheads="1"/>
          </p:cNvSpPr>
          <p:nvPr>
            <p:ph type="title"/>
          </p:nvPr>
        </p:nvSpPr>
        <p:spPr bwMode="auto">
          <a:xfrm>
            <a:off x="0" y="0"/>
            <a:ext cx="9144000" cy="762000"/>
          </a:xfrm>
          <a:prstGeom prst="rect">
            <a:avLst/>
          </a:prstGeom>
          <a:gradFill rotWithShape="0">
            <a:gsLst>
              <a:gs pos="0">
                <a:schemeClr val="bg1"/>
              </a:gs>
              <a:gs pos="100000">
                <a:schemeClr val="bg2">
                  <a:lumMod val="20000"/>
                  <a:lumOff val="80000"/>
                </a:schemeClr>
              </a:gs>
            </a:gsLst>
            <a:lin ang="5400000" scaled="1"/>
          </a:gra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5" name="Rectangle 6">
            <a:extLst>
              <a:ext uri="{FF2B5EF4-FFF2-40B4-BE49-F238E27FC236}">
                <a16:creationId xmlns:a16="http://schemas.microsoft.com/office/drawing/2014/main" id="{23B6AB4D-0F2A-E84A-B249-E656219DEB39}"/>
              </a:ext>
            </a:extLst>
          </p:cNvPr>
          <p:cNvSpPr>
            <a:spLocks noGrp="1" noChangeArrowheads="1"/>
          </p:cNvSpPr>
          <p:nvPr>
            <p:ph type="body" idx="1"/>
          </p:nvPr>
        </p:nvSpPr>
        <p:spPr bwMode="auto">
          <a:xfrm>
            <a:off x="762000" y="1447800"/>
            <a:ext cx="7543800" cy="495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9" name="Rectangle 7">
            <a:extLst>
              <a:ext uri="{FF2B5EF4-FFF2-40B4-BE49-F238E27FC236}">
                <a16:creationId xmlns:a16="http://schemas.microsoft.com/office/drawing/2014/main" id="{0FE2E950-7577-5743-9CFF-8C66BAD3A4E7}"/>
              </a:ext>
            </a:extLst>
          </p:cNvPr>
          <p:cNvSpPr>
            <a:spLocks noGrp="1" noChangeArrowheads="1"/>
          </p:cNvSpPr>
          <p:nvPr>
            <p:ph type="sldNum" sz="quarter" idx="4"/>
          </p:nvPr>
        </p:nvSpPr>
        <p:spPr bwMode="auto">
          <a:xfrm>
            <a:off x="8712200" y="6553200"/>
            <a:ext cx="522288" cy="30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a:spcBef>
                <a:spcPct val="0"/>
              </a:spcBef>
              <a:defRPr sz="1000">
                <a:solidFill>
                  <a:srgbClr val="000000"/>
                </a:solidFill>
              </a:defRPr>
            </a:lvl1pPr>
          </a:lstStyle>
          <a:p>
            <a:fld id="{3A8D9498-7724-A344-8266-B9C2A748D22F}" type="slidenum">
              <a:rPr lang="en-GB" altLang="en-US"/>
              <a:pPr/>
              <a:t>‹#›</a:t>
            </a:fld>
            <a:endParaRPr lang="en-GB" altLang="en-US"/>
          </a:p>
        </p:txBody>
      </p:sp>
      <p:sp>
        <p:nvSpPr>
          <p:cNvPr id="2" name="Footer Placeholder 1">
            <a:extLst>
              <a:ext uri="{FF2B5EF4-FFF2-40B4-BE49-F238E27FC236}">
                <a16:creationId xmlns:a16="http://schemas.microsoft.com/office/drawing/2014/main" id="{94AF2260-C121-0541-A375-4920C4DE4DC0}"/>
              </a:ext>
            </a:extLst>
          </p:cNvPr>
          <p:cNvSpPr>
            <a:spLocks noGrp="1"/>
          </p:cNvSpPr>
          <p:nvPr>
            <p:ph type="ftr" sz="quarter" idx="3"/>
          </p:nvPr>
        </p:nvSpPr>
        <p:spPr>
          <a:xfrm>
            <a:off x="4865688" y="6400800"/>
            <a:ext cx="40513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srgbClr val="000000">
                    <a:tint val="75000"/>
                  </a:srgbClr>
                </a:solidFill>
                <a:latin typeface="Arial"/>
                <a:ea typeface="ＭＳ Ｐゴシック"/>
                <a:cs typeface="ＭＳ Ｐゴシック"/>
              </a:defRPr>
            </a:lvl1pPr>
          </a:lstStyle>
          <a:p>
            <a:pPr>
              <a:defRPr/>
            </a:pPr>
            <a:r>
              <a:rPr lang="en-GB"/>
              <a:t>Sanne Abeln (</a:t>
            </a:r>
            <a:r>
              <a:rPr lang="en-GB" err="1"/>
              <a:t>s.abeln@vu.nl</a:t>
            </a:r>
            <a:r>
              <a:rPr lang="en-GB"/>
              <a:t>)</a:t>
            </a:r>
          </a:p>
        </p:txBody>
      </p:sp>
    </p:spTree>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Lst>
  <p:transition/>
  <p:hf hdr="0" dt="0"/>
  <p:txStyles>
    <p:titleStyle>
      <a:lvl1pPr algn="ctr" rtl="0" eaLnBrk="0" fontAlgn="base" hangingPunct="0">
        <a:spcBef>
          <a:spcPct val="0"/>
        </a:spcBef>
        <a:spcAft>
          <a:spcPct val="0"/>
        </a:spcAft>
        <a:defRPr sz="2800">
          <a:solidFill>
            <a:schemeClr val="tx1"/>
          </a:solidFill>
          <a:effectLst>
            <a:outerShdw blurRad="38100" dist="38100" dir="2700000" algn="tl">
              <a:srgbClr val="FFFFFF"/>
            </a:outerShdw>
          </a:effectLst>
          <a:latin typeface="+mj-lt"/>
          <a:ea typeface="+mj-ea"/>
          <a:cs typeface="+mj-cs"/>
        </a:defRPr>
      </a:lvl1pPr>
      <a:lvl2pPr algn="ctr" rtl="0" eaLnBrk="0" fontAlgn="base" hangingPunct="0">
        <a:spcBef>
          <a:spcPct val="0"/>
        </a:spcBef>
        <a:spcAft>
          <a:spcPct val="0"/>
        </a:spcAft>
        <a:defRPr sz="2800">
          <a:solidFill>
            <a:schemeClr val="tx1"/>
          </a:solidFill>
          <a:effectLst>
            <a:outerShdw blurRad="38100" dist="38100" dir="2700000" algn="tl">
              <a:srgbClr val="FFFFFF"/>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2800">
          <a:solidFill>
            <a:schemeClr val="tx1"/>
          </a:solidFill>
          <a:effectLst>
            <a:outerShdw blurRad="38100" dist="38100" dir="2700000" algn="tl">
              <a:srgbClr val="FFFFFF"/>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2800">
          <a:solidFill>
            <a:schemeClr val="tx1"/>
          </a:solidFill>
          <a:effectLst>
            <a:outerShdw blurRad="38100" dist="38100" dir="2700000" algn="tl">
              <a:srgbClr val="FFFFFF"/>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2800">
          <a:solidFill>
            <a:schemeClr val="tx1"/>
          </a:solidFill>
          <a:effectLst>
            <a:outerShdw blurRad="38100" dist="38100" dir="2700000" algn="tl">
              <a:srgbClr val="FFFFFF"/>
            </a:outerShdw>
          </a:effectLst>
          <a:latin typeface="Arial" charset="0"/>
          <a:ea typeface="ＭＳ Ｐゴシック" charset="0"/>
          <a:cs typeface="ＭＳ Ｐゴシック" charset="0"/>
        </a:defRPr>
      </a:lvl5pPr>
      <a:lvl6pPr marL="457200" algn="ctr" rtl="0" eaLnBrk="1" fontAlgn="base" hangingPunct="1">
        <a:spcBef>
          <a:spcPct val="0"/>
        </a:spcBef>
        <a:spcAft>
          <a:spcPct val="0"/>
        </a:spcAft>
        <a:defRPr sz="2800">
          <a:solidFill>
            <a:schemeClr val="tx1"/>
          </a:solidFill>
          <a:effectLst>
            <a:outerShdw blurRad="38100" dist="38100" dir="2700000" algn="tl">
              <a:srgbClr val="FFFFFF"/>
            </a:outerShdw>
          </a:effectLst>
          <a:latin typeface="Arial" charset="0"/>
          <a:ea typeface="ＭＳ Ｐゴシック" charset="0"/>
          <a:cs typeface="ＭＳ Ｐゴシック" charset="0"/>
        </a:defRPr>
      </a:lvl6pPr>
      <a:lvl7pPr marL="914400" algn="ctr" rtl="0" eaLnBrk="1" fontAlgn="base" hangingPunct="1">
        <a:spcBef>
          <a:spcPct val="0"/>
        </a:spcBef>
        <a:spcAft>
          <a:spcPct val="0"/>
        </a:spcAft>
        <a:defRPr sz="2800">
          <a:solidFill>
            <a:schemeClr val="tx1"/>
          </a:solidFill>
          <a:effectLst>
            <a:outerShdw blurRad="38100" dist="38100" dir="2700000" algn="tl">
              <a:srgbClr val="FFFFFF"/>
            </a:outerShdw>
          </a:effectLst>
          <a:latin typeface="Arial" charset="0"/>
          <a:ea typeface="ＭＳ Ｐゴシック" charset="0"/>
          <a:cs typeface="ＭＳ Ｐゴシック" charset="0"/>
        </a:defRPr>
      </a:lvl7pPr>
      <a:lvl8pPr marL="1371600" algn="ctr" rtl="0" eaLnBrk="1" fontAlgn="base" hangingPunct="1">
        <a:spcBef>
          <a:spcPct val="0"/>
        </a:spcBef>
        <a:spcAft>
          <a:spcPct val="0"/>
        </a:spcAft>
        <a:defRPr sz="2800">
          <a:solidFill>
            <a:schemeClr val="tx1"/>
          </a:solidFill>
          <a:effectLst>
            <a:outerShdw blurRad="38100" dist="38100" dir="2700000" algn="tl">
              <a:srgbClr val="FFFFFF"/>
            </a:outerShdw>
          </a:effectLst>
          <a:latin typeface="Arial" charset="0"/>
          <a:ea typeface="ＭＳ Ｐゴシック" charset="0"/>
          <a:cs typeface="ＭＳ Ｐゴシック" charset="0"/>
        </a:defRPr>
      </a:lvl8pPr>
      <a:lvl9pPr marL="1828800" algn="ctr" rtl="0" eaLnBrk="1" fontAlgn="base" hangingPunct="1">
        <a:spcBef>
          <a:spcPct val="0"/>
        </a:spcBef>
        <a:spcAft>
          <a:spcPct val="0"/>
        </a:spcAft>
        <a:defRPr sz="2800">
          <a:solidFill>
            <a:schemeClr val="tx1"/>
          </a:solidFill>
          <a:effectLst>
            <a:outerShdw blurRad="38100" dist="38100" dir="2700000" algn="tl">
              <a:srgbClr val="FFFFFF"/>
            </a:outerShdw>
          </a:effectLst>
          <a:latin typeface="Arial" charset="0"/>
          <a:ea typeface="ＭＳ Ｐゴシック" charset="0"/>
          <a:cs typeface="ＭＳ Ｐゴシック" charset="0"/>
        </a:defRPr>
      </a:lvl9pPr>
    </p:titleStyle>
    <p:bodyStyle>
      <a:lvl1pPr marL="342900" indent="-342900" algn="l" rtl="0" eaLnBrk="0" fontAlgn="base" hangingPunct="0">
        <a:spcBef>
          <a:spcPct val="75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ea typeface="+mn-ea"/>
        </a:defRPr>
      </a:lvl2pPr>
      <a:lvl3pPr marL="1143000" indent="-228600" algn="l" rtl="0" eaLnBrk="0" fontAlgn="base" hangingPunct="0">
        <a:spcBef>
          <a:spcPct val="20000"/>
        </a:spcBef>
        <a:spcAft>
          <a:spcPct val="0"/>
        </a:spcAft>
        <a:buChar char="•"/>
        <a:defRPr>
          <a:solidFill>
            <a:schemeClr val="tx1"/>
          </a:solidFill>
          <a:latin typeface="+mn-lt"/>
          <a:ea typeface="+mn-ea"/>
        </a:defRPr>
      </a:lvl3pPr>
      <a:lvl4pPr marL="1600200" indent="-228600" algn="l" rtl="0" eaLnBrk="0" fontAlgn="base" hangingPunct="0">
        <a:spcBef>
          <a:spcPct val="20000"/>
        </a:spcBef>
        <a:spcAft>
          <a:spcPct val="0"/>
        </a:spcAft>
        <a:buChar char="–"/>
        <a:defRPr sz="1600">
          <a:solidFill>
            <a:schemeClr val="tx1"/>
          </a:solidFill>
          <a:latin typeface="+mn-lt"/>
          <a:ea typeface="+mn-ea"/>
        </a:defRPr>
      </a:lvl4pPr>
      <a:lvl5pPr marL="2057400" indent="-228600" algn="l" rtl="0" eaLnBrk="0" fontAlgn="base" hangingPunct="0">
        <a:spcBef>
          <a:spcPct val="20000"/>
        </a:spcBef>
        <a:spcAft>
          <a:spcPct val="0"/>
        </a:spcAft>
        <a:buFont typeface="Times" pitchFamily="2" charset="0"/>
        <a:buChar char="•"/>
        <a:defRPr sz="1600">
          <a:solidFill>
            <a:schemeClr val="tx1"/>
          </a:solidFill>
          <a:latin typeface="+mn-lt"/>
          <a:ea typeface="+mn-ea"/>
        </a:defRPr>
      </a:lvl5pPr>
      <a:lvl6pPr marL="2514600" indent="-228600" algn="l" rtl="0" eaLnBrk="1" fontAlgn="base" hangingPunct="1">
        <a:spcBef>
          <a:spcPct val="20000"/>
        </a:spcBef>
        <a:spcAft>
          <a:spcPct val="0"/>
        </a:spcAft>
        <a:buFont typeface="Times" charset="0"/>
        <a:buChar char="•"/>
        <a:defRPr sz="1600">
          <a:solidFill>
            <a:schemeClr val="tx1"/>
          </a:solidFill>
          <a:latin typeface="+mn-lt"/>
          <a:ea typeface="+mn-ea"/>
        </a:defRPr>
      </a:lvl6pPr>
      <a:lvl7pPr marL="2971800" indent="-228600" algn="l" rtl="0" eaLnBrk="1" fontAlgn="base" hangingPunct="1">
        <a:spcBef>
          <a:spcPct val="20000"/>
        </a:spcBef>
        <a:spcAft>
          <a:spcPct val="0"/>
        </a:spcAft>
        <a:buFont typeface="Times" charset="0"/>
        <a:buChar char="•"/>
        <a:defRPr sz="1600">
          <a:solidFill>
            <a:schemeClr val="tx1"/>
          </a:solidFill>
          <a:latin typeface="+mn-lt"/>
          <a:ea typeface="+mn-ea"/>
        </a:defRPr>
      </a:lvl7pPr>
      <a:lvl8pPr marL="3429000" indent="-228600" algn="l" rtl="0" eaLnBrk="1" fontAlgn="base" hangingPunct="1">
        <a:spcBef>
          <a:spcPct val="20000"/>
        </a:spcBef>
        <a:spcAft>
          <a:spcPct val="0"/>
        </a:spcAft>
        <a:buFont typeface="Times" charset="0"/>
        <a:buChar char="•"/>
        <a:defRPr sz="1600">
          <a:solidFill>
            <a:schemeClr val="tx1"/>
          </a:solidFill>
          <a:latin typeface="+mn-lt"/>
          <a:ea typeface="+mn-ea"/>
        </a:defRPr>
      </a:lvl8pPr>
      <a:lvl9pPr marL="3886200" indent="-228600" algn="l" rtl="0" eaLnBrk="1" fontAlgn="base" hangingPunct="1">
        <a:spcBef>
          <a:spcPct val="20000"/>
        </a:spcBef>
        <a:spcAft>
          <a:spcPct val="0"/>
        </a:spcAft>
        <a:buFont typeface="Times" charset="0"/>
        <a:buChar char="•"/>
        <a:defRPr sz="16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4" descr="background"/>
          <p:cNvPicPr>
            <a:picLocks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7" name="Rectangle 9"/>
          <p:cNvSpPr>
            <a:spLocks noChangeArrowheads="1"/>
          </p:cNvSpPr>
          <p:nvPr/>
        </p:nvSpPr>
        <p:spPr bwMode="auto">
          <a:xfrm>
            <a:off x="0" y="27911"/>
            <a:ext cx="9144000" cy="6858000"/>
          </a:xfrm>
          <a:prstGeom prst="rect">
            <a:avLst/>
          </a:prstGeom>
          <a:gradFill flip="none" rotWithShape="1">
            <a:gsLst>
              <a:gs pos="0">
                <a:schemeClr val="accent2">
                  <a:lumMod val="20000"/>
                  <a:lumOff val="80000"/>
                  <a:alpha val="76000"/>
                </a:schemeClr>
              </a:gs>
              <a:gs pos="100000">
                <a:schemeClr val="bg1">
                  <a:alpha val="90000"/>
                </a:schemeClr>
              </a:gs>
            </a:gsLst>
            <a:path path="circle">
              <a:fillToRect l="100000" t="100000"/>
            </a:path>
            <a:tileRect r="-100000" b="-100000"/>
          </a:gradFill>
          <a:ln>
            <a:noFill/>
          </a:ln>
        </p:spPr>
        <p:txBody>
          <a:bodyPr/>
          <a:lstStyle/>
          <a:p>
            <a:pPr algn="ctr" defTabSz="914400" eaLnBrk="0" fontAlgn="base" hangingPunct="0">
              <a:spcBef>
                <a:spcPct val="50000"/>
              </a:spcBef>
              <a:spcAft>
                <a:spcPct val="0"/>
              </a:spcAft>
            </a:pPr>
            <a:endParaRPr lang="en-US" sz="2400">
              <a:solidFill>
                <a:prstClr val="black"/>
              </a:solidFill>
              <a:latin typeface="Arial" charset="0"/>
              <a:ea typeface="ＭＳ Ｐゴシック" charset="0"/>
              <a:cs typeface="ＭＳ Ｐゴシック" charset="0"/>
            </a:endParaRPr>
          </a:p>
        </p:txBody>
      </p:sp>
      <p:sp>
        <p:nvSpPr>
          <p:cNvPr id="4106" name="Rectangle 10"/>
          <p:cNvSpPr>
            <a:spLocks noGrp="1" noChangeArrowheads="1"/>
          </p:cNvSpPr>
          <p:nvPr>
            <p:ph type="title"/>
          </p:nvPr>
        </p:nvSpPr>
        <p:spPr bwMode="auto">
          <a:xfrm>
            <a:off x="0" y="0"/>
            <a:ext cx="9144000" cy="914400"/>
          </a:xfrm>
          <a:prstGeom prst="rect">
            <a:avLst/>
          </a:prstGeom>
          <a:gradFill flip="none" rotWithShape="1">
            <a:gsLst>
              <a:gs pos="0">
                <a:schemeClr val="bg1">
                  <a:alpha val="63000"/>
                </a:schemeClr>
              </a:gs>
              <a:gs pos="100000">
                <a:schemeClr val="accent2">
                  <a:lumMod val="20000"/>
                  <a:lumOff val="80000"/>
                  <a:alpha val="87000"/>
                </a:schemeClr>
              </a:gs>
            </a:gsLst>
            <a:lin ang="5400000" scaled="0"/>
            <a:tileRect/>
          </a:gra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9" name="Rectangle 11"/>
          <p:cNvSpPr>
            <a:spLocks noGrp="1" noChangeArrowheads="1"/>
          </p:cNvSpPr>
          <p:nvPr>
            <p:ph type="body" idx="1"/>
          </p:nvPr>
        </p:nvSpPr>
        <p:spPr bwMode="auto">
          <a:xfrm>
            <a:off x="533400" y="1295400"/>
            <a:ext cx="8001000" cy="51054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p:cNvSpPr>
            <a:spLocks noGrp="1"/>
          </p:cNvSpPr>
          <p:nvPr>
            <p:ph type="sldNum" sz="quarter" idx="4"/>
          </p:nvPr>
        </p:nvSpPr>
        <p:spPr>
          <a:xfrm>
            <a:off x="8107842" y="6440092"/>
            <a:ext cx="77432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F0BF1F-B2AB-B44A-B9F1-0D6578E4BFD1}" type="slidenum">
              <a:rPr lang="en-GB" smtClean="0"/>
              <a:t>‹#›</a:t>
            </a:fld>
            <a:endParaRPr lang="en-GB"/>
          </a:p>
        </p:txBody>
      </p:sp>
      <p:sp>
        <p:nvSpPr>
          <p:cNvPr id="3" name="Footer Placeholder 2"/>
          <p:cNvSpPr>
            <a:spLocks noGrp="1"/>
          </p:cNvSpPr>
          <p:nvPr>
            <p:ph type="ftr" sz="quarter" idx="3"/>
          </p:nvPr>
        </p:nvSpPr>
        <p:spPr>
          <a:xfrm>
            <a:off x="1493183" y="6420783"/>
            <a:ext cx="5568036"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dirty="0"/>
              <a:t>Sanne Abeln – Protein Science 2017 – </a:t>
            </a:r>
            <a:r>
              <a:rPr lang="en-GB" dirty="0" err="1"/>
              <a:t>s.abeln@vu.nl</a:t>
            </a:r>
            <a:endParaRPr lang="en-GB" dirty="0"/>
          </a:p>
        </p:txBody>
      </p:sp>
    </p:spTree>
    <p:extLst>
      <p:ext uri="{BB962C8B-B14F-4D97-AF65-F5344CB8AC3E}">
        <p14:creationId xmlns:p14="http://schemas.microsoft.com/office/powerpoint/2010/main" val="3079833887"/>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 id="2147483818" r:id="rId13"/>
    <p:sldLayoutId id="2147483819" r:id="rId14"/>
    <p:sldLayoutId id="2147483820" r:id="rId15"/>
  </p:sldLayoutIdLst>
  <p:transition spd="slow"/>
  <p:hf hdr="0" dt="0"/>
  <p:txStyles>
    <p:titleStyle>
      <a:lvl1pPr algn="ctr" rtl="0" eaLnBrk="0" fontAlgn="base" hangingPunct="0">
        <a:spcBef>
          <a:spcPct val="0"/>
        </a:spcBef>
        <a:spcAft>
          <a:spcPct val="0"/>
        </a:spcAft>
        <a:defRPr sz="2800">
          <a:solidFill>
            <a:schemeClr val="tx1"/>
          </a:solidFill>
          <a:effectLst>
            <a:outerShdw blurRad="38100" dist="38100" dir="2700000" algn="tl">
              <a:srgbClr val="FFFFFF"/>
            </a:outerShdw>
          </a:effectLst>
          <a:latin typeface="+mj-lt"/>
          <a:ea typeface="+mj-ea"/>
          <a:cs typeface="+mj-cs"/>
        </a:defRPr>
      </a:lvl1pPr>
      <a:lvl2pPr algn="ctr" rtl="0" eaLnBrk="0" fontAlgn="base" hangingPunct="0">
        <a:spcBef>
          <a:spcPct val="0"/>
        </a:spcBef>
        <a:spcAft>
          <a:spcPct val="0"/>
        </a:spcAft>
        <a:defRPr sz="2800">
          <a:solidFill>
            <a:schemeClr val="tx1"/>
          </a:solidFill>
          <a:effectLst>
            <a:outerShdw blurRad="38100" dist="38100" dir="2700000" algn="tl">
              <a:srgbClr val="FFFFFF"/>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2800">
          <a:solidFill>
            <a:schemeClr val="tx1"/>
          </a:solidFill>
          <a:effectLst>
            <a:outerShdw blurRad="38100" dist="38100" dir="2700000" algn="tl">
              <a:srgbClr val="FFFFFF"/>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2800">
          <a:solidFill>
            <a:schemeClr val="tx1"/>
          </a:solidFill>
          <a:effectLst>
            <a:outerShdw blurRad="38100" dist="38100" dir="2700000" algn="tl">
              <a:srgbClr val="FFFFFF"/>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2800">
          <a:solidFill>
            <a:schemeClr val="tx1"/>
          </a:solidFill>
          <a:effectLst>
            <a:outerShdw blurRad="38100" dist="38100" dir="2700000" algn="tl">
              <a:srgbClr val="FFFFFF"/>
            </a:outerShdw>
          </a:effectLst>
          <a:latin typeface="Arial" charset="0"/>
          <a:ea typeface="ＭＳ Ｐゴシック" charset="0"/>
          <a:cs typeface="ＭＳ Ｐゴシック" charset="0"/>
        </a:defRPr>
      </a:lvl5pPr>
      <a:lvl6pPr marL="457200" algn="ctr" rtl="0" fontAlgn="base">
        <a:spcBef>
          <a:spcPct val="0"/>
        </a:spcBef>
        <a:spcAft>
          <a:spcPct val="0"/>
        </a:spcAft>
        <a:defRPr sz="2800">
          <a:solidFill>
            <a:schemeClr val="tx1"/>
          </a:solidFill>
          <a:effectLst>
            <a:outerShdw blurRad="38100" dist="38100" dir="2700000" algn="tl">
              <a:srgbClr val="FFFFFF"/>
            </a:outerShdw>
          </a:effectLst>
          <a:latin typeface="Arial" charset="0"/>
          <a:ea typeface="ＭＳ Ｐゴシック" charset="0"/>
          <a:cs typeface="ＭＳ Ｐゴシック" charset="0"/>
        </a:defRPr>
      </a:lvl6pPr>
      <a:lvl7pPr marL="914400" algn="ctr" rtl="0" fontAlgn="base">
        <a:spcBef>
          <a:spcPct val="0"/>
        </a:spcBef>
        <a:spcAft>
          <a:spcPct val="0"/>
        </a:spcAft>
        <a:defRPr sz="2800">
          <a:solidFill>
            <a:schemeClr val="tx1"/>
          </a:solidFill>
          <a:effectLst>
            <a:outerShdw blurRad="38100" dist="38100" dir="2700000" algn="tl">
              <a:srgbClr val="FFFFFF"/>
            </a:outerShdw>
          </a:effectLst>
          <a:latin typeface="Arial" charset="0"/>
          <a:ea typeface="ＭＳ Ｐゴシック" charset="0"/>
          <a:cs typeface="ＭＳ Ｐゴシック" charset="0"/>
        </a:defRPr>
      </a:lvl7pPr>
      <a:lvl8pPr marL="1371600" algn="ctr" rtl="0" fontAlgn="base">
        <a:spcBef>
          <a:spcPct val="0"/>
        </a:spcBef>
        <a:spcAft>
          <a:spcPct val="0"/>
        </a:spcAft>
        <a:defRPr sz="2800">
          <a:solidFill>
            <a:schemeClr val="tx1"/>
          </a:solidFill>
          <a:effectLst>
            <a:outerShdw blurRad="38100" dist="38100" dir="2700000" algn="tl">
              <a:srgbClr val="FFFFFF"/>
            </a:outerShdw>
          </a:effectLst>
          <a:latin typeface="Arial" charset="0"/>
          <a:ea typeface="ＭＳ Ｐゴシック" charset="0"/>
          <a:cs typeface="ＭＳ Ｐゴシック" charset="0"/>
        </a:defRPr>
      </a:lvl8pPr>
      <a:lvl9pPr marL="1828800" algn="ctr" rtl="0" fontAlgn="base">
        <a:spcBef>
          <a:spcPct val="0"/>
        </a:spcBef>
        <a:spcAft>
          <a:spcPct val="0"/>
        </a:spcAft>
        <a:defRPr sz="2800">
          <a:solidFill>
            <a:schemeClr val="tx1"/>
          </a:solidFill>
          <a:effectLst>
            <a:outerShdw blurRad="38100" dist="38100" dir="2700000" algn="tl">
              <a:srgbClr val="FFFFFF"/>
            </a:outerShdw>
          </a:effectLst>
          <a:latin typeface="Arial" charset="0"/>
          <a:ea typeface="ＭＳ Ｐゴシック" charset="0"/>
          <a:cs typeface="ＭＳ Ｐゴシック" charset="0"/>
        </a:defRPr>
      </a:lvl9pPr>
    </p:titleStyle>
    <p:bodyStyle>
      <a:lvl1pPr marL="342900" indent="-342900" algn="l" rtl="0" eaLnBrk="0" fontAlgn="base" hangingPunct="0">
        <a:spcBef>
          <a:spcPct val="75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ea typeface="+mn-ea"/>
        </a:defRPr>
      </a:lvl2pPr>
      <a:lvl3pPr marL="1143000" indent="-228600" algn="l" rtl="0" eaLnBrk="0" fontAlgn="base" hangingPunct="0">
        <a:spcBef>
          <a:spcPct val="20000"/>
        </a:spcBef>
        <a:spcAft>
          <a:spcPct val="0"/>
        </a:spcAft>
        <a:buChar char="•"/>
        <a:defRPr>
          <a:solidFill>
            <a:schemeClr val="tx1"/>
          </a:solidFill>
          <a:latin typeface="+mn-lt"/>
          <a:ea typeface="+mn-ea"/>
        </a:defRPr>
      </a:lvl3pPr>
      <a:lvl4pPr marL="1600200" indent="-228600" algn="l" rtl="0" eaLnBrk="0" fontAlgn="base" hangingPunct="0">
        <a:spcBef>
          <a:spcPct val="20000"/>
        </a:spcBef>
        <a:spcAft>
          <a:spcPct val="0"/>
        </a:spcAft>
        <a:buChar char="–"/>
        <a:defRPr sz="1600">
          <a:solidFill>
            <a:schemeClr val="tx1"/>
          </a:solidFill>
          <a:latin typeface="+mn-lt"/>
          <a:ea typeface="+mn-ea"/>
        </a:defRPr>
      </a:lvl4pPr>
      <a:lvl5pPr marL="2057400" indent="-228600" algn="l" rtl="0" eaLnBrk="0" fontAlgn="base" hangingPunct="0">
        <a:spcBef>
          <a:spcPct val="20000"/>
        </a:spcBef>
        <a:spcAft>
          <a:spcPct val="0"/>
        </a:spcAft>
        <a:buFont typeface="Times" charset="0"/>
        <a:buChar char="•"/>
        <a:defRPr sz="1600">
          <a:solidFill>
            <a:schemeClr val="tx1"/>
          </a:solidFill>
          <a:latin typeface="+mn-lt"/>
          <a:ea typeface="+mn-ea"/>
        </a:defRPr>
      </a:lvl5pPr>
      <a:lvl6pPr marL="2514600" indent="-228600" algn="l" rtl="0" fontAlgn="base">
        <a:spcBef>
          <a:spcPct val="20000"/>
        </a:spcBef>
        <a:spcAft>
          <a:spcPct val="0"/>
        </a:spcAft>
        <a:buFont typeface="Times" charset="0"/>
        <a:buChar char="•"/>
        <a:defRPr sz="1600">
          <a:solidFill>
            <a:schemeClr val="tx1"/>
          </a:solidFill>
          <a:latin typeface="+mn-lt"/>
          <a:ea typeface="+mn-ea"/>
        </a:defRPr>
      </a:lvl6pPr>
      <a:lvl7pPr marL="2971800" indent="-228600" algn="l" rtl="0" fontAlgn="base">
        <a:spcBef>
          <a:spcPct val="20000"/>
        </a:spcBef>
        <a:spcAft>
          <a:spcPct val="0"/>
        </a:spcAft>
        <a:buFont typeface="Times" charset="0"/>
        <a:buChar char="•"/>
        <a:defRPr sz="1600">
          <a:solidFill>
            <a:schemeClr val="tx1"/>
          </a:solidFill>
          <a:latin typeface="+mn-lt"/>
          <a:ea typeface="+mn-ea"/>
        </a:defRPr>
      </a:lvl7pPr>
      <a:lvl8pPr marL="3429000" indent="-228600" algn="l" rtl="0" fontAlgn="base">
        <a:spcBef>
          <a:spcPct val="20000"/>
        </a:spcBef>
        <a:spcAft>
          <a:spcPct val="0"/>
        </a:spcAft>
        <a:buFont typeface="Times" charset="0"/>
        <a:buChar char="•"/>
        <a:defRPr sz="1600">
          <a:solidFill>
            <a:schemeClr val="tx1"/>
          </a:solidFill>
          <a:latin typeface="+mn-lt"/>
          <a:ea typeface="+mn-ea"/>
        </a:defRPr>
      </a:lvl8pPr>
      <a:lvl9pPr marL="3886200" indent="-228600" algn="l" rtl="0" fontAlgn="base">
        <a:spcBef>
          <a:spcPct val="20000"/>
        </a:spcBef>
        <a:spcAft>
          <a:spcPct val="0"/>
        </a:spcAft>
        <a:buFont typeface="Times" charset="0"/>
        <a:buChar char="•"/>
        <a:defRPr sz="16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40.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2.xml"/><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3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9.xml"/><Relationship Id="rId1" Type="http://schemas.openxmlformats.org/officeDocument/2006/relationships/slideLayout" Target="../slideLayouts/slideLayout30.xml"/><Relationship Id="rId4" Type="http://schemas.openxmlformats.org/officeDocument/2006/relationships/image" Target="../media/image25.jpg"/></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32.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32.xml"/><Relationship Id="rId4" Type="http://schemas.openxmlformats.org/officeDocument/2006/relationships/image" Target="../media/image32.jpe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32.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32.xml"/><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4.png"/><Relationship Id="rId1" Type="http://schemas.openxmlformats.org/officeDocument/2006/relationships/slideLayout" Target="../slideLayouts/slideLayout32.xml"/></Relationships>
</file>

<file path=ppt/slides/_rels/slide3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7.xml"/><Relationship Id="rId1" Type="http://schemas.openxmlformats.org/officeDocument/2006/relationships/slideLayout" Target="../slideLayouts/slideLayout32.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32.xml"/><Relationship Id="rId5" Type="http://schemas.openxmlformats.org/officeDocument/2006/relationships/image" Target="../media/image38.jpeg"/><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30.xml"/><Relationship Id="rId5" Type="http://schemas.openxmlformats.org/officeDocument/2006/relationships/image" Target="../media/image41.png"/><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32.xml"/><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21.xml"/><Relationship Id="rId1" Type="http://schemas.openxmlformats.org/officeDocument/2006/relationships/slideLayout" Target="../slideLayouts/slideLayout32.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32.xml"/><Relationship Id="rId4" Type="http://schemas.openxmlformats.org/officeDocument/2006/relationships/image" Target="../media/image46.emf"/></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4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2.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32.xml"/><Relationship Id="rId4" Type="http://schemas.openxmlformats.org/officeDocument/2006/relationships/image" Target="../media/image51.png"/></Relationships>
</file>

<file path=ppt/slides/_rels/slide4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40.xml"/><Relationship Id="rId4" Type="http://schemas.openxmlformats.org/officeDocument/2006/relationships/image" Target="../media/image16.png"/></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32.xml"/><Relationship Id="rId4" Type="http://schemas.openxmlformats.org/officeDocument/2006/relationships/image" Target="../media/image52.png"/></Relationships>
</file>

<file path=ppt/slides/_rels/slide4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32.xml"/><Relationship Id="rId4" Type="http://schemas.openxmlformats.org/officeDocument/2006/relationships/image" Target="../media/image54.png"/></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8.xml"/><Relationship Id="rId1" Type="http://schemas.openxmlformats.org/officeDocument/2006/relationships/slideLayout" Target="../slideLayouts/slideLayout32.xml"/></Relationships>
</file>

<file path=ppt/slides/_rels/slide4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9.xml"/><Relationship Id="rId1" Type="http://schemas.openxmlformats.org/officeDocument/2006/relationships/slideLayout" Target="../slideLayouts/slideLayout40.xml"/><Relationship Id="rId4" Type="http://schemas.openxmlformats.org/officeDocument/2006/relationships/image" Target="../media/image16.png"/></Relationships>
</file>

<file path=ppt/slides/_rels/slide4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32.xml"/><Relationship Id="rId4" Type="http://schemas.openxmlformats.org/officeDocument/2006/relationships/image" Target="../media/image16.png"/></Relationships>
</file>

<file path=ppt/slides/_rels/slide4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1.xml"/><Relationship Id="rId1" Type="http://schemas.openxmlformats.org/officeDocument/2006/relationships/slideLayout" Target="../slideLayouts/slideLayout32.xml"/><Relationship Id="rId4" Type="http://schemas.openxmlformats.org/officeDocument/2006/relationships/image" Target="../media/image15.png"/></Relationships>
</file>

<file path=ppt/slides/_rels/slide4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2.xml"/><Relationship Id="rId1" Type="http://schemas.openxmlformats.org/officeDocument/2006/relationships/slideLayout" Target="../slideLayouts/slideLayout32.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0.xml"/></Relationships>
</file>

<file path=ppt/slides/_rels/slide5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3.xml"/><Relationship Id="rId1" Type="http://schemas.openxmlformats.org/officeDocument/2006/relationships/slideLayout" Target="../slideLayouts/slideLayout40.xml"/></Relationships>
</file>

<file path=ppt/slides/_rels/slide5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4.png"/><Relationship Id="rId1" Type="http://schemas.openxmlformats.org/officeDocument/2006/relationships/slideLayout" Target="../slideLayouts/slideLayout32.xml"/></Relationships>
</file>

<file path=ppt/slides/_rels/slide5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4.xml"/><Relationship Id="rId1" Type="http://schemas.openxmlformats.org/officeDocument/2006/relationships/slideLayout" Target="../slideLayouts/slideLayout32.xml"/><Relationship Id="rId4" Type="http://schemas.openxmlformats.org/officeDocument/2006/relationships/image" Target="../media/image16.png"/></Relationships>
</file>

<file path=ppt/slides/_rels/slide5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5.xml"/><Relationship Id="rId1" Type="http://schemas.openxmlformats.org/officeDocument/2006/relationships/slideLayout" Target="../slideLayouts/slideLayout32.xml"/></Relationships>
</file>

<file path=ppt/slides/_rels/slide5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6.xml"/><Relationship Id="rId1" Type="http://schemas.openxmlformats.org/officeDocument/2006/relationships/slideLayout" Target="../slideLayouts/slideLayout32.xml"/><Relationship Id="rId5" Type="http://schemas.openxmlformats.org/officeDocument/2006/relationships/image" Target="../media/image59.png"/><Relationship Id="rId4" Type="http://schemas.openxmlformats.org/officeDocument/2006/relationships/image" Target="../media/image58.png"/></Relationships>
</file>

<file path=ppt/slides/_rels/slide5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7.xml"/><Relationship Id="rId1" Type="http://schemas.openxmlformats.org/officeDocument/2006/relationships/slideLayout" Target="../slideLayouts/slideLayout32.xml"/><Relationship Id="rId6" Type="http://schemas.openxmlformats.org/officeDocument/2006/relationships/image" Target="../media/image57.png"/><Relationship Id="rId5" Type="http://schemas.openxmlformats.org/officeDocument/2006/relationships/image" Target="../media/image59.png"/><Relationship Id="rId4" Type="http://schemas.openxmlformats.org/officeDocument/2006/relationships/image" Target="../media/image61.png"/></Relationships>
</file>

<file path=ppt/slides/_rels/slide56.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59.png"/><Relationship Id="rId2" Type="http://schemas.openxmlformats.org/officeDocument/2006/relationships/notesSlide" Target="../notesSlides/notesSlide38.xml"/><Relationship Id="rId1" Type="http://schemas.openxmlformats.org/officeDocument/2006/relationships/slideLayout" Target="../slideLayouts/slideLayout3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5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9.xml"/><Relationship Id="rId1" Type="http://schemas.openxmlformats.org/officeDocument/2006/relationships/slideLayout" Target="../slideLayouts/slideLayout32.xml"/><Relationship Id="rId4" Type="http://schemas.openxmlformats.org/officeDocument/2006/relationships/image" Target="../media/image52.png"/></Relationships>
</file>

<file path=ppt/slides/_rels/slide5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0.xml"/><Relationship Id="rId1" Type="http://schemas.openxmlformats.org/officeDocument/2006/relationships/slideLayout" Target="../slideLayouts/slideLayout32.xml"/></Relationships>
</file>

<file path=ppt/slides/_rels/slide5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1.xml"/><Relationship Id="rId1" Type="http://schemas.openxmlformats.org/officeDocument/2006/relationships/slideLayout" Target="../slideLayouts/slideLayout30.xml"/><Relationship Id="rId4" Type="http://schemas.openxmlformats.org/officeDocument/2006/relationships/image" Target="../media/image67.png"/></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32.xml"/></Relationships>
</file>

<file path=ppt/slides/_rels/slide6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2.xml"/><Relationship Id="rId1" Type="http://schemas.openxmlformats.org/officeDocument/2006/relationships/slideLayout" Target="../slideLayouts/slideLayout30.xml"/><Relationship Id="rId5" Type="http://schemas.openxmlformats.org/officeDocument/2006/relationships/image" Target="../media/image52.png"/><Relationship Id="rId4" Type="http://schemas.openxmlformats.org/officeDocument/2006/relationships/image" Target="../media/image68.png"/></Relationships>
</file>

<file path=ppt/slides/_rels/slide6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3.xml"/><Relationship Id="rId1" Type="http://schemas.openxmlformats.org/officeDocument/2006/relationships/slideLayout" Target="../slideLayouts/slideLayout32.xml"/><Relationship Id="rId4" Type="http://schemas.openxmlformats.org/officeDocument/2006/relationships/image" Target="../media/image51.png"/></Relationships>
</file>

<file path=ppt/slides/_rels/slide6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4.xml"/><Relationship Id="rId1" Type="http://schemas.openxmlformats.org/officeDocument/2006/relationships/slideLayout" Target="../slideLayouts/slideLayout32.xml"/><Relationship Id="rId4" Type="http://schemas.openxmlformats.org/officeDocument/2006/relationships/image" Target="../media/image54.png"/></Relationships>
</file>

<file path=ppt/slides/_rels/slide6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69.emf"/><Relationship Id="rId1" Type="http://schemas.openxmlformats.org/officeDocument/2006/relationships/slideLayout" Target="../slideLayouts/slideLayout32.xml"/><Relationship Id="rId4" Type="http://schemas.openxmlformats.org/officeDocument/2006/relationships/image" Target="../media/image16.png"/></Relationships>
</file>

<file path=ppt/slides/_rels/slide6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5.xml"/><Relationship Id="rId1" Type="http://schemas.openxmlformats.org/officeDocument/2006/relationships/slideLayout" Target="../slideLayouts/slideLayout32.xml"/><Relationship Id="rId5" Type="http://schemas.openxmlformats.org/officeDocument/2006/relationships/image" Target="../media/image16.png"/><Relationship Id="rId4" Type="http://schemas.openxmlformats.org/officeDocument/2006/relationships/image" Target="../media/image34.png"/></Relationships>
</file>

<file path=ppt/slides/_rels/slide6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6.xml"/><Relationship Id="rId1" Type="http://schemas.openxmlformats.org/officeDocument/2006/relationships/slideLayout" Target="../slideLayouts/slideLayout30.xml"/></Relationships>
</file>

<file path=ppt/slides/_rels/slide66.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72.emf"/><Relationship Id="rId1" Type="http://schemas.openxmlformats.org/officeDocument/2006/relationships/slideLayout" Target="../slideLayouts/slideLayout32.xml"/></Relationships>
</file>

<file path=ppt/slides/_rels/slide6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74.png"/><Relationship Id="rId1" Type="http://schemas.openxmlformats.org/officeDocument/2006/relationships/slideLayout" Target="../slideLayouts/slideLayout32.xml"/></Relationships>
</file>

<file path=ppt/slides/_rels/slide6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4.png"/><Relationship Id="rId1" Type="http://schemas.openxmlformats.org/officeDocument/2006/relationships/slideLayout" Target="../slideLayouts/slideLayout32.xml"/><Relationship Id="rId4" Type="http://schemas.openxmlformats.org/officeDocument/2006/relationships/comments" Target="../comments/comment1.xml"/></Relationships>
</file>

<file path=ppt/slides/_rels/slide6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7.xml"/><Relationship Id="rId1" Type="http://schemas.openxmlformats.org/officeDocument/2006/relationships/slideLayout" Target="../slideLayouts/slideLayout32.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0.xml"/></Relationships>
</file>

<file path=ppt/slides/_rels/slide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8.xml"/><Relationship Id="rId1" Type="http://schemas.openxmlformats.org/officeDocument/2006/relationships/slideLayout" Target="../slideLayouts/slideLayout30.xml"/><Relationship Id="rId4" Type="http://schemas.openxmlformats.org/officeDocument/2006/relationships/image" Target="../media/image75.png"/></Relationships>
</file>

<file path=ppt/slides/_rels/slide7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9.xml"/><Relationship Id="rId1" Type="http://schemas.openxmlformats.org/officeDocument/2006/relationships/slideLayout" Target="../slideLayouts/slideLayout30.xml"/><Relationship Id="rId5" Type="http://schemas.openxmlformats.org/officeDocument/2006/relationships/image" Target="../media/image2.png"/><Relationship Id="rId4" Type="http://schemas.openxmlformats.org/officeDocument/2006/relationships/image" Target="../media/image77.png"/></Relationships>
</file>

<file path=ppt/slides/_rels/slide72.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50.xml"/><Relationship Id="rId1" Type="http://schemas.openxmlformats.org/officeDocument/2006/relationships/slideLayout" Target="../slideLayouts/slideLayout32.xml"/><Relationship Id="rId5" Type="http://schemas.openxmlformats.org/officeDocument/2006/relationships/image" Target="../media/image77.png"/><Relationship Id="rId4" Type="http://schemas.openxmlformats.org/officeDocument/2006/relationships/image" Target="../media/image76.png"/></Relationships>
</file>

<file path=ppt/slides/_rels/slide7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1.xml"/><Relationship Id="rId1" Type="http://schemas.openxmlformats.org/officeDocument/2006/relationships/slideLayout" Target="../slideLayouts/slideLayout32.xml"/></Relationships>
</file>

<file path=ppt/slides/_rels/slide7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2.xml"/><Relationship Id="rId1" Type="http://schemas.openxmlformats.org/officeDocument/2006/relationships/slideLayout" Target="../slideLayouts/slideLayout30.xml"/><Relationship Id="rId4" Type="http://schemas.openxmlformats.org/officeDocument/2006/relationships/image" Target="../media/image67.png"/></Relationships>
</file>

<file path=ppt/slides/_rels/slide7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32.xml"/></Relationships>
</file>

<file path=ppt/slides/_rels/slide76.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Layout" Target="../slideLayouts/slideLayout32.xml"/></Relationships>
</file>

<file path=ppt/slides/_rels/slide77.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image" Target="../media/image84.emf"/><Relationship Id="rId1" Type="http://schemas.openxmlformats.org/officeDocument/2006/relationships/slideLayout" Target="../slideLayouts/slideLayout32.xml"/><Relationship Id="rId4" Type="http://schemas.openxmlformats.org/officeDocument/2006/relationships/image" Target="../media/image86.png"/></Relationships>
</file>

<file path=ppt/slides/_rels/slide7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3.xml"/><Relationship Id="rId1" Type="http://schemas.openxmlformats.org/officeDocument/2006/relationships/slideLayout" Target="../slideLayouts/slideLayout30.xml"/></Relationships>
</file>

<file path=ppt/slides/_rels/slide7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4.xml"/><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30.xml"/></Relationships>
</file>

<file path=ppt/slides/_rels/slide8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5.xml"/><Relationship Id="rId1" Type="http://schemas.openxmlformats.org/officeDocument/2006/relationships/slideLayout" Target="../slideLayouts/slideLayout30.xml"/><Relationship Id="rId4" Type="http://schemas.openxmlformats.org/officeDocument/2006/relationships/image" Target="../media/image89.png"/></Relationships>
</file>

<file path=ppt/slides/_rels/slide8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6.xml"/><Relationship Id="rId1" Type="http://schemas.openxmlformats.org/officeDocument/2006/relationships/slideLayout" Target="../slideLayouts/slideLayout30.xml"/><Relationship Id="rId5" Type="http://schemas.openxmlformats.org/officeDocument/2006/relationships/image" Target="../media/image91.png"/><Relationship Id="rId4" Type="http://schemas.openxmlformats.org/officeDocument/2006/relationships/image" Target="../media/image89.png"/></Relationships>
</file>

<file path=ppt/slides/_rels/slide8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7.xml"/><Relationship Id="rId1" Type="http://schemas.openxmlformats.org/officeDocument/2006/relationships/slideLayout" Target="../slideLayouts/slideLayout32.xml"/><Relationship Id="rId6" Type="http://schemas.openxmlformats.org/officeDocument/2006/relationships/image" Target="../media/image89.png"/><Relationship Id="rId5" Type="http://schemas.openxmlformats.org/officeDocument/2006/relationships/image" Target="../media/image93.png"/><Relationship Id="rId4" Type="http://schemas.openxmlformats.org/officeDocument/2006/relationships/image" Target="../media/image92.png"/></Relationships>
</file>

<file path=ppt/slides/_rels/slide8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8.xml"/><Relationship Id="rId1" Type="http://schemas.openxmlformats.org/officeDocument/2006/relationships/slideLayout" Target="../slideLayouts/slideLayout30.xml"/><Relationship Id="rId4" Type="http://schemas.openxmlformats.org/officeDocument/2006/relationships/image" Target="../media/image90.png"/></Relationships>
</file>

<file path=ppt/slides/_rels/slide8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9.xml"/><Relationship Id="rId1" Type="http://schemas.openxmlformats.org/officeDocument/2006/relationships/slideLayout" Target="../slideLayouts/slideLayout30.xml"/><Relationship Id="rId5" Type="http://schemas.openxmlformats.org/officeDocument/2006/relationships/image" Target="../media/image97.jpg"/><Relationship Id="rId4" Type="http://schemas.openxmlformats.org/officeDocument/2006/relationships/image" Target="../media/image96.png"/></Relationships>
</file>

<file path=ppt/slides/_rels/slide85.xml.rels><?xml version="1.0" encoding="UTF-8" standalone="yes"?>
<Relationships xmlns="http://schemas.openxmlformats.org/package/2006/relationships"><Relationship Id="rId2" Type="http://schemas.openxmlformats.org/officeDocument/2006/relationships/hyperlink" Target="mailto:s.abeln@vu.nl" TargetMode="Externa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a:extLst>
              <a:ext uri="{FF2B5EF4-FFF2-40B4-BE49-F238E27FC236}">
                <a16:creationId xmlns:a16="http://schemas.microsoft.com/office/drawing/2014/main" id="{43055659-90DF-8241-A7B5-77606DA3C32B}"/>
              </a:ext>
            </a:extLst>
          </p:cNvPr>
          <p:cNvSpPr>
            <a:spLocks noGrp="1" noChangeArrowheads="1"/>
          </p:cNvSpPr>
          <p:nvPr>
            <p:ph type="ctrTitle"/>
          </p:nvPr>
        </p:nvSpPr>
        <p:spPr>
          <a:xfrm>
            <a:off x="539750" y="476250"/>
            <a:ext cx="7772400" cy="1143000"/>
          </a:xfrm>
        </p:spPr>
        <p:txBody>
          <a:bodyPr/>
          <a:lstStyle/>
          <a:p>
            <a:pPr eaLnBrk="1" hangingPunct="1"/>
            <a:r>
              <a:rPr lang="en-GB" altLang="en-US"/>
              <a:t>Protein folding, aggregation &amp; hydrophobicity with simple physical models</a:t>
            </a:r>
          </a:p>
        </p:txBody>
      </p:sp>
      <p:sp>
        <p:nvSpPr>
          <p:cNvPr id="19458" name="Rectangle 3">
            <a:extLst>
              <a:ext uri="{FF2B5EF4-FFF2-40B4-BE49-F238E27FC236}">
                <a16:creationId xmlns:a16="http://schemas.microsoft.com/office/drawing/2014/main" id="{F761B590-7382-064D-9871-AC8D24075917}"/>
              </a:ext>
            </a:extLst>
          </p:cNvPr>
          <p:cNvSpPr>
            <a:spLocks noGrp="1" noChangeArrowheads="1"/>
          </p:cNvSpPr>
          <p:nvPr>
            <p:ph type="subTitle" idx="1"/>
          </p:nvPr>
        </p:nvSpPr>
        <p:spPr>
          <a:xfrm>
            <a:off x="1371600" y="5322888"/>
            <a:ext cx="6400800" cy="914400"/>
          </a:xfrm>
        </p:spPr>
        <p:txBody>
          <a:bodyPr/>
          <a:lstStyle/>
          <a:p>
            <a:pPr eaLnBrk="1" hangingPunct="1"/>
            <a:r>
              <a:rPr lang="en-GB" altLang="en-US"/>
              <a:t>Where physics and biology meet</a:t>
            </a:r>
          </a:p>
        </p:txBody>
      </p:sp>
      <p:pic>
        <p:nvPicPr>
          <p:cNvPr id="19459" name="Picture 1" descr="chimp_ball.jpg">
            <a:extLst>
              <a:ext uri="{FF2B5EF4-FFF2-40B4-BE49-F238E27FC236}">
                <a16:creationId xmlns:a16="http://schemas.microsoft.com/office/drawing/2014/main" id="{18F92268-9567-DD44-9A01-7E1432DA71B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68538" y="1700213"/>
            <a:ext cx="4978400" cy="347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TextBox 1">
            <a:extLst>
              <a:ext uri="{FF2B5EF4-FFF2-40B4-BE49-F238E27FC236}">
                <a16:creationId xmlns:a16="http://schemas.microsoft.com/office/drawing/2014/main" id="{4F298439-A46C-0A42-B5ED-0CF6B3141FBC}"/>
              </a:ext>
            </a:extLst>
          </p:cNvPr>
          <p:cNvSpPr txBox="1">
            <a:spLocks noChangeArrowheads="1"/>
          </p:cNvSpPr>
          <p:nvPr/>
        </p:nvSpPr>
        <p:spPr bwMode="auto">
          <a:xfrm>
            <a:off x="611188" y="6308725"/>
            <a:ext cx="81375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GB" altLang="en-US"/>
              <a:t>Sanne Abeln     VU University   s.abeln@vu.nl</a:t>
            </a:r>
          </a:p>
        </p:txBody>
      </p:sp>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5D13C-3464-E54A-B38E-747AC0852FA7}"/>
              </a:ext>
            </a:extLst>
          </p:cNvPr>
          <p:cNvSpPr>
            <a:spLocks noGrp="1"/>
          </p:cNvSpPr>
          <p:nvPr>
            <p:ph type="title"/>
          </p:nvPr>
        </p:nvSpPr>
        <p:spPr/>
        <p:txBody>
          <a:bodyPr/>
          <a:lstStyle/>
          <a:p>
            <a:pPr eaLnBrk="1" hangingPunct="1">
              <a:defRPr/>
            </a:pPr>
            <a:endParaRPr lang="en-US"/>
          </a:p>
        </p:txBody>
      </p:sp>
      <p:pic>
        <p:nvPicPr>
          <p:cNvPr id="28674" name="Content Placeholder 3">
            <a:extLst>
              <a:ext uri="{FF2B5EF4-FFF2-40B4-BE49-F238E27FC236}">
                <a16:creationId xmlns:a16="http://schemas.microsoft.com/office/drawing/2014/main" id="{578EF62E-E561-0746-8D96-A22CC20DA473}"/>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4927" r="-4927"/>
          <a:stretch>
            <a:fillRect/>
          </a:stretch>
        </p:blipFill>
        <p:spPr>
          <a:xfrm>
            <a:off x="-366713" y="150813"/>
            <a:ext cx="9763126" cy="6230937"/>
          </a:xfrm>
        </p:spPr>
      </p:pic>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4C005-B226-9E48-868E-08932076B210}"/>
              </a:ext>
            </a:extLst>
          </p:cNvPr>
          <p:cNvSpPr>
            <a:spLocks noGrp="1"/>
          </p:cNvSpPr>
          <p:nvPr>
            <p:ph type="title"/>
          </p:nvPr>
        </p:nvSpPr>
        <p:spPr/>
        <p:txBody>
          <a:bodyPr/>
          <a:lstStyle/>
          <a:p>
            <a:r>
              <a:rPr lang="en-GB" altLang="en-US"/>
              <a:t>Biology versus physical</a:t>
            </a:r>
          </a:p>
        </p:txBody>
      </p:sp>
      <p:sp>
        <p:nvSpPr>
          <p:cNvPr id="31746" name="Content Placeholder 2">
            <a:extLst>
              <a:ext uri="{FF2B5EF4-FFF2-40B4-BE49-F238E27FC236}">
                <a16:creationId xmlns:a16="http://schemas.microsoft.com/office/drawing/2014/main" id="{9BCA544F-F3DB-8B4F-95E0-97D3CD531CE3}"/>
              </a:ext>
            </a:extLst>
          </p:cNvPr>
          <p:cNvSpPr>
            <a:spLocks noGrp="1"/>
          </p:cNvSpPr>
          <p:nvPr>
            <p:ph idx="1"/>
          </p:nvPr>
        </p:nvSpPr>
        <p:spPr>
          <a:xfrm>
            <a:off x="4716463" y="1295400"/>
            <a:ext cx="3817937" cy="5105400"/>
          </a:xfrm>
        </p:spPr>
        <p:txBody>
          <a:bodyPr/>
          <a:lstStyle/>
          <a:p>
            <a:pPr marL="0" indent="0">
              <a:buFontTx/>
              <a:buNone/>
            </a:pPr>
            <a:r>
              <a:rPr lang="en-GB" altLang="en-US"/>
              <a:t>Only when a structural </a:t>
            </a:r>
            <a:r>
              <a:rPr lang="en-GB" altLang="en-US" b="1"/>
              <a:t>template</a:t>
            </a:r>
            <a:r>
              <a:rPr lang="en-GB" altLang="en-US"/>
              <a:t> is available, recognised by </a:t>
            </a:r>
            <a:r>
              <a:rPr lang="en-GB" altLang="en-US" b="1"/>
              <a:t>evolutionary </a:t>
            </a:r>
            <a:r>
              <a:rPr lang="en-GB" altLang="en-US"/>
              <a:t>sequence conservation can we model the structure correctly.</a:t>
            </a:r>
          </a:p>
          <a:p>
            <a:pPr marL="0" indent="0">
              <a:buFontTx/>
              <a:buNone/>
            </a:pPr>
            <a:endParaRPr lang="en-GB" altLang="en-US"/>
          </a:p>
          <a:p>
            <a:pPr marL="0" indent="0">
              <a:buFontTx/>
              <a:buNone/>
            </a:pPr>
            <a:r>
              <a:rPr lang="en-GB" altLang="en-US" b="1"/>
              <a:t>Biology wins</a:t>
            </a:r>
            <a:r>
              <a:rPr lang="is-IS" altLang="en-US" b="1"/>
              <a:t>…</a:t>
            </a:r>
            <a:endParaRPr lang="en-GB" altLang="en-US" b="1"/>
          </a:p>
        </p:txBody>
      </p:sp>
      <p:sp>
        <p:nvSpPr>
          <p:cNvPr id="31747" name="Rectangle 3">
            <a:extLst>
              <a:ext uri="{FF2B5EF4-FFF2-40B4-BE49-F238E27FC236}">
                <a16:creationId xmlns:a16="http://schemas.microsoft.com/office/drawing/2014/main" id="{719C758E-BFC0-FB42-916A-6A48D4FE57D4}"/>
              </a:ext>
            </a:extLst>
          </p:cNvPr>
          <p:cNvSpPr>
            <a:spLocks noChangeArrowheads="1"/>
          </p:cNvSpPr>
          <p:nvPr/>
        </p:nvSpPr>
        <p:spPr bwMode="auto">
          <a:xfrm>
            <a:off x="1116013" y="6340475"/>
            <a:ext cx="8180387"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de-DE" altLang="en-US" sz="2000"/>
              <a:t>Review </a:t>
            </a:r>
            <a:r>
              <a:rPr lang="en-GB" altLang="en-US" sz="2000"/>
              <a:t>available</a:t>
            </a:r>
            <a:r>
              <a:rPr lang="de-DE" altLang="en-US" sz="2000"/>
              <a:t> https://arxiv.org/abs/1712.00407</a:t>
            </a:r>
            <a:endParaRPr lang="en-GB" altLang="en-US" sz="2000"/>
          </a:p>
        </p:txBody>
      </p:sp>
      <p:pic>
        <p:nvPicPr>
          <p:cNvPr id="31748" name="Picture 4">
            <a:extLst>
              <a:ext uri="{FF2B5EF4-FFF2-40B4-BE49-F238E27FC236}">
                <a16:creationId xmlns:a16="http://schemas.microsoft.com/office/drawing/2014/main" id="{2A4BA9E7-2A07-1F4F-8320-DEE3882C587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052513"/>
            <a:ext cx="4105275" cy="515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0986B-496F-5A40-BF70-D5098EB5B8F4}"/>
              </a:ext>
            </a:extLst>
          </p:cNvPr>
          <p:cNvSpPr>
            <a:spLocks noGrp="1"/>
          </p:cNvSpPr>
          <p:nvPr>
            <p:ph type="title"/>
          </p:nvPr>
        </p:nvSpPr>
        <p:spPr/>
        <p:txBody>
          <a:bodyPr/>
          <a:lstStyle/>
          <a:p>
            <a:r>
              <a:rPr lang="en-GB" dirty="0"/>
              <a:t>CASP 2019</a:t>
            </a:r>
          </a:p>
        </p:txBody>
      </p:sp>
      <p:sp>
        <p:nvSpPr>
          <p:cNvPr id="3" name="Content Placeholder 2">
            <a:extLst>
              <a:ext uri="{FF2B5EF4-FFF2-40B4-BE49-F238E27FC236}">
                <a16:creationId xmlns:a16="http://schemas.microsoft.com/office/drawing/2014/main" id="{40B2ABE8-383F-514D-A071-A269E5E44EB6}"/>
              </a:ext>
            </a:extLst>
          </p:cNvPr>
          <p:cNvSpPr>
            <a:spLocks noGrp="1"/>
          </p:cNvSpPr>
          <p:nvPr>
            <p:ph idx="1"/>
          </p:nvPr>
        </p:nvSpPr>
        <p:spPr/>
        <p:txBody>
          <a:bodyPr/>
          <a:lstStyle/>
          <a:p>
            <a:endParaRPr lang="en-GB" dirty="0"/>
          </a:p>
          <a:p>
            <a:endParaRPr lang="en-GB" dirty="0"/>
          </a:p>
          <a:p>
            <a:endParaRPr lang="en-GB" dirty="0"/>
          </a:p>
          <a:p>
            <a:endParaRPr lang="en-GB" dirty="0"/>
          </a:p>
          <a:p>
            <a:endParaRPr lang="en-GB" dirty="0"/>
          </a:p>
          <a:p>
            <a:pPr marL="0" indent="0">
              <a:buNone/>
            </a:pPr>
            <a:endParaRPr lang="en-GB" dirty="0"/>
          </a:p>
          <a:p>
            <a:pPr marL="0" indent="0">
              <a:buNone/>
            </a:pPr>
            <a:r>
              <a:rPr lang="en-GB" sz="2000" dirty="0"/>
              <a:t>Performance of models:</a:t>
            </a:r>
          </a:p>
          <a:p>
            <a:pPr marL="0" indent="0">
              <a:buNone/>
            </a:pPr>
            <a:endParaRPr lang="en-GB" sz="2000" dirty="0"/>
          </a:p>
        </p:txBody>
      </p:sp>
      <p:sp>
        <p:nvSpPr>
          <p:cNvPr id="4" name="Slide Number Placeholder 3">
            <a:extLst>
              <a:ext uri="{FF2B5EF4-FFF2-40B4-BE49-F238E27FC236}">
                <a16:creationId xmlns:a16="http://schemas.microsoft.com/office/drawing/2014/main" id="{A9EB47D7-CA76-DD4C-A544-07176BA50325}"/>
              </a:ext>
            </a:extLst>
          </p:cNvPr>
          <p:cNvSpPr>
            <a:spLocks noGrp="1"/>
          </p:cNvSpPr>
          <p:nvPr>
            <p:ph type="sldNum" sz="quarter" idx="4"/>
          </p:nvPr>
        </p:nvSpPr>
        <p:spPr/>
        <p:txBody>
          <a:bodyPr/>
          <a:lstStyle/>
          <a:p>
            <a:fld id="{35F0BF1F-B2AB-B44A-B9F1-0D6578E4BFD1}" type="slidenum">
              <a:rPr lang="en-GB" smtClean="0"/>
              <a:t>12</a:t>
            </a:fld>
            <a:endParaRPr lang="en-GB"/>
          </a:p>
        </p:txBody>
      </p:sp>
      <p:sp>
        <p:nvSpPr>
          <p:cNvPr id="5" name="Footer Placeholder 4">
            <a:extLst>
              <a:ext uri="{FF2B5EF4-FFF2-40B4-BE49-F238E27FC236}">
                <a16:creationId xmlns:a16="http://schemas.microsoft.com/office/drawing/2014/main" id="{865F18A0-2BFA-6446-9D12-199857875A77}"/>
              </a:ext>
            </a:extLst>
          </p:cNvPr>
          <p:cNvSpPr>
            <a:spLocks noGrp="1"/>
          </p:cNvSpPr>
          <p:nvPr>
            <p:ph type="ftr" sz="quarter" idx="3"/>
          </p:nvPr>
        </p:nvSpPr>
        <p:spPr/>
        <p:txBody>
          <a:bodyPr/>
          <a:lstStyle/>
          <a:p>
            <a:r>
              <a:rPr lang="en-GB"/>
              <a:t>Sanne Abeln – Protein Science 2017 – s.abeln@vu.nl</a:t>
            </a:r>
            <a:endParaRPr lang="en-GB" dirty="0"/>
          </a:p>
        </p:txBody>
      </p:sp>
      <p:pic>
        <p:nvPicPr>
          <p:cNvPr id="6" name="Picture 5">
            <a:extLst>
              <a:ext uri="{FF2B5EF4-FFF2-40B4-BE49-F238E27FC236}">
                <a16:creationId xmlns:a16="http://schemas.microsoft.com/office/drawing/2014/main" id="{CDF776E1-72EE-4644-A906-173E2FF2D207}"/>
              </a:ext>
            </a:extLst>
          </p:cNvPr>
          <p:cNvPicPr>
            <a:picLocks noChangeAspect="1"/>
          </p:cNvPicPr>
          <p:nvPr/>
        </p:nvPicPr>
        <p:blipFill>
          <a:blip r:embed="rId2"/>
          <a:stretch>
            <a:fillRect/>
          </a:stretch>
        </p:blipFill>
        <p:spPr>
          <a:xfrm>
            <a:off x="251520" y="1295400"/>
            <a:ext cx="5778500" cy="3797300"/>
          </a:xfrm>
          <a:prstGeom prst="rect">
            <a:avLst/>
          </a:prstGeom>
        </p:spPr>
      </p:pic>
      <p:sp>
        <p:nvSpPr>
          <p:cNvPr id="7" name="Rectangle 6">
            <a:extLst>
              <a:ext uri="{FF2B5EF4-FFF2-40B4-BE49-F238E27FC236}">
                <a16:creationId xmlns:a16="http://schemas.microsoft.com/office/drawing/2014/main" id="{2F190A81-F2EB-AA4F-AF6E-E55ACFF8F2AD}"/>
              </a:ext>
            </a:extLst>
          </p:cNvPr>
          <p:cNvSpPr/>
          <p:nvPr/>
        </p:nvSpPr>
        <p:spPr>
          <a:xfrm>
            <a:off x="6225794" y="3681961"/>
            <a:ext cx="2810702" cy="923330"/>
          </a:xfrm>
          <a:prstGeom prst="rect">
            <a:avLst/>
          </a:prstGeom>
        </p:spPr>
        <p:txBody>
          <a:bodyPr wrap="square">
            <a:spAutoFit/>
          </a:bodyPr>
          <a:lstStyle/>
          <a:p>
            <a:pPr marL="52800" algn="just">
              <a:spcBef>
                <a:spcPts val="0"/>
              </a:spcBef>
            </a:pPr>
            <a:r>
              <a:rPr lang="en-GB" sz="900" dirty="0" err="1"/>
              <a:t>Kryshtafovych</a:t>
            </a:r>
            <a:r>
              <a:rPr lang="en-GB" sz="900" dirty="0"/>
              <a:t>, Andriy, </a:t>
            </a:r>
            <a:r>
              <a:rPr lang="en-GB" sz="900" dirty="0" err="1"/>
              <a:t>Torsten</a:t>
            </a:r>
            <a:r>
              <a:rPr lang="en-GB" sz="900" dirty="0"/>
              <a:t> </a:t>
            </a:r>
            <a:r>
              <a:rPr lang="en-GB" sz="900" dirty="0" err="1"/>
              <a:t>Schwede</a:t>
            </a:r>
            <a:r>
              <a:rPr lang="en-GB" sz="900" dirty="0"/>
              <a:t>, Maya </a:t>
            </a:r>
            <a:r>
              <a:rPr lang="en-GB" sz="900" dirty="0" err="1"/>
              <a:t>Topf</a:t>
            </a:r>
            <a:r>
              <a:rPr lang="en-GB" sz="900" dirty="0"/>
              <a:t>, Krzysztof Fidelis, and John Moult. 2019. “Critical Assessment of Methods of Protein Structure Prediction (CASP)—Round XIII.” </a:t>
            </a:r>
            <a:r>
              <a:rPr lang="en-GB" sz="900" i="1" dirty="0"/>
              <a:t>Proteins: Structure, Function and Bioinformatics</a:t>
            </a:r>
            <a:r>
              <a:rPr lang="en-GB" sz="900" dirty="0"/>
              <a:t>. https://</a:t>
            </a:r>
            <a:r>
              <a:rPr lang="en-GB" sz="900" dirty="0" err="1"/>
              <a:t>doi.org</a:t>
            </a:r>
            <a:r>
              <a:rPr lang="en-GB" sz="900" dirty="0"/>
              <a:t>/10.1002/prot.25823.</a:t>
            </a:r>
            <a:endParaRPr lang="en-GB" sz="900" dirty="0">
              <a:effectLst/>
            </a:endParaRPr>
          </a:p>
        </p:txBody>
      </p:sp>
      <p:cxnSp>
        <p:nvCxnSpPr>
          <p:cNvPr id="9" name="Straight Arrow Connector 8">
            <a:extLst>
              <a:ext uri="{FF2B5EF4-FFF2-40B4-BE49-F238E27FC236}">
                <a16:creationId xmlns:a16="http://schemas.microsoft.com/office/drawing/2014/main" id="{CE7F27B4-D46A-F040-BA51-0750219EF462}"/>
              </a:ext>
            </a:extLst>
          </p:cNvPr>
          <p:cNvCxnSpPr/>
          <p:nvPr/>
        </p:nvCxnSpPr>
        <p:spPr bwMode="auto">
          <a:xfrm flipV="1">
            <a:off x="3059832" y="1899932"/>
            <a:ext cx="1872208" cy="1944216"/>
          </a:xfrm>
          <a:prstGeom prst="straightConnector1">
            <a:avLst/>
          </a:prstGeom>
          <a:solidFill>
            <a:schemeClr val="accent1"/>
          </a:solidFill>
          <a:ln w="57150" cap="flat" cmpd="sng" algn="ctr">
            <a:solidFill>
              <a:schemeClr val="tx1">
                <a:lumMod val="65000"/>
                <a:lumOff val="35000"/>
              </a:schemeClr>
            </a:solidFill>
            <a:prstDash val="sysDash"/>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sp>
        <p:nvSpPr>
          <p:cNvPr id="10" name="TextBox 9">
            <a:extLst>
              <a:ext uri="{FF2B5EF4-FFF2-40B4-BE49-F238E27FC236}">
                <a16:creationId xmlns:a16="http://schemas.microsoft.com/office/drawing/2014/main" id="{DFAF1EBE-E9D9-CF49-BCB6-2FCC1F922091}"/>
              </a:ext>
            </a:extLst>
          </p:cNvPr>
          <p:cNvSpPr txBox="1"/>
          <p:nvPr/>
        </p:nvSpPr>
        <p:spPr>
          <a:xfrm>
            <a:off x="4277201" y="1124657"/>
            <a:ext cx="2149929" cy="584775"/>
          </a:xfrm>
          <a:prstGeom prst="rect">
            <a:avLst/>
          </a:prstGeom>
          <a:solidFill>
            <a:schemeClr val="bg1"/>
          </a:solidFill>
          <a:ln w="38100">
            <a:solidFill>
              <a:schemeClr val="tx1">
                <a:lumMod val="65000"/>
                <a:lumOff val="35000"/>
              </a:schemeClr>
            </a:solidFill>
            <a:prstDash val="sysDash"/>
          </a:ln>
        </p:spPr>
        <p:txBody>
          <a:bodyPr wrap="square" rtlCol="0">
            <a:spAutoFit/>
          </a:bodyPr>
          <a:lstStyle/>
          <a:p>
            <a:r>
              <a:rPr lang="en-GB" sz="1600" dirty="0"/>
              <a:t>Improved machine learning</a:t>
            </a:r>
          </a:p>
        </p:txBody>
      </p:sp>
      <p:sp>
        <p:nvSpPr>
          <p:cNvPr id="11" name="TextBox 10">
            <a:extLst>
              <a:ext uri="{FF2B5EF4-FFF2-40B4-BE49-F238E27FC236}">
                <a16:creationId xmlns:a16="http://schemas.microsoft.com/office/drawing/2014/main" id="{80A1A6E6-10FF-C041-829B-7A2F9DB5B5D1}"/>
              </a:ext>
            </a:extLst>
          </p:cNvPr>
          <p:cNvSpPr txBox="1"/>
          <p:nvPr/>
        </p:nvSpPr>
        <p:spPr>
          <a:xfrm>
            <a:off x="611560" y="5661184"/>
            <a:ext cx="7087198" cy="461665"/>
          </a:xfrm>
          <a:prstGeom prst="rect">
            <a:avLst/>
          </a:prstGeom>
          <a:noFill/>
          <a:ln w="28575">
            <a:solidFill>
              <a:schemeClr val="tx1"/>
            </a:solidFill>
          </a:ln>
        </p:spPr>
        <p:txBody>
          <a:bodyPr wrap="none" rtlCol="0">
            <a:spAutoFit/>
          </a:bodyPr>
          <a:lstStyle/>
          <a:p>
            <a:r>
              <a:rPr lang="en-GB" dirty="0"/>
              <a:t>Evolution  &gt; machine learning &gt; physical principles</a:t>
            </a:r>
          </a:p>
        </p:txBody>
      </p:sp>
    </p:spTree>
    <p:extLst>
      <p:ext uri="{BB962C8B-B14F-4D97-AF65-F5344CB8AC3E}">
        <p14:creationId xmlns:p14="http://schemas.microsoft.com/office/powerpoint/2010/main" val="2163951580"/>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66B014A1-5CB8-EF41-A14E-24600F5B5FCA}"/>
              </a:ext>
            </a:extLst>
          </p:cNvPr>
          <p:cNvSpPr>
            <a:spLocks noGrp="1" noChangeArrowheads="1"/>
          </p:cNvSpPr>
          <p:nvPr>
            <p:ph type="title"/>
          </p:nvPr>
        </p:nvSpPr>
        <p:spPr>
          <a:xfrm>
            <a:off x="0" y="0"/>
            <a:ext cx="9145588" cy="915988"/>
          </a:xfrm>
          <a:gradFill>
            <a:gsLst>
              <a:gs pos="0">
                <a:srgbClr val="E6E6FF"/>
              </a:gs>
              <a:gs pos="100000">
                <a:srgbClr val="C0C0C0">
                  <a:alpha val="62999"/>
                </a:srgbClr>
              </a:gs>
            </a:gsLst>
          </a:gradFill>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35203" rIns="0" bIns="0"/>
          <a:lstStyle/>
          <a:p>
            <a:pPr defTabSz="457200" eaLnBrk="1" hangingPunct="1">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lang="en-US" altLang="en-US"/>
              <a:t>The most successful approaches do not adhere to statistical mechanics principles</a:t>
            </a:r>
          </a:p>
        </p:txBody>
      </p:sp>
      <p:pic>
        <p:nvPicPr>
          <p:cNvPr id="32770" name="Picture 2">
            <a:extLst>
              <a:ext uri="{FF2B5EF4-FFF2-40B4-BE49-F238E27FC236}">
                <a16:creationId xmlns:a16="http://schemas.microsoft.com/office/drawing/2014/main" id="{B1E46039-2613-BB44-84D9-E281AF6B463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1550" y="908050"/>
            <a:ext cx="7777163" cy="581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E496B94C-AF62-DC4C-AA6A-7F3AF6786B1E}"/>
              </a:ext>
            </a:extLst>
          </p:cNvPr>
          <p:cNvSpPr>
            <a:spLocks noGrp="1" noChangeArrowheads="1"/>
          </p:cNvSpPr>
          <p:nvPr>
            <p:ph type="title"/>
          </p:nvPr>
        </p:nvSpPr>
        <p:spPr/>
        <p:txBody>
          <a:bodyPr/>
          <a:lstStyle/>
          <a:p>
            <a:pPr eaLnBrk="1" hangingPunct="1"/>
            <a:r>
              <a:rPr lang="en-GB" altLang="en-US"/>
              <a:t>Biomolecular simulation (this afternoon)</a:t>
            </a:r>
          </a:p>
        </p:txBody>
      </p:sp>
      <p:pic>
        <p:nvPicPr>
          <p:cNvPr id="34818" name="Picture 3" descr="cube">
            <a:extLst>
              <a:ext uri="{FF2B5EF4-FFF2-40B4-BE49-F238E27FC236}">
                <a16:creationId xmlns:a16="http://schemas.microsoft.com/office/drawing/2014/main" id="{0EBC3D0D-3C9F-6946-AB8C-46E8847D8B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477963"/>
            <a:ext cx="2743200" cy="2660650"/>
          </a:xfrm>
          <a:prstGeom prst="rect">
            <a:avLst/>
          </a:prstGeom>
          <a:solidFill>
            <a:schemeClr val="bg1"/>
          </a:solidFill>
          <a:ln w="25400">
            <a:solidFill>
              <a:schemeClr val="tx1"/>
            </a:solidFill>
            <a:miter lim="800000"/>
            <a:headEnd/>
            <a:tailEnd/>
          </a:ln>
        </p:spPr>
      </p:pic>
      <p:grpSp>
        <p:nvGrpSpPr>
          <p:cNvPr id="34819" name="Group 5">
            <a:extLst>
              <a:ext uri="{FF2B5EF4-FFF2-40B4-BE49-F238E27FC236}">
                <a16:creationId xmlns:a16="http://schemas.microsoft.com/office/drawing/2014/main" id="{03FE9C84-A313-7A4F-B231-628C8B890C52}"/>
              </a:ext>
            </a:extLst>
          </p:cNvPr>
          <p:cNvGrpSpPr>
            <a:grpSpLocks/>
          </p:cNvGrpSpPr>
          <p:nvPr/>
        </p:nvGrpSpPr>
        <p:grpSpPr bwMode="auto">
          <a:xfrm>
            <a:off x="838200" y="4648200"/>
            <a:ext cx="2733675" cy="1671638"/>
            <a:chOff x="3539" y="3059"/>
            <a:chExt cx="1722" cy="1053"/>
          </a:xfrm>
        </p:grpSpPr>
        <p:sp>
          <p:nvSpPr>
            <p:cNvPr id="22534" name="Rectangle 6">
              <a:extLst>
                <a:ext uri="{FF2B5EF4-FFF2-40B4-BE49-F238E27FC236}">
                  <a16:creationId xmlns:a16="http://schemas.microsoft.com/office/drawing/2014/main" id="{43CD16BB-AE15-A144-B7A5-EB10DBC0BA2E}"/>
                </a:ext>
              </a:extLst>
            </p:cNvPr>
            <p:cNvSpPr>
              <a:spLocks noChangeArrowheads="1"/>
            </p:cNvSpPr>
            <p:nvPr/>
          </p:nvSpPr>
          <p:spPr bwMode="auto">
            <a:xfrm>
              <a:off x="3539" y="3059"/>
              <a:ext cx="237" cy="237"/>
            </a:xfrm>
            <a:prstGeom prst="rect">
              <a:avLst/>
            </a:prstGeom>
            <a:solidFill>
              <a:srgbClr val="FFFF00"/>
            </a:solidFill>
            <a:ln w="5472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Arial" charset="0"/>
                <a:ea typeface="ＭＳ Ｐゴシック" charset="0"/>
              </a:endParaRPr>
            </a:p>
          </p:txBody>
        </p:sp>
        <p:sp>
          <p:nvSpPr>
            <p:cNvPr id="22535" name="Rectangle 7">
              <a:extLst>
                <a:ext uri="{FF2B5EF4-FFF2-40B4-BE49-F238E27FC236}">
                  <a16:creationId xmlns:a16="http://schemas.microsoft.com/office/drawing/2014/main" id="{CEE69726-9123-0146-9038-59758670BF6C}"/>
                </a:ext>
              </a:extLst>
            </p:cNvPr>
            <p:cNvSpPr>
              <a:spLocks noChangeArrowheads="1"/>
            </p:cNvSpPr>
            <p:nvPr/>
          </p:nvSpPr>
          <p:spPr bwMode="auto">
            <a:xfrm>
              <a:off x="3539" y="3332"/>
              <a:ext cx="237" cy="237"/>
            </a:xfrm>
            <a:prstGeom prst="rect">
              <a:avLst/>
            </a:prstGeom>
            <a:solidFill>
              <a:srgbClr val="CCCCCC"/>
            </a:solidFill>
            <a:ln w="5472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Arial" charset="0"/>
                <a:ea typeface="ＭＳ Ｐゴシック" charset="0"/>
              </a:endParaRPr>
            </a:p>
          </p:txBody>
        </p:sp>
        <p:sp>
          <p:nvSpPr>
            <p:cNvPr id="22536" name="Rectangle 8">
              <a:extLst>
                <a:ext uri="{FF2B5EF4-FFF2-40B4-BE49-F238E27FC236}">
                  <a16:creationId xmlns:a16="http://schemas.microsoft.com/office/drawing/2014/main" id="{3CE08CFE-723D-554C-A0D6-840BF98E38F7}"/>
                </a:ext>
              </a:extLst>
            </p:cNvPr>
            <p:cNvSpPr>
              <a:spLocks noChangeArrowheads="1"/>
            </p:cNvSpPr>
            <p:nvPr/>
          </p:nvSpPr>
          <p:spPr bwMode="auto">
            <a:xfrm>
              <a:off x="3539" y="3604"/>
              <a:ext cx="237" cy="237"/>
            </a:xfrm>
            <a:prstGeom prst="rect">
              <a:avLst/>
            </a:prstGeom>
            <a:solidFill>
              <a:srgbClr val="FF0000"/>
            </a:solidFill>
            <a:ln w="5472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Arial" charset="0"/>
                <a:ea typeface="ＭＳ Ｐゴシック" charset="0"/>
              </a:endParaRPr>
            </a:p>
          </p:txBody>
        </p:sp>
        <p:sp>
          <p:nvSpPr>
            <p:cNvPr id="22537" name="Rectangle 9">
              <a:extLst>
                <a:ext uri="{FF2B5EF4-FFF2-40B4-BE49-F238E27FC236}">
                  <a16:creationId xmlns:a16="http://schemas.microsoft.com/office/drawing/2014/main" id="{CD91A238-F461-A749-B313-F8D806F81C1B}"/>
                </a:ext>
              </a:extLst>
            </p:cNvPr>
            <p:cNvSpPr>
              <a:spLocks noChangeArrowheads="1"/>
            </p:cNvSpPr>
            <p:nvPr/>
          </p:nvSpPr>
          <p:spPr bwMode="auto">
            <a:xfrm>
              <a:off x="3539" y="3876"/>
              <a:ext cx="237" cy="237"/>
            </a:xfrm>
            <a:prstGeom prst="rect">
              <a:avLst/>
            </a:prstGeom>
            <a:solidFill>
              <a:srgbClr val="0047FF"/>
            </a:solidFill>
            <a:ln w="5472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Arial" charset="0"/>
                <a:ea typeface="ＭＳ Ｐゴシック" charset="0"/>
              </a:endParaRPr>
            </a:p>
          </p:txBody>
        </p:sp>
        <p:sp>
          <p:nvSpPr>
            <p:cNvPr id="22538" name="Text Box 10">
              <a:extLst>
                <a:ext uri="{FF2B5EF4-FFF2-40B4-BE49-F238E27FC236}">
                  <a16:creationId xmlns:a16="http://schemas.microsoft.com/office/drawing/2014/main" id="{F00E1679-06FF-0745-9EDC-0C7E1AF6A7D6}"/>
                </a:ext>
              </a:extLst>
            </p:cNvPr>
            <p:cNvSpPr txBox="1">
              <a:spLocks noChangeArrowheads="1"/>
            </p:cNvSpPr>
            <p:nvPr/>
          </p:nvSpPr>
          <p:spPr bwMode="auto">
            <a:xfrm>
              <a:off x="3871" y="3059"/>
              <a:ext cx="990" cy="23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eaLnBrk="1" hangingPunct="1">
                <a:lnSpc>
                  <a:spcPct val="93000"/>
                </a:lnSpc>
                <a:buClr>
                  <a:srgbClr val="000000"/>
                </a:buClr>
                <a:buSzPct val="100000"/>
                <a:buFont typeface="Arial" charset="0"/>
                <a:buNone/>
                <a:defRPr/>
              </a:pPr>
              <a:r>
                <a:rPr lang="en-GB" sz="2000">
                  <a:solidFill>
                    <a:srgbClr val="000000"/>
                  </a:solidFill>
                </a:rPr>
                <a:t>hydrophobic</a:t>
              </a:r>
            </a:p>
          </p:txBody>
        </p:sp>
        <p:sp>
          <p:nvSpPr>
            <p:cNvPr id="22539" name="Text Box 11">
              <a:extLst>
                <a:ext uri="{FF2B5EF4-FFF2-40B4-BE49-F238E27FC236}">
                  <a16:creationId xmlns:a16="http://schemas.microsoft.com/office/drawing/2014/main" id="{68597B50-6C1A-E947-A844-972E09BF7D2D}"/>
                </a:ext>
              </a:extLst>
            </p:cNvPr>
            <p:cNvSpPr txBox="1">
              <a:spLocks noChangeArrowheads="1"/>
            </p:cNvSpPr>
            <p:nvPr/>
          </p:nvSpPr>
          <p:spPr bwMode="auto">
            <a:xfrm>
              <a:off x="3871" y="3332"/>
              <a:ext cx="1391" cy="23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5pPr>
              <a:lvl6pPr marL="2514600" indent="-228600" algn="ctr" defTabSz="457200" eaLnBrk="0" fontAlgn="base" hangingPunct="0">
                <a:spcBef>
                  <a:spcPct val="5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6pPr>
              <a:lvl7pPr marL="2971800" indent="-228600" algn="ctr" defTabSz="457200" eaLnBrk="0" fontAlgn="base" hangingPunct="0">
                <a:spcBef>
                  <a:spcPct val="5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7pPr>
              <a:lvl8pPr marL="3429000" indent="-228600" algn="ctr" defTabSz="457200" eaLnBrk="0" fontAlgn="base" hangingPunct="0">
                <a:spcBef>
                  <a:spcPct val="5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8pPr>
              <a:lvl9pPr marL="3886200" indent="-228600" algn="ctr" defTabSz="457200" eaLnBrk="0" fontAlgn="base" hangingPunct="0">
                <a:spcBef>
                  <a:spcPct val="5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9pPr>
            </a:lstStyle>
            <a:p>
              <a:pPr algn="l" eaLnBrk="1" hangingPunct="1">
                <a:lnSpc>
                  <a:spcPct val="93000"/>
                </a:lnSpc>
                <a:spcBef>
                  <a:spcPct val="0"/>
                </a:spcBef>
                <a:buClr>
                  <a:srgbClr val="000000"/>
                </a:buClr>
                <a:buSzPct val="100000"/>
                <a:buFont typeface="Arial" panose="020B0604020202020204" pitchFamily="34" charset="0"/>
                <a:buNone/>
              </a:pPr>
              <a:r>
                <a:rPr lang="en-GB" altLang="en-US" sz="2000">
                  <a:solidFill>
                    <a:srgbClr val="000000"/>
                  </a:solidFill>
                </a:rPr>
                <a:t>polar (hydrophilic)</a:t>
              </a:r>
              <a:r>
                <a:rPr lang="ar-SA" altLang="en-US" sz="2000">
                  <a:solidFill>
                    <a:srgbClr val="000000"/>
                  </a:solidFill>
                  <a:cs typeface="Arial" panose="020B0604020202020204" pitchFamily="34" charset="0"/>
                </a:rPr>
                <a:t>‏</a:t>
              </a:r>
              <a:endParaRPr lang="en-GB" altLang="en-US" sz="2000">
                <a:solidFill>
                  <a:srgbClr val="000000"/>
                </a:solidFill>
              </a:endParaRPr>
            </a:p>
          </p:txBody>
        </p:sp>
        <p:sp>
          <p:nvSpPr>
            <p:cNvPr id="22540" name="Text Box 12">
              <a:extLst>
                <a:ext uri="{FF2B5EF4-FFF2-40B4-BE49-F238E27FC236}">
                  <a16:creationId xmlns:a16="http://schemas.microsoft.com/office/drawing/2014/main" id="{B52E10A7-B7D9-F242-8414-1384EF20FE85}"/>
                </a:ext>
              </a:extLst>
            </p:cNvPr>
            <p:cNvSpPr txBox="1">
              <a:spLocks noChangeArrowheads="1"/>
            </p:cNvSpPr>
            <p:nvPr/>
          </p:nvSpPr>
          <p:spPr bwMode="auto">
            <a:xfrm>
              <a:off x="3871" y="3581"/>
              <a:ext cx="1298" cy="23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eaLnBrk="1" hangingPunct="1">
                <a:lnSpc>
                  <a:spcPct val="93000"/>
                </a:lnSpc>
                <a:buClr>
                  <a:srgbClr val="000000"/>
                </a:buClr>
                <a:buSzPct val="100000"/>
                <a:buFont typeface="Arial" charset="0"/>
                <a:buNone/>
                <a:defRPr/>
              </a:pPr>
              <a:r>
                <a:rPr lang="en-GB" sz="2000">
                  <a:solidFill>
                    <a:srgbClr val="000000"/>
                  </a:solidFill>
                </a:rPr>
                <a:t>negative charge </a:t>
              </a:r>
            </a:p>
          </p:txBody>
        </p:sp>
        <p:sp>
          <p:nvSpPr>
            <p:cNvPr id="22541" name="Text Box 13">
              <a:extLst>
                <a:ext uri="{FF2B5EF4-FFF2-40B4-BE49-F238E27FC236}">
                  <a16:creationId xmlns:a16="http://schemas.microsoft.com/office/drawing/2014/main" id="{643C631A-74E8-DD4D-B7E4-D733007E7117}"/>
                </a:ext>
              </a:extLst>
            </p:cNvPr>
            <p:cNvSpPr txBox="1">
              <a:spLocks noChangeArrowheads="1"/>
            </p:cNvSpPr>
            <p:nvPr/>
          </p:nvSpPr>
          <p:spPr bwMode="auto">
            <a:xfrm>
              <a:off x="3871" y="3853"/>
              <a:ext cx="1236" cy="23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eaLnBrk="1" hangingPunct="1">
                <a:lnSpc>
                  <a:spcPct val="93000"/>
                </a:lnSpc>
                <a:buClr>
                  <a:srgbClr val="000000"/>
                </a:buClr>
                <a:buSzPct val="100000"/>
                <a:buFont typeface="Arial" charset="0"/>
                <a:buNone/>
                <a:defRPr/>
              </a:pPr>
              <a:r>
                <a:rPr lang="en-GB" sz="2000">
                  <a:solidFill>
                    <a:srgbClr val="000000"/>
                  </a:solidFill>
                </a:rPr>
                <a:t>positive charge </a:t>
              </a:r>
            </a:p>
          </p:txBody>
        </p:sp>
      </p:grpSp>
      <p:grpSp>
        <p:nvGrpSpPr>
          <p:cNvPr id="34820" name="Group 14">
            <a:extLst>
              <a:ext uri="{FF2B5EF4-FFF2-40B4-BE49-F238E27FC236}">
                <a16:creationId xmlns:a16="http://schemas.microsoft.com/office/drawing/2014/main" id="{16A685EA-D9C0-384B-BA92-0995D6513954}"/>
              </a:ext>
            </a:extLst>
          </p:cNvPr>
          <p:cNvGrpSpPr>
            <a:grpSpLocks/>
          </p:cNvGrpSpPr>
          <p:nvPr/>
        </p:nvGrpSpPr>
        <p:grpSpPr bwMode="auto">
          <a:xfrm>
            <a:off x="5867400" y="4648200"/>
            <a:ext cx="1905000" cy="1976438"/>
            <a:chOff x="1968" y="2496"/>
            <a:chExt cx="1200" cy="1245"/>
          </a:xfrm>
        </p:grpSpPr>
        <p:sp>
          <p:nvSpPr>
            <p:cNvPr id="22543" name="Rectangle 15">
              <a:extLst>
                <a:ext uri="{FF2B5EF4-FFF2-40B4-BE49-F238E27FC236}">
                  <a16:creationId xmlns:a16="http://schemas.microsoft.com/office/drawing/2014/main" id="{0DF1A7DB-93CE-EC4E-888D-A7E95BA08BC9}"/>
                </a:ext>
              </a:extLst>
            </p:cNvPr>
            <p:cNvSpPr>
              <a:spLocks noChangeArrowheads="1"/>
            </p:cNvSpPr>
            <p:nvPr/>
          </p:nvSpPr>
          <p:spPr bwMode="auto">
            <a:xfrm>
              <a:off x="1968" y="2767"/>
              <a:ext cx="237" cy="237"/>
            </a:xfrm>
            <a:prstGeom prst="rect">
              <a:avLst/>
            </a:prstGeom>
            <a:solidFill>
              <a:srgbClr val="FFFF00"/>
            </a:solidFill>
            <a:ln w="5472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Arial" charset="0"/>
                <a:ea typeface="ＭＳ Ｐゴシック" charset="0"/>
              </a:endParaRPr>
            </a:p>
          </p:txBody>
        </p:sp>
        <p:sp>
          <p:nvSpPr>
            <p:cNvPr id="22544" name="Rectangle 16">
              <a:extLst>
                <a:ext uri="{FF2B5EF4-FFF2-40B4-BE49-F238E27FC236}">
                  <a16:creationId xmlns:a16="http://schemas.microsoft.com/office/drawing/2014/main" id="{E370ED77-B4E6-E540-B806-C7933D5832FF}"/>
                </a:ext>
              </a:extLst>
            </p:cNvPr>
            <p:cNvSpPr>
              <a:spLocks noChangeArrowheads="1"/>
            </p:cNvSpPr>
            <p:nvPr/>
          </p:nvSpPr>
          <p:spPr bwMode="auto">
            <a:xfrm>
              <a:off x="1968" y="3024"/>
              <a:ext cx="237" cy="237"/>
            </a:xfrm>
            <a:prstGeom prst="rect">
              <a:avLst/>
            </a:prstGeom>
            <a:solidFill>
              <a:srgbClr val="CCCCCC"/>
            </a:solidFill>
            <a:ln w="5472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Arial" charset="0"/>
                <a:ea typeface="ＭＳ Ｐゴシック" charset="0"/>
              </a:endParaRPr>
            </a:p>
          </p:txBody>
        </p:sp>
        <p:sp>
          <p:nvSpPr>
            <p:cNvPr id="22545" name="Rectangle 17">
              <a:extLst>
                <a:ext uri="{FF2B5EF4-FFF2-40B4-BE49-F238E27FC236}">
                  <a16:creationId xmlns:a16="http://schemas.microsoft.com/office/drawing/2014/main" id="{FB018F0B-C44D-BE42-AA18-DE769BBBE388}"/>
                </a:ext>
              </a:extLst>
            </p:cNvPr>
            <p:cNvSpPr>
              <a:spLocks noChangeArrowheads="1"/>
            </p:cNvSpPr>
            <p:nvPr/>
          </p:nvSpPr>
          <p:spPr bwMode="auto">
            <a:xfrm>
              <a:off x="1968" y="3267"/>
              <a:ext cx="237" cy="237"/>
            </a:xfrm>
            <a:prstGeom prst="rect">
              <a:avLst/>
            </a:prstGeom>
            <a:solidFill>
              <a:srgbClr val="FF0000"/>
            </a:solidFill>
            <a:ln w="5472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Arial" charset="0"/>
                <a:ea typeface="ＭＳ Ｐゴシック" charset="0"/>
              </a:endParaRPr>
            </a:p>
          </p:txBody>
        </p:sp>
        <p:sp>
          <p:nvSpPr>
            <p:cNvPr id="22546" name="Rectangle 18">
              <a:extLst>
                <a:ext uri="{FF2B5EF4-FFF2-40B4-BE49-F238E27FC236}">
                  <a16:creationId xmlns:a16="http://schemas.microsoft.com/office/drawing/2014/main" id="{A56F03A4-E309-AB43-B3AF-67B715D35B5E}"/>
                </a:ext>
              </a:extLst>
            </p:cNvPr>
            <p:cNvSpPr>
              <a:spLocks noChangeArrowheads="1"/>
            </p:cNvSpPr>
            <p:nvPr/>
          </p:nvSpPr>
          <p:spPr bwMode="auto">
            <a:xfrm>
              <a:off x="1968" y="3504"/>
              <a:ext cx="237" cy="237"/>
            </a:xfrm>
            <a:prstGeom prst="rect">
              <a:avLst/>
            </a:prstGeom>
            <a:solidFill>
              <a:srgbClr val="0047FF"/>
            </a:solidFill>
            <a:ln w="5472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Arial" charset="0"/>
                <a:ea typeface="ＭＳ Ｐゴシック" charset="0"/>
              </a:endParaRPr>
            </a:p>
          </p:txBody>
        </p:sp>
        <p:sp>
          <p:nvSpPr>
            <p:cNvPr id="22547" name="Rectangle 19">
              <a:extLst>
                <a:ext uri="{FF2B5EF4-FFF2-40B4-BE49-F238E27FC236}">
                  <a16:creationId xmlns:a16="http://schemas.microsoft.com/office/drawing/2014/main" id="{89F3C365-DF9C-7D4C-8299-F6429135CE40}"/>
                </a:ext>
              </a:extLst>
            </p:cNvPr>
            <p:cNvSpPr>
              <a:spLocks noChangeArrowheads="1"/>
            </p:cNvSpPr>
            <p:nvPr/>
          </p:nvSpPr>
          <p:spPr bwMode="auto">
            <a:xfrm>
              <a:off x="2214" y="2496"/>
              <a:ext cx="237" cy="237"/>
            </a:xfrm>
            <a:prstGeom prst="rect">
              <a:avLst/>
            </a:prstGeom>
            <a:solidFill>
              <a:srgbClr val="FFFF00"/>
            </a:solidFill>
            <a:ln w="5472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Arial" charset="0"/>
                <a:ea typeface="ＭＳ Ｐゴシック" charset="0"/>
              </a:endParaRPr>
            </a:p>
          </p:txBody>
        </p:sp>
        <p:sp>
          <p:nvSpPr>
            <p:cNvPr id="22548" name="Rectangle 20">
              <a:extLst>
                <a:ext uri="{FF2B5EF4-FFF2-40B4-BE49-F238E27FC236}">
                  <a16:creationId xmlns:a16="http://schemas.microsoft.com/office/drawing/2014/main" id="{CB71B242-C5C8-FE4E-A1E4-C8E9BE32325E}"/>
                </a:ext>
              </a:extLst>
            </p:cNvPr>
            <p:cNvSpPr>
              <a:spLocks noChangeArrowheads="1"/>
            </p:cNvSpPr>
            <p:nvPr/>
          </p:nvSpPr>
          <p:spPr bwMode="auto">
            <a:xfrm>
              <a:off x="2451" y="2496"/>
              <a:ext cx="237" cy="237"/>
            </a:xfrm>
            <a:prstGeom prst="rect">
              <a:avLst/>
            </a:prstGeom>
            <a:solidFill>
              <a:srgbClr val="CCCCCC"/>
            </a:solidFill>
            <a:ln w="5472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Arial" charset="0"/>
                <a:ea typeface="ＭＳ Ｐゴシック" charset="0"/>
              </a:endParaRPr>
            </a:p>
          </p:txBody>
        </p:sp>
        <p:sp>
          <p:nvSpPr>
            <p:cNvPr id="22549" name="Rectangle 21">
              <a:extLst>
                <a:ext uri="{FF2B5EF4-FFF2-40B4-BE49-F238E27FC236}">
                  <a16:creationId xmlns:a16="http://schemas.microsoft.com/office/drawing/2014/main" id="{D85B4788-8099-2E44-934E-076EF3AC113F}"/>
                </a:ext>
              </a:extLst>
            </p:cNvPr>
            <p:cNvSpPr>
              <a:spLocks noChangeArrowheads="1"/>
            </p:cNvSpPr>
            <p:nvPr/>
          </p:nvSpPr>
          <p:spPr bwMode="auto">
            <a:xfrm>
              <a:off x="2691" y="2496"/>
              <a:ext cx="237" cy="237"/>
            </a:xfrm>
            <a:prstGeom prst="rect">
              <a:avLst/>
            </a:prstGeom>
            <a:solidFill>
              <a:srgbClr val="FF0000"/>
            </a:solidFill>
            <a:ln w="5472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Arial" charset="0"/>
                <a:ea typeface="ＭＳ Ｐゴシック" charset="0"/>
              </a:endParaRPr>
            </a:p>
          </p:txBody>
        </p:sp>
        <p:sp>
          <p:nvSpPr>
            <p:cNvPr id="22550" name="Rectangle 22">
              <a:extLst>
                <a:ext uri="{FF2B5EF4-FFF2-40B4-BE49-F238E27FC236}">
                  <a16:creationId xmlns:a16="http://schemas.microsoft.com/office/drawing/2014/main" id="{A800FAC7-D444-7841-9641-EF57637ADD36}"/>
                </a:ext>
              </a:extLst>
            </p:cNvPr>
            <p:cNvSpPr>
              <a:spLocks noChangeArrowheads="1"/>
            </p:cNvSpPr>
            <p:nvPr/>
          </p:nvSpPr>
          <p:spPr bwMode="auto">
            <a:xfrm>
              <a:off x="2931" y="2496"/>
              <a:ext cx="237" cy="237"/>
            </a:xfrm>
            <a:prstGeom prst="rect">
              <a:avLst/>
            </a:prstGeom>
            <a:solidFill>
              <a:srgbClr val="0047FF"/>
            </a:solidFill>
            <a:ln w="5472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Arial" charset="0"/>
                <a:ea typeface="ＭＳ Ｐゴシック" charset="0"/>
              </a:endParaRPr>
            </a:p>
          </p:txBody>
        </p:sp>
      </p:grpSp>
      <p:graphicFrame>
        <p:nvGraphicFramePr>
          <p:cNvPr id="22551" name="Group 23">
            <a:extLst>
              <a:ext uri="{FF2B5EF4-FFF2-40B4-BE49-F238E27FC236}">
                <a16:creationId xmlns:a16="http://schemas.microsoft.com/office/drawing/2014/main" id="{4929B99D-24DA-C648-BB59-B247E1E2B0C9}"/>
              </a:ext>
            </a:extLst>
          </p:cNvPr>
          <p:cNvGraphicFramePr>
            <a:graphicFrameLocks noGrp="1"/>
          </p:cNvGraphicFramePr>
          <p:nvPr/>
        </p:nvGraphicFramePr>
        <p:xfrm>
          <a:off x="6248400" y="5029200"/>
          <a:ext cx="1524000" cy="1601789"/>
        </p:xfrm>
        <a:graphic>
          <a:graphicData uri="http://schemas.openxmlformats.org/drawingml/2006/table">
            <a:tbl>
              <a:tblPr/>
              <a:tblGrid>
                <a:gridCol w="381000">
                  <a:extLst>
                    <a:ext uri="{9D8B030D-6E8A-4147-A177-3AD203B41FA5}">
                      <a16:colId xmlns:a16="http://schemas.microsoft.com/office/drawing/2014/main" val="20000"/>
                    </a:ext>
                  </a:extLst>
                </a:gridCol>
                <a:gridCol w="381000">
                  <a:extLst>
                    <a:ext uri="{9D8B030D-6E8A-4147-A177-3AD203B41FA5}">
                      <a16:colId xmlns:a16="http://schemas.microsoft.com/office/drawing/2014/main" val="20001"/>
                    </a:ext>
                  </a:extLst>
                </a:gridCol>
                <a:gridCol w="381000">
                  <a:extLst>
                    <a:ext uri="{9D8B030D-6E8A-4147-A177-3AD203B41FA5}">
                      <a16:colId xmlns:a16="http://schemas.microsoft.com/office/drawing/2014/main" val="20002"/>
                    </a:ext>
                  </a:extLst>
                </a:gridCol>
                <a:gridCol w="381000">
                  <a:extLst>
                    <a:ext uri="{9D8B030D-6E8A-4147-A177-3AD203B41FA5}">
                      <a16:colId xmlns:a16="http://schemas.microsoft.com/office/drawing/2014/main" val="20003"/>
                    </a:ext>
                  </a:extLst>
                </a:gridCol>
              </a:tblGrid>
              <a:tr h="412618">
                <a:tc>
                  <a:txBody>
                    <a:bodyPr/>
                    <a:lstStyle/>
                    <a:p>
                      <a:pPr marL="0" marR="0" lvl="0" indent="0" algn="l" defTabSz="914400" rtl="0" eaLnBrk="1" fontAlgn="base" latinLnBrk="0" hangingPunct="1">
                        <a:lnSpc>
                          <a:spcPct val="100000"/>
                        </a:lnSpc>
                        <a:spcBef>
                          <a:spcPct val="75000"/>
                        </a:spcBef>
                        <a:spcAft>
                          <a:spcPct val="0"/>
                        </a:spcAft>
                        <a:buClrTx/>
                        <a:buSzTx/>
                        <a:buFontTx/>
                        <a:buNone/>
                        <a:tabLst/>
                      </a:pPr>
                      <a:r>
                        <a:rPr kumimoji="0" lang="en-GB" sz="2000" b="0" i="0" u="none" strike="noStrike" cap="none" normalizeH="0" baseline="0">
                          <a:ln>
                            <a:noFill/>
                          </a:ln>
                          <a:solidFill>
                            <a:schemeClr val="tx1"/>
                          </a:solidFill>
                          <a:effectLst/>
                          <a:latin typeface="Arial" charset="0"/>
                          <a:ea typeface="ＭＳ Ｐゴシック" charset="0"/>
                          <a:cs typeface="ＭＳ Ｐゴシック" charset="0"/>
                        </a:rPr>
                        <a:t>--</a:t>
                      </a:r>
                    </a:p>
                  </a:txBody>
                  <a:tcPr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75000"/>
                        </a:spcBef>
                        <a:spcAft>
                          <a:spcPct val="0"/>
                        </a:spcAft>
                        <a:buClrTx/>
                        <a:buSzTx/>
                        <a:buFontTx/>
                        <a:buNone/>
                        <a:tabLst/>
                      </a:pPr>
                      <a:r>
                        <a:rPr kumimoji="0" lang="en-GB" sz="2000" b="0" i="0" u="none" strike="noStrike" cap="none" normalizeH="0" baseline="0">
                          <a:ln>
                            <a:noFill/>
                          </a:ln>
                          <a:solidFill>
                            <a:schemeClr val="tx1"/>
                          </a:solidFill>
                          <a:effectLst/>
                          <a:latin typeface="Arial" charset="0"/>
                          <a:ea typeface="ＭＳ Ｐゴシック" charset="0"/>
                          <a:cs typeface="ＭＳ Ｐゴシック" charset="0"/>
                        </a:rPr>
                        <a:t>+</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75000"/>
                        </a:spcBef>
                        <a:spcAft>
                          <a:spcPct val="0"/>
                        </a:spcAft>
                        <a:buClrTx/>
                        <a:buSzTx/>
                        <a:buFontTx/>
                        <a:buNone/>
                        <a:tabLst/>
                      </a:pPr>
                      <a:r>
                        <a:rPr kumimoji="0" lang="en-GB" sz="2000" b="0" i="0" u="none" strike="noStrike" cap="none" normalizeH="0" baseline="0">
                          <a:ln>
                            <a:noFill/>
                          </a:ln>
                          <a:solidFill>
                            <a:schemeClr val="tx1"/>
                          </a:solidFill>
                          <a:effectLst/>
                          <a:latin typeface="Arial" charset="0"/>
                          <a:ea typeface="ＭＳ Ｐゴシック" charset="0"/>
                          <a:cs typeface="ＭＳ Ｐゴシック" charset="0"/>
                        </a:rPr>
                        <a:t>+</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75000"/>
                        </a:spcBef>
                        <a:spcAft>
                          <a:spcPct val="0"/>
                        </a:spcAft>
                        <a:buClrTx/>
                        <a:buSzTx/>
                        <a:buFontTx/>
                        <a:buNone/>
                        <a:tabLst/>
                      </a:pPr>
                      <a:r>
                        <a:rPr kumimoji="0" lang="en-GB" sz="2000" b="0" i="0" u="none" strike="noStrike" cap="none" normalizeH="0" baseline="0">
                          <a:ln>
                            <a:noFill/>
                          </a:ln>
                          <a:solidFill>
                            <a:schemeClr val="tx1"/>
                          </a:solidFill>
                          <a:effectLst/>
                          <a:latin typeface="Arial" charset="0"/>
                          <a:ea typeface="ＭＳ Ｐゴシック" charset="0"/>
                          <a:cs typeface="ＭＳ Ｐゴシック" charset="0"/>
                        </a:rPr>
                        <a:t>+</a:t>
                      </a: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396212">
                <a:tc>
                  <a:txBody>
                    <a:bodyPr/>
                    <a:lstStyle/>
                    <a:p>
                      <a:pPr marL="0" marR="0" lvl="0" indent="0" algn="l" defTabSz="914400" rtl="0" eaLnBrk="1" fontAlgn="base" latinLnBrk="0" hangingPunct="1">
                        <a:lnSpc>
                          <a:spcPct val="100000"/>
                        </a:lnSpc>
                        <a:spcBef>
                          <a:spcPct val="75000"/>
                        </a:spcBef>
                        <a:spcAft>
                          <a:spcPct val="0"/>
                        </a:spcAft>
                        <a:buClrTx/>
                        <a:buSzTx/>
                        <a:buFontTx/>
                        <a:buNone/>
                        <a:tabLst/>
                      </a:pPr>
                      <a:r>
                        <a:rPr kumimoji="0" lang="en-GB" sz="2000" b="0" i="0" u="none" strike="noStrike" cap="none" normalizeH="0" baseline="0">
                          <a:ln>
                            <a:noFill/>
                          </a:ln>
                          <a:solidFill>
                            <a:schemeClr val="tx1"/>
                          </a:solidFill>
                          <a:effectLst/>
                          <a:latin typeface="Arial" charset="0"/>
                          <a:ea typeface="ＭＳ Ｐゴシック" charset="0"/>
                          <a:cs typeface="ＭＳ Ｐゴシック" charset="0"/>
                        </a:rPr>
                        <a:t>+</a:t>
                      </a:r>
                    </a:p>
                  </a:txBody>
                  <a:tcPr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7500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7500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7500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396747">
                <a:tc>
                  <a:txBody>
                    <a:bodyPr/>
                    <a:lstStyle/>
                    <a:p>
                      <a:pPr marL="0" marR="0" lvl="0" indent="0" algn="l" defTabSz="914400" rtl="0" eaLnBrk="1" fontAlgn="base" latinLnBrk="0" hangingPunct="1">
                        <a:lnSpc>
                          <a:spcPct val="100000"/>
                        </a:lnSpc>
                        <a:spcBef>
                          <a:spcPct val="75000"/>
                        </a:spcBef>
                        <a:spcAft>
                          <a:spcPct val="0"/>
                        </a:spcAft>
                        <a:buClrTx/>
                        <a:buSzTx/>
                        <a:buFontTx/>
                        <a:buNone/>
                        <a:tabLst/>
                      </a:pPr>
                      <a:r>
                        <a:rPr kumimoji="0" lang="en-GB" sz="2000" b="0" i="0" u="none" strike="noStrike" cap="none" normalizeH="0" baseline="0">
                          <a:ln>
                            <a:noFill/>
                          </a:ln>
                          <a:solidFill>
                            <a:schemeClr val="tx1"/>
                          </a:solidFill>
                          <a:effectLst/>
                          <a:latin typeface="Arial" charset="0"/>
                          <a:ea typeface="ＭＳ Ｐゴシック" charset="0"/>
                          <a:cs typeface="ＭＳ Ｐゴシック" charset="0"/>
                        </a:rPr>
                        <a:t>+</a:t>
                      </a:r>
                    </a:p>
                  </a:txBody>
                  <a:tcPr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7500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75000"/>
                        </a:spcBef>
                        <a:spcAft>
                          <a:spcPct val="0"/>
                        </a:spcAft>
                        <a:buClrTx/>
                        <a:buSzTx/>
                        <a:buFontTx/>
                        <a:buNone/>
                        <a:tabLst/>
                      </a:pPr>
                      <a:r>
                        <a:rPr kumimoji="0" lang="en-GB" sz="2000" b="0" i="0" u="none" strike="noStrike" cap="none" normalizeH="0" baseline="0">
                          <a:ln>
                            <a:noFill/>
                          </a:ln>
                          <a:solidFill>
                            <a:schemeClr val="tx1"/>
                          </a:solidFill>
                          <a:effectLst/>
                          <a:latin typeface="Arial" charset="0"/>
                          <a:ea typeface="ＭＳ Ｐゴシック" charset="0"/>
                          <a:cs typeface="ＭＳ Ｐゴシック" charset="0"/>
                        </a:rPr>
                        <a:t>+</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75000"/>
                        </a:spcBef>
                        <a:spcAft>
                          <a:spcPct val="0"/>
                        </a:spcAft>
                        <a:buClrTx/>
                        <a:buSzTx/>
                        <a:buFontTx/>
                        <a:buNone/>
                        <a:tabLst/>
                      </a:pPr>
                      <a:r>
                        <a:rPr kumimoji="0" lang="en-GB" sz="2000" b="0" i="0" u="none" strike="noStrike" cap="none" normalizeH="0" baseline="0">
                          <a:ln>
                            <a:noFill/>
                          </a:ln>
                          <a:solidFill>
                            <a:schemeClr val="tx1"/>
                          </a:solidFill>
                          <a:effectLst/>
                          <a:latin typeface="Arial" charset="0"/>
                          <a:ea typeface="ＭＳ Ｐゴシック" charset="0"/>
                          <a:cs typeface="ＭＳ Ｐゴシック" charset="0"/>
                        </a:rPr>
                        <a:t>-</a:t>
                      </a: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396212">
                <a:tc>
                  <a:txBody>
                    <a:bodyPr/>
                    <a:lstStyle/>
                    <a:p>
                      <a:pPr marL="0" marR="0" lvl="0" indent="0" algn="l" defTabSz="914400" rtl="0" eaLnBrk="1" fontAlgn="base" latinLnBrk="0" hangingPunct="1">
                        <a:lnSpc>
                          <a:spcPct val="100000"/>
                        </a:lnSpc>
                        <a:spcBef>
                          <a:spcPct val="75000"/>
                        </a:spcBef>
                        <a:spcAft>
                          <a:spcPct val="0"/>
                        </a:spcAft>
                        <a:buClrTx/>
                        <a:buSzTx/>
                        <a:buFontTx/>
                        <a:buNone/>
                        <a:tabLst/>
                      </a:pPr>
                      <a:r>
                        <a:rPr kumimoji="0" lang="en-GB" sz="2000" b="0" i="0" u="none" strike="noStrike" cap="none" normalizeH="0" baseline="0">
                          <a:ln>
                            <a:noFill/>
                          </a:ln>
                          <a:solidFill>
                            <a:schemeClr val="tx1"/>
                          </a:solidFill>
                          <a:effectLst/>
                          <a:latin typeface="Arial" charset="0"/>
                          <a:ea typeface="ＭＳ Ｐゴシック" charset="0"/>
                          <a:cs typeface="ＭＳ Ｐゴシック" charset="0"/>
                        </a:rPr>
                        <a:t>+</a:t>
                      </a:r>
                    </a:p>
                  </a:txBody>
                  <a:tcPr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7500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75000"/>
                        </a:spcBef>
                        <a:spcAft>
                          <a:spcPct val="0"/>
                        </a:spcAft>
                        <a:buClrTx/>
                        <a:buSzTx/>
                        <a:buFontTx/>
                        <a:buNone/>
                        <a:tabLst/>
                      </a:pPr>
                      <a:r>
                        <a:rPr kumimoji="0" lang="en-GB" sz="2000" b="0" i="0" u="none" strike="noStrike" cap="none" normalizeH="0" baseline="0">
                          <a:ln>
                            <a:noFill/>
                          </a:ln>
                          <a:solidFill>
                            <a:schemeClr val="tx1"/>
                          </a:solidFill>
                          <a:effectLst/>
                          <a:latin typeface="Arial" charset="0"/>
                          <a:ea typeface="ＭＳ Ｐゴシック" charset="0"/>
                          <a:cs typeface="ＭＳ Ｐゴシック" charset="0"/>
                        </a:rPr>
                        <a:t>-</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75000"/>
                        </a:spcBef>
                        <a:spcAft>
                          <a:spcPct val="0"/>
                        </a:spcAft>
                        <a:buClrTx/>
                        <a:buSzTx/>
                        <a:buFontTx/>
                        <a:buNone/>
                        <a:tabLst/>
                      </a:pPr>
                      <a:r>
                        <a:rPr kumimoji="0" lang="en-GB" sz="2000" b="0" i="0" u="none" strike="noStrike" cap="none" normalizeH="0" baseline="0">
                          <a:ln>
                            <a:noFill/>
                          </a:ln>
                          <a:solidFill>
                            <a:schemeClr val="tx1"/>
                          </a:solidFill>
                          <a:effectLst/>
                          <a:latin typeface="Arial" charset="0"/>
                          <a:ea typeface="ＭＳ Ｐゴシック" charset="0"/>
                          <a:cs typeface="ＭＳ Ｐゴシック" charset="0"/>
                        </a:rPr>
                        <a:t>+</a:t>
                      </a: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bl>
          </a:graphicData>
        </a:graphic>
      </p:graphicFrame>
      <p:pic>
        <p:nvPicPr>
          <p:cNvPr id="34848" name="Picture 57" descr="S50_Be_unfold">
            <a:extLst>
              <a:ext uri="{FF2B5EF4-FFF2-40B4-BE49-F238E27FC236}">
                <a16:creationId xmlns:a16="http://schemas.microsoft.com/office/drawing/2014/main" id="{8A5784D5-4D87-E94E-A6CF-A099DF7711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477963"/>
            <a:ext cx="2819400" cy="2713037"/>
          </a:xfrm>
          <a:prstGeom prst="rect">
            <a:avLst/>
          </a:prstGeom>
          <a:solidFill>
            <a:schemeClr val="bg1"/>
          </a:solidFill>
          <a:ln w="25400">
            <a:solidFill>
              <a:schemeClr val="tx1"/>
            </a:solidFill>
            <a:miter lim="800000"/>
            <a:headEnd/>
            <a:tailEnd/>
          </a:ln>
        </p:spPr>
      </p:pic>
      <p:sp>
        <p:nvSpPr>
          <p:cNvPr id="34849" name="Text Box 58">
            <a:extLst>
              <a:ext uri="{FF2B5EF4-FFF2-40B4-BE49-F238E27FC236}">
                <a16:creationId xmlns:a16="http://schemas.microsoft.com/office/drawing/2014/main" id="{F13E2591-847B-244E-824D-2B0A0BE67169}"/>
              </a:ext>
            </a:extLst>
          </p:cNvPr>
          <p:cNvSpPr txBox="1">
            <a:spLocks noChangeArrowheads="1"/>
          </p:cNvSpPr>
          <p:nvPr/>
        </p:nvSpPr>
        <p:spPr bwMode="auto">
          <a:xfrm>
            <a:off x="685800" y="765175"/>
            <a:ext cx="35814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endParaRPr lang="en-US" altLang="en-US"/>
          </a:p>
        </p:txBody>
      </p:sp>
      <p:sp>
        <p:nvSpPr>
          <p:cNvPr id="34850" name="Text Box 59">
            <a:extLst>
              <a:ext uri="{FF2B5EF4-FFF2-40B4-BE49-F238E27FC236}">
                <a16:creationId xmlns:a16="http://schemas.microsoft.com/office/drawing/2014/main" id="{F4C2705E-B620-5347-A380-2095115C126A}"/>
              </a:ext>
            </a:extLst>
          </p:cNvPr>
          <p:cNvSpPr txBox="1">
            <a:spLocks noChangeArrowheads="1"/>
          </p:cNvSpPr>
          <p:nvPr/>
        </p:nvSpPr>
        <p:spPr bwMode="auto">
          <a:xfrm>
            <a:off x="1524000" y="917575"/>
            <a:ext cx="1752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r>
              <a:rPr lang="en-GB" altLang="en-US"/>
              <a:t>Sequence</a:t>
            </a:r>
          </a:p>
        </p:txBody>
      </p:sp>
      <p:sp>
        <p:nvSpPr>
          <p:cNvPr id="34851" name="Text Box 60">
            <a:extLst>
              <a:ext uri="{FF2B5EF4-FFF2-40B4-BE49-F238E27FC236}">
                <a16:creationId xmlns:a16="http://schemas.microsoft.com/office/drawing/2014/main" id="{0CDCCFBF-AF48-764C-B629-E042C8F34488}"/>
              </a:ext>
            </a:extLst>
          </p:cNvPr>
          <p:cNvSpPr txBox="1">
            <a:spLocks noChangeArrowheads="1"/>
          </p:cNvSpPr>
          <p:nvPr/>
        </p:nvSpPr>
        <p:spPr bwMode="auto">
          <a:xfrm>
            <a:off x="5638800" y="917575"/>
            <a:ext cx="1752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r>
              <a:rPr lang="en-GB" altLang="en-US"/>
              <a:t>Structure</a:t>
            </a:r>
          </a:p>
        </p:txBody>
      </p:sp>
    </p:spTree>
  </p:cSld>
  <p:clrMapOvr>
    <a:masterClrMapping/>
  </p:clrMapOvr>
  <p:transition spd="slow" advTm="7182"/>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Folding physical process</a:t>
            </a:r>
          </a:p>
        </p:txBody>
      </p:sp>
      <p:sp>
        <p:nvSpPr>
          <p:cNvPr id="3" name="Content Placeholder 2"/>
          <p:cNvSpPr>
            <a:spLocks noGrp="1"/>
          </p:cNvSpPr>
          <p:nvPr>
            <p:ph sz="half" idx="1"/>
          </p:nvPr>
        </p:nvSpPr>
        <p:spPr>
          <a:xfrm>
            <a:off x="457199" y="4925688"/>
            <a:ext cx="8061453" cy="1525768"/>
          </a:xfrm>
        </p:spPr>
        <p:txBody>
          <a:bodyPr/>
          <a:lstStyle/>
          <a:p>
            <a:r>
              <a:rPr lang="en-GB" sz="2000" dirty="0"/>
              <a:t>Under physiological conditions, (most) proteins fold spontaneously and reversibly</a:t>
            </a:r>
          </a:p>
          <a:p>
            <a:r>
              <a:rPr lang="en-GB" sz="2000" dirty="0"/>
              <a:t>(the precise folding path is rarely important)  </a:t>
            </a:r>
          </a:p>
        </p:txBody>
      </p:sp>
      <p:grpSp>
        <p:nvGrpSpPr>
          <p:cNvPr id="5" name="Group 4"/>
          <p:cNvGrpSpPr>
            <a:grpSpLocks/>
          </p:cNvGrpSpPr>
          <p:nvPr/>
        </p:nvGrpSpPr>
        <p:grpSpPr bwMode="auto">
          <a:xfrm>
            <a:off x="892581" y="2007899"/>
            <a:ext cx="2446338" cy="2806700"/>
            <a:chOff x="590" y="816"/>
            <a:chExt cx="1541" cy="1768"/>
          </a:xfrm>
        </p:grpSpPr>
        <p:sp>
          <p:nvSpPr>
            <p:cNvPr id="6" name="AutoShape 4"/>
            <p:cNvSpPr>
              <a:spLocks noChangeArrowheads="1"/>
            </p:cNvSpPr>
            <p:nvPr/>
          </p:nvSpPr>
          <p:spPr bwMode="auto">
            <a:xfrm>
              <a:off x="590" y="1179"/>
              <a:ext cx="1541" cy="1405"/>
            </a:xfrm>
            <a:prstGeom prst="can">
              <a:avLst>
                <a:gd name="adj" fmla="val 25000"/>
              </a:avLst>
            </a:prstGeom>
            <a:solidFill>
              <a:srgbClr val="CFE7F5"/>
            </a:solidFill>
            <a:ln w="9525" cap="flat">
              <a:solidFill>
                <a:srgbClr val="80808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45705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ＭＳ Ｐゴシック"/>
              </a:endParaRPr>
            </a:p>
          </p:txBody>
        </p:sp>
        <p:sp>
          <p:nvSpPr>
            <p:cNvPr id="7" name="AutoShape 5"/>
            <p:cNvSpPr>
              <a:spLocks noChangeArrowheads="1"/>
            </p:cNvSpPr>
            <p:nvPr/>
          </p:nvSpPr>
          <p:spPr bwMode="auto">
            <a:xfrm>
              <a:off x="590" y="816"/>
              <a:ext cx="1541" cy="1768"/>
            </a:xfrm>
            <a:prstGeom prst="can">
              <a:avLst>
                <a:gd name="adj" fmla="val 28683"/>
              </a:avLst>
            </a:prstGeom>
            <a:noFill/>
            <a:ln w="9525" cap="flat">
              <a:solidFill>
                <a:srgbClr val="80808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45705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ＭＳ Ｐゴシック"/>
              </a:endParaRPr>
            </a:p>
          </p:txBody>
        </p:sp>
        <p:sp>
          <p:nvSpPr>
            <p:cNvPr id="8" name="Freeform 7"/>
            <p:cNvSpPr>
              <a:spLocks noChangeArrowheads="1"/>
            </p:cNvSpPr>
            <p:nvPr/>
          </p:nvSpPr>
          <p:spPr bwMode="auto">
            <a:xfrm>
              <a:off x="726" y="1558"/>
              <a:ext cx="408" cy="346"/>
            </a:xfrm>
            <a:custGeom>
              <a:avLst/>
              <a:gdLst>
                <a:gd name="T0" fmla="*/ 0 w 1802"/>
                <a:gd name="T1" fmla="*/ 669 h 1531"/>
                <a:gd name="T2" fmla="*/ 1126 w 1802"/>
                <a:gd name="T3" fmla="*/ 191 h 1531"/>
                <a:gd name="T4" fmla="*/ 1014 w 1802"/>
                <a:gd name="T5" fmla="*/ 1243 h 1531"/>
                <a:gd name="T6" fmla="*/ 450 w 1802"/>
                <a:gd name="T7" fmla="*/ 1530 h 1531"/>
              </a:gdLst>
              <a:ahLst/>
              <a:cxnLst>
                <a:cxn ang="0">
                  <a:pos x="T0" y="T1"/>
                </a:cxn>
                <a:cxn ang="0">
                  <a:pos x="T2" y="T3"/>
                </a:cxn>
                <a:cxn ang="0">
                  <a:pos x="T4" y="T5"/>
                </a:cxn>
                <a:cxn ang="0">
                  <a:pos x="T6" y="T7"/>
                </a:cxn>
              </a:cxnLst>
              <a:rect l="0" t="0" r="r" b="b"/>
              <a:pathLst>
                <a:path w="1802" h="1531">
                  <a:moveTo>
                    <a:pt x="0" y="669"/>
                  </a:moveTo>
                  <a:cubicBezTo>
                    <a:pt x="1126" y="287"/>
                    <a:pt x="450" y="0"/>
                    <a:pt x="1126" y="191"/>
                  </a:cubicBezTo>
                  <a:cubicBezTo>
                    <a:pt x="1801" y="381"/>
                    <a:pt x="1014" y="1243"/>
                    <a:pt x="1014" y="1243"/>
                  </a:cubicBezTo>
                  <a:lnTo>
                    <a:pt x="450" y="1530"/>
                  </a:lnTo>
                </a:path>
              </a:pathLst>
            </a:custGeom>
            <a:noFill/>
            <a:ln w="36000" cap="flat">
              <a:solidFill>
                <a:srgbClr val="0000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45705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ＭＳ Ｐゴシック"/>
              </a:endParaRPr>
            </a:p>
          </p:txBody>
        </p:sp>
        <p:sp>
          <p:nvSpPr>
            <p:cNvPr id="9" name="Freeform 8"/>
            <p:cNvSpPr>
              <a:spLocks noChangeArrowheads="1"/>
            </p:cNvSpPr>
            <p:nvPr/>
          </p:nvSpPr>
          <p:spPr bwMode="auto">
            <a:xfrm>
              <a:off x="1270" y="2132"/>
              <a:ext cx="382" cy="317"/>
            </a:xfrm>
            <a:custGeom>
              <a:avLst/>
              <a:gdLst>
                <a:gd name="T0" fmla="*/ 0 w 1690"/>
                <a:gd name="T1" fmla="*/ 0 h 1401"/>
                <a:gd name="T2" fmla="*/ 845 w 1690"/>
                <a:gd name="T3" fmla="*/ 280 h 1401"/>
                <a:gd name="T4" fmla="*/ 845 w 1690"/>
                <a:gd name="T5" fmla="*/ 1120 h 1401"/>
                <a:gd name="T6" fmla="*/ 0 w 1690"/>
                <a:gd name="T7" fmla="*/ 1400 h 1401"/>
              </a:gdLst>
              <a:ahLst/>
              <a:cxnLst>
                <a:cxn ang="0">
                  <a:pos x="T0" y="T1"/>
                </a:cxn>
                <a:cxn ang="0">
                  <a:pos x="T2" y="T3"/>
                </a:cxn>
                <a:cxn ang="0">
                  <a:pos x="T4" y="T5"/>
                </a:cxn>
                <a:cxn ang="0">
                  <a:pos x="T6" y="T7"/>
                </a:cxn>
              </a:cxnLst>
              <a:rect l="0" t="0" r="r" b="b"/>
              <a:pathLst>
                <a:path w="1690" h="1401">
                  <a:moveTo>
                    <a:pt x="0" y="0"/>
                  </a:moveTo>
                  <a:lnTo>
                    <a:pt x="845" y="280"/>
                  </a:lnTo>
                  <a:cubicBezTo>
                    <a:pt x="1689" y="560"/>
                    <a:pt x="751" y="1400"/>
                    <a:pt x="845" y="1120"/>
                  </a:cubicBezTo>
                  <a:cubicBezTo>
                    <a:pt x="938" y="840"/>
                    <a:pt x="0" y="1400"/>
                    <a:pt x="0" y="1400"/>
                  </a:cubicBezTo>
                </a:path>
              </a:pathLst>
            </a:custGeom>
            <a:noFill/>
            <a:ln w="36000" cap="flat">
              <a:solidFill>
                <a:srgbClr val="0000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45705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ＭＳ Ｐゴシック"/>
              </a:endParaRPr>
            </a:p>
          </p:txBody>
        </p:sp>
        <p:sp>
          <p:nvSpPr>
            <p:cNvPr id="10" name="Freeform 9"/>
            <p:cNvSpPr>
              <a:spLocks noChangeArrowheads="1"/>
            </p:cNvSpPr>
            <p:nvPr/>
          </p:nvSpPr>
          <p:spPr bwMode="auto">
            <a:xfrm>
              <a:off x="680" y="2026"/>
              <a:ext cx="386" cy="441"/>
            </a:xfrm>
            <a:custGeom>
              <a:avLst/>
              <a:gdLst>
                <a:gd name="T0" fmla="*/ 0 w 1706"/>
                <a:gd name="T1" fmla="*/ 1113 h 1947"/>
                <a:gd name="T2" fmla="*/ 1591 w 1706"/>
                <a:gd name="T3" fmla="*/ 973 h 1947"/>
                <a:gd name="T4" fmla="*/ 795 w 1706"/>
                <a:gd name="T5" fmla="*/ 1668 h 1947"/>
              </a:gdLst>
              <a:ahLst/>
              <a:cxnLst>
                <a:cxn ang="0">
                  <a:pos x="T0" y="T1"/>
                </a:cxn>
                <a:cxn ang="0">
                  <a:pos x="T2" y="T3"/>
                </a:cxn>
                <a:cxn ang="0">
                  <a:pos x="T4" y="T5"/>
                </a:cxn>
              </a:cxnLst>
              <a:rect l="0" t="0" r="r" b="b"/>
              <a:pathLst>
                <a:path w="1706" h="1947">
                  <a:moveTo>
                    <a:pt x="0" y="1113"/>
                  </a:moveTo>
                  <a:cubicBezTo>
                    <a:pt x="1476" y="973"/>
                    <a:pt x="1476" y="1946"/>
                    <a:pt x="1591" y="973"/>
                  </a:cubicBezTo>
                  <a:cubicBezTo>
                    <a:pt x="1705" y="0"/>
                    <a:pt x="795" y="1668"/>
                    <a:pt x="795" y="1668"/>
                  </a:cubicBezTo>
                </a:path>
              </a:pathLst>
            </a:custGeom>
            <a:noFill/>
            <a:ln w="36000" cap="flat">
              <a:solidFill>
                <a:srgbClr val="0000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45705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ＭＳ Ｐゴシック"/>
              </a:endParaRPr>
            </a:p>
          </p:txBody>
        </p:sp>
        <p:sp>
          <p:nvSpPr>
            <p:cNvPr id="11" name="Freeform 10"/>
            <p:cNvSpPr>
              <a:spLocks noChangeArrowheads="1"/>
            </p:cNvSpPr>
            <p:nvPr/>
          </p:nvSpPr>
          <p:spPr bwMode="auto">
            <a:xfrm>
              <a:off x="1270" y="1633"/>
              <a:ext cx="589" cy="271"/>
            </a:xfrm>
            <a:custGeom>
              <a:avLst/>
              <a:gdLst>
                <a:gd name="T0" fmla="*/ 0 w 2601"/>
                <a:gd name="T1" fmla="*/ 1200 h 1201"/>
                <a:gd name="T2" fmla="*/ 1768 w 2601"/>
                <a:gd name="T3" fmla="*/ 600 h 1201"/>
                <a:gd name="T4" fmla="*/ 2600 w 2601"/>
                <a:gd name="T5" fmla="*/ 0 h 1201"/>
              </a:gdLst>
              <a:ahLst/>
              <a:cxnLst>
                <a:cxn ang="0">
                  <a:pos x="T0" y="T1"/>
                </a:cxn>
                <a:cxn ang="0">
                  <a:pos x="T2" y="T3"/>
                </a:cxn>
                <a:cxn ang="0">
                  <a:pos x="T4" y="T5"/>
                </a:cxn>
              </a:cxnLst>
              <a:rect l="0" t="0" r="r" b="b"/>
              <a:pathLst>
                <a:path w="2601" h="1201">
                  <a:moveTo>
                    <a:pt x="0" y="1200"/>
                  </a:moveTo>
                  <a:cubicBezTo>
                    <a:pt x="312" y="1200"/>
                    <a:pt x="1768" y="600"/>
                    <a:pt x="1768" y="600"/>
                  </a:cubicBezTo>
                  <a:lnTo>
                    <a:pt x="2600" y="0"/>
                  </a:lnTo>
                </a:path>
              </a:pathLst>
            </a:custGeom>
            <a:noFill/>
            <a:ln w="36000" cap="flat">
              <a:solidFill>
                <a:srgbClr val="0000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45705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ＭＳ Ｐゴシック"/>
              </a:endParaRPr>
            </a:p>
          </p:txBody>
        </p:sp>
        <p:sp>
          <p:nvSpPr>
            <p:cNvPr id="12" name="Freeform 11"/>
            <p:cNvSpPr>
              <a:spLocks noChangeArrowheads="1"/>
            </p:cNvSpPr>
            <p:nvPr/>
          </p:nvSpPr>
          <p:spPr bwMode="auto">
            <a:xfrm>
              <a:off x="1628" y="1860"/>
              <a:ext cx="420" cy="348"/>
            </a:xfrm>
            <a:custGeom>
              <a:avLst/>
              <a:gdLst>
                <a:gd name="T0" fmla="*/ 0 w 1858"/>
                <a:gd name="T1" fmla="*/ 1400 h 1541"/>
                <a:gd name="T2" fmla="*/ 1485 w 1858"/>
                <a:gd name="T3" fmla="*/ 840 h 1541"/>
                <a:gd name="T4" fmla="*/ 1361 w 1858"/>
                <a:gd name="T5" fmla="*/ 0 h 1541"/>
              </a:gdLst>
              <a:ahLst/>
              <a:cxnLst>
                <a:cxn ang="0">
                  <a:pos x="T0" y="T1"/>
                </a:cxn>
                <a:cxn ang="0">
                  <a:pos x="T2" y="T3"/>
                </a:cxn>
                <a:cxn ang="0">
                  <a:pos x="T4" y="T5"/>
                </a:cxn>
              </a:cxnLst>
              <a:rect l="0" t="0" r="r" b="b"/>
              <a:pathLst>
                <a:path w="1858" h="1541">
                  <a:moveTo>
                    <a:pt x="0" y="1400"/>
                  </a:moveTo>
                  <a:cubicBezTo>
                    <a:pt x="1485" y="1260"/>
                    <a:pt x="1114" y="140"/>
                    <a:pt x="1485" y="840"/>
                  </a:cubicBezTo>
                  <a:cubicBezTo>
                    <a:pt x="1857" y="1540"/>
                    <a:pt x="1361" y="0"/>
                    <a:pt x="1361" y="0"/>
                  </a:cubicBezTo>
                </a:path>
              </a:pathLst>
            </a:custGeom>
            <a:noFill/>
            <a:ln w="36000" cap="flat">
              <a:solidFill>
                <a:srgbClr val="0000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45705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ＭＳ Ｐゴシック"/>
              </a:endParaRPr>
            </a:p>
          </p:txBody>
        </p:sp>
      </p:grpSp>
      <p:sp>
        <p:nvSpPr>
          <p:cNvPr id="13" name="Line 11"/>
          <p:cNvSpPr>
            <a:spLocks noChangeShapeType="1"/>
          </p:cNvSpPr>
          <p:nvPr/>
        </p:nvSpPr>
        <p:spPr bwMode="auto">
          <a:xfrm>
            <a:off x="3699281" y="3881149"/>
            <a:ext cx="1655763" cy="1588"/>
          </a:xfrm>
          <a:prstGeom prst="line">
            <a:avLst/>
          </a:prstGeom>
          <a:noFill/>
          <a:ln w="9525" cap="flat">
            <a:solidFill>
              <a:srgbClr val="000000"/>
            </a:solidFill>
            <a:round/>
            <a:headEnd type="triangle"/>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45705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ＭＳ Ｐゴシック"/>
            </a:endParaRPr>
          </a:p>
        </p:txBody>
      </p:sp>
      <p:grpSp>
        <p:nvGrpSpPr>
          <p:cNvPr id="14" name="Group 13"/>
          <p:cNvGrpSpPr>
            <a:grpSpLocks/>
          </p:cNvGrpSpPr>
          <p:nvPr/>
        </p:nvGrpSpPr>
        <p:grpSpPr bwMode="auto">
          <a:xfrm>
            <a:off x="5347106" y="2007899"/>
            <a:ext cx="2671763" cy="3016250"/>
            <a:chOff x="3396" y="816"/>
            <a:chExt cx="1683" cy="1900"/>
          </a:xfrm>
        </p:grpSpPr>
        <p:sp>
          <p:nvSpPr>
            <p:cNvPr id="15" name="AutoShape 14"/>
            <p:cNvSpPr>
              <a:spLocks noChangeArrowheads="1"/>
            </p:cNvSpPr>
            <p:nvPr/>
          </p:nvSpPr>
          <p:spPr bwMode="auto">
            <a:xfrm>
              <a:off x="3538" y="1179"/>
              <a:ext cx="1541" cy="1405"/>
            </a:xfrm>
            <a:prstGeom prst="can">
              <a:avLst>
                <a:gd name="adj" fmla="val 25000"/>
              </a:avLst>
            </a:prstGeom>
            <a:solidFill>
              <a:srgbClr val="CFE7F5"/>
            </a:solidFill>
            <a:ln w="9525" cap="flat">
              <a:solidFill>
                <a:srgbClr val="80808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45705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ＭＳ Ｐゴシック"/>
              </a:endParaRPr>
            </a:p>
          </p:txBody>
        </p:sp>
        <p:sp>
          <p:nvSpPr>
            <p:cNvPr id="16" name="AutoShape 15"/>
            <p:cNvSpPr>
              <a:spLocks noChangeArrowheads="1"/>
            </p:cNvSpPr>
            <p:nvPr/>
          </p:nvSpPr>
          <p:spPr bwMode="auto">
            <a:xfrm>
              <a:off x="3538" y="816"/>
              <a:ext cx="1541" cy="1768"/>
            </a:xfrm>
            <a:prstGeom prst="can">
              <a:avLst>
                <a:gd name="adj" fmla="val 28683"/>
              </a:avLst>
            </a:prstGeom>
            <a:noFill/>
            <a:ln w="9525" cap="flat">
              <a:solidFill>
                <a:srgbClr val="80808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45705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ＭＳ Ｐゴシック"/>
              </a:endParaRPr>
            </a:p>
          </p:txBody>
        </p:sp>
        <p:pic>
          <p:nvPicPr>
            <p:cNvPr id="17" name="Picture 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3" y="1814"/>
              <a:ext cx="725" cy="648"/>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18"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 y="1280"/>
              <a:ext cx="648" cy="725"/>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19" name="Picture 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7" y="1301"/>
              <a:ext cx="725" cy="648"/>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20" name="Picture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77" y="1246"/>
              <a:ext cx="648" cy="725"/>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21"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52" y="1868"/>
              <a:ext cx="648" cy="725"/>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grpSp>
      <p:sp>
        <p:nvSpPr>
          <p:cNvPr id="22" name="Footer Placeholder 21"/>
          <p:cNvSpPr>
            <a:spLocks noGrp="1"/>
          </p:cNvSpPr>
          <p:nvPr>
            <p:ph type="ftr" sz="quarter" idx="3"/>
          </p:nvPr>
        </p:nvSpPr>
        <p:spPr/>
        <p:txBody>
          <a:bodyPr/>
          <a:lstStyle/>
          <a:p>
            <a:pPr marL="0" marR="0" lvl="0" indent="0" algn="ctr" defTabSz="457059"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Arial"/>
                <a:ea typeface="ＭＳ Ｐゴシック"/>
              </a:rPr>
              <a:t>Sanne Abeln – Protein Science 2017 – s.abeln@vu.nl</a:t>
            </a:r>
            <a:endParaRPr kumimoji="0" lang="en-GB" sz="1200" b="0" i="0" u="none" strike="noStrike" kern="1200" cap="none" spc="0" normalizeH="0" baseline="0" noProof="0" dirty="0">
              <a:ln>
                <a:noFill/>
              </a:ln>
              <a:solidFill>
                <a:prstClr val="black">
                  <a:tint val="75000"/>
                </a:prstClr>
              </a:solidFill>
              <a:effectLst/>
              <a:uLnTx/>
              <a:uFillTx/>
              <a:latin typeface="Arial"/>
              <a:ea typeface="ＭＳ Ｐゴシック"/>
            </a:endParaRPr>
          </a:p>
        </p:txBody>
      </p:sp>
      <p:sp>
        <p:nvSpPr>
          <p:cNvPr id="23" name="Slide Number Placeholder 22"/>
          <p:cNvSpPr>
            <a:spLocks noGrp="1"/>
          </p:cNvSpPr>
          <p:nvPr>
            <p:ph type="sldNum" sz="quarter" idx="4"/>
          </p:nvPr>
        </p:nvSpPr>
        <p:spPr/>
        <p:txBody>
          <a:bodyPr/>
          <a:lstStyle/>
          <a:p>
            <a:pPr marL="0" marR="0" lvl="0" indent="0" algn="r" defTabSz="457059" rtl="0" eaLnBrk="1" fontAlgn="auto" latinLnBrk="0" hangingPunct="1">
              <a:lnSpc>
                <a:spcPct val="100000"/>
              </a:lnSpc>
              <a:spcBef>
                <a:spcPts val="0"/>
              </a:spcBef>
              <a:spcAft>
                <a:spcPts val="0"/>
              </a:spcAft>
              <a:buClrTx/>
              <a:buSzTx/>
              <a:buFontTx/>
              <a:buNone/>
              <a:tabLst/>
              <a:defRPr/>
            </a:pPr>
            <a:fld id="{35F0BF1F-B2AB-B44A-B9F1-0D6578E4BFD1}" type="slidenum">
              <a:rPr kumimoji="0" lang="en-GB" sz="1200" b="0" i="0" u="none" strike="noStrike" kern="1200" cap="none" spc="0" normalizeH="0" baseline="0" noProof="0" smtClean="0">
                <a:ln>
                  <a:noFill/>
                </a:ln>
                <a:solidFill>
                  <a:prstClr val="black">
                    <a:tint val="75000"/>
                  </a:prstClr>
                </a:solidFill>
                <a:effectLst/>
                <a:uLnTx/>
                <a:uFillTx/>
                <a:latin typeface="Arial"/>
                <a:ea typeface="ＭＳ Ｐゴシック"/>
              </a:rPr>
              <a:pPr marL="0" marR="0" lvl="0" indent="0" algn="r" defTabSz="457059"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tint val="75000"/>
                </a:prstClr>
              </a:solidFill>
              <a:effectLst/>
              <a:uLnTx/>
              <a:uFillTx/>
              <a:latin typeface="Arial"/>
              <a:ea typeface="ＭＳ Ｐゴシック"/>
            </a:endParaRPr>
          </a:p>
        </p:txBody>
      </p:sp>
    </p:spTree>
    <p:extLst>
      <p:ext uri="{BB962C8B-B14F-4D97-AF65-F5344CB8AC3E}">
        <p14:creationId xmlns:p14="http://schemas.microsoft.com/office/powerpoint/2010/main" val="796496912"/>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Free energy of proteins</a:t>
            </a:r>
          </a:p>
        </p:txBody>
      </p:sp>
      <p:pic>
        <p:nvPicPr>
          <p:cNvPr id="8" name="Picture 7"/>
          <p:cNvPicPr>
            <a:picLocks noChangeAspect="1"/>
          </p:cNvPicPr>
          <p:nvPr/>
        </p:nvPicPr>
        <p:blipFill>
          <a:blip r:embed="rId2"/>
          <a:stretch>
            <a:fillRect/>
          </a:stretch>
        </p:blipFill>
        <p:spPr>
          <a:xfrm>
            <a:off x="284896" y="1196518"/>
            <a:ext cx="4812632" cy="3206663"/>
          </a:xfrm>
          <a:prstGeom prst="rect">
            <a:avLst/>
          </a:prstGeom>
        </p:spPr>
      </p:pic>
      <p:sp>
        <p:nvSpPr>
          <p:cNvPr id="3" name="TextBox 2"/>
          <p:cNvSpPr txBox="1"/>
          <p:nvPr/>
        </p:nvSpPr>
        <p:spPr>
          <a:xfrm>
            <a:off x="284896" y="5128250"/>
            <a:ext cx="7716025" cy="1015663"/>
          </a:xfrm>
          <a:prstGeom prst="rect">
            <a:avLst/>
          </a:prstGeom>
          <a:noFill/>
        </p:spPr>
        <p:txBody>
          <a:bodyPr wrap="none" rtlCol="0">
            <a:spAutoFit/>
          </a:bodyPr>
          <a:lstStyle/>
          <a:p>
            <a:pPr marL="0" marR="0" lvl="0" indent="0" algn="l" defTabSz="457059"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a:ea typeface="ＭＳ Ｐゴシック"/>
              </a:rPr>
              <a:t>The folded states is, under physiological conditions, the most likely state</a:t>
            </a:r>
          </a:p>
          <a:p>
            <a:pPr marL="0" marR="0" lvl="0" indent="0" algn="l" defTabSz="457059"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Arial"/>
              <a:ea typeface="ＭＳ Ｐゴシック"/>
            </a:endParaRPr>
          </a:p>
          <a:p>
            <a:pPr marL="0" marR="0" lvl="0" indent="0" algn="l" defTabSz="457059"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a:ea typeface="ＭＳ Ｐゴシック"/>
              </a:rPr>
              <a:t>(</a:t>
            </a:r>
            <a:r>
              <a:rPr kumimoji="0" lang="en-GB" sz="2000" b="1" i="0" u="none" strike="noStrike" kern="1200" cap="none" spc="0" normalizeH="0" baseline="0" noProof="0" dirty="0">
                <a:ln>
                  <a:noFill/>
                </a:ln>
                <a:solidFill>
                  <a:prstClr val="black"/>
                </a:solidFill>
                <a:effectLst/>
                <a:uLnTx/>
                <a:uFillTx/>
                <a:latin typeface="Arial"/>
                <a:ea typeface="ＭＳ Ｐゴシック"/>
              </a:rPr>
              <a:t>the stability </a:t>
            </a:r>
            <a:r>
              <a:rPr kumimoji="0" lang="en-GB" sz="2000" b="0" i="0" u="none" strike="noStrike" kern="1200" cap="none" spc="0" normalizeH="0" baseline="0" noProof="0" dirty="0">
                <a:ln>
                  <a:noFill/>
                </a:ln>
                <a:solidFill>
                  <a:prstClr val="black"/>
                </a:solidFill>
                <a:effectLst/>
                <a:uLnTx/>
                <a:uFillTx/>
                <a:latin typeface="Arial"/>
                <a:ea typeface="ＭＳ Ｐゴシック"/>
              </a:rPr>
              <a:t>of the folded state)</a:t>
            </a:r>
          </a:p>
        </p:txBody>
      </p:sp>
      <p:sp>
        <p:nvSpPr>
          <p:cNvPr id="4" name="Footer Placeholder 3"/>
          <p:cNvSpPr>
            <a:spLocks noGrp="1"/>
          </p:cNvSpPr>
          <p:nvPr>
            <p:ph type="ftr" sz="quarter" idx="10"/>
          </p:nvPr>
        </p:nvSpPr>
        <p:spPr/>
        <p:txBody>
          <a:bodyPr/>
          <a:lstStyle/>
          <a:p>
            <a:pPr marL="0" marR="0" lvl="0" indent="0" algn="ctr" defTabSz="457059"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Arial"/>
                <a:ea typeface="ＭＳ Ｐゴシック"/>
              </a:rPr>
              <a:t>Sanne Abeln – Protein Science 2017 – s.abeln@vu.nl</a:t>
            </a:r>
            <a:endParaRPr kumimoji="0" lang="en-GB" sz="1200" b="0" i="0" u="none" strike="noStrike" kern="1200" cap="none" spc="0" normalizeH="0" baseline="0" noProof="0" dirty="0">
              <a:ln>
                <a:noFill/>
              </a:ln>
              <a:solidFill>
                <a:prstClr val="black">
                  <a:tint val="75000"/>
                </a:prstClr>
              </a:solidFill>
              <a:effectLst/>
              <a:uLnTx/>
              <a:uFillTx/>
              <a:latin typeface="Arial"/>
              <a:ea typeface="ＭＳ Ｐゴシック"/>
            </a:endParaRPr>
          </a:p>
        </p:txBody>
      </p:sp>
      <p:sp>
        <p:nvSpPr>
          <p:cNvPr id="5" name="Slide Number Placeholder 4"/>
          <p:cNvSpPr>
            <a:spLocks noGrp="1"/>
          </p:cNvSpPr>
          <p:nvPr>
            <p:ph type="sldNum" sz="quarter" idx="4"/>
          </p:nvPr>
        </p:nvSpPr>
        <p:spPr/>
        <p:txBody>
          <a:bodyPr/>
          <a:lstStyle/>
          <a:p>
            <a:pPr marL="0" marR="0" lvl="0" indent="0" algn="r" defTabSz="457059" rtl="0" eaLnBrk="1" fontAlgn="auto" latinLnBrk="0" hangingPunct="1">
              <a:lnSpc>
                <a:spcPct val="100000"/>
              </a:lnSpc>
              <a:spcBef>
                <a:spcPts val="0"/>
              </a:spcBef>
              <a:spcAft>
                <a:spcPts val="0"/>
              </a:spcAft>
              <a:buClrTx/>
              <a:buSzTx/>
              <a:buFontTx/>
              <a:buNone/>
              <a:tabLst/>
              <a:defRPr/>
            </a:pPr>
            <a:fld id="{35F0BF1F-B2AB-B44A-B9F1-0D6578E4BFD1}" type="slidenum">
              <a:rPr kumimoji="0" lang="en-GB" sz="1200" b="0" i="0" u="none" strike="noStrike" kern="1200" cap="none" spc="0" normalizeH="0" baseline="0" noProof="0" smtClean="0">
                <a:ln>
                  <a:noFill/>
                </a:ln>
                <a:solidFill>
                  <a:prstClr val="black">
                    <a:tint val="75000"/>
                  </a:prstClr>
                </a:solidFill>
                <a:effectLst/>
                <a:uLnTx/>
                <a:uFillTx/>
                <a:latin typeface="Arial"/>
                <a:ea typeface="ＭＳ Ｐゴシック"/>
              </a:rPr>
              <a:pPr marL="0" marR="0" lvl="0" indent="0" algn="r" defTabSz="457059"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tint val="75000"/>
                </a:prstClr>
              </a:solidFill>
              <a:effectLst/>
              <a:uLnTx/>
              <a:uFillTx/>
              <a:latin typeface="Arial"/>
              <a:ea typeface="ＭＳ Ｐゴシック"/>
            </a:endParaRPr>
          </a:p>
        </p:txBody>
      </p:sp>
    </p:spTree>
    <p:extLst>
      <p:ext uri="{BB962C8B-B14F-4D97-AF65-F5344CB8AC3E}">
        <p14:creationId xmlns:p14="http://schemas.microsoft.com/office/powerpoint/2010/main" val="5886574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do proteins fold? </a:t>
            </a:r>
          </a:p>
        </p:txBody>
      </p:sp>
      <p:sp>
        <p:nvSpPr>
          <p:cNvPr id="3" name="Content Placeholder 2"/>
          <p:cNvSpPr>
            <a:spLocks noGrp="1"/>
          </p:cNvSpPr>
          <p:nvPr>
            <p:ph sz="half" idx="1"/>
          </p:nvPr>
        </p:nvSpPr>
        <p:spPr>
          <a:xfrm>
            <a:off x="456480" y="1244294"/>
            <a:ext cx="8165204" cy="4524955"/>
          </a:xfrm>
        </p:spPr>
        <p:txBody>
          <a:bodyPr/>
          <a:lstStyle/>
          <a:p>
            <a:pPr lvl="1"/>
            <a:endParaRPr lang="en-US" dirty="0"/>
          </a:p>
          <a:p>
            <a:pPr lvl="1"/>
            <a:endParaRPr lang="en-US" dirty="0"/>
          </a:p>
          <a:p>
            <a:pPr lvl="1"/>
            <a:endParaRPr lang="en-US" dirty="0"/>
          </a:p>
        </p:txBody>
      </p:sp>
      <p:sp>
        <p:nvSpPr>
          <p:cNvPr id="24" name="Content Placeholder 2"/>
          <p:cNvSpPr>
            <a:spLocks noGrp="1"/>
          </p:cNvSpPr>
          <p:nvPr>
            <p:ph sz="half" idx="2"/>
          </p:nvPr>
        </p:nvSpPr>
        <p:spPr>
          <a:xfrm>
            <a:off x="456480" y="4403818"/>
            <a:ext cx="8061453" cy="1941694"/>
          </a:xfrm>
        </p:spPr>
        <p:txBody>
          <a:bodyPr/>
          <a:lstStyle/>
          <a:p>
            <a:r>
              <a:rPr lang="en-GB" dirty="0"/>
              <a:t>Let us consider the key physical forces that make proteins stable</a:t>
            </a:r>
          </a:p>
          <a:p>
            <a:r>
              <a:rPr lang="en-US" altLang="en-US" dirty="0"/>
              <a:t>We stay away from quantum mechanics for now.</a:t>
            </a:r>
          </a:p>
          <a:p>
            <a:endParaRPr lang="en-GB" dirty="0"/>
          </a:p>
        </p:txBody>
      </p:sp>
      <p:sp>
        <p:nvSpPr>
          <p:cNvPr id="6" name="Slide Number Placeholder 5"/>
          <p:cNvSpPr>
            <a:spLocks noGrp="1"/>
          </p:cNvSpPr>
          <p:nvPr>
            <p:ph type="sldNum" idx="4"/>
          </p:nvPr>
        </p:nvSpPr>
        <p:spPr>
          <a:xfrm>
            <a:off x="7010400" y="6429375"/>
            <a:ext cx="2133600" cy="290513"/>
          </a:xfrm>
          <a:prstGeom prst="rect">
            <a:avLst/>
          </a:prstGeom>
        </p:spPr>
        <p:txBody>
          <a:bodyPr/>
          <a:lstStyle/>
          <a:p>
            <a:pPr marL="0" marR="0" lvl="0" indent="0" algn="r" defTabSz="457059" rtl="0" eaLnBrk="1" fontAlgn="auto" latinLnBrk="0" hangingPunct="1">
              <a:lnSpc>
                <a:spcPct val="100000"/>
              </a:lnSpc>
              <a:spcBef>
                <a:spcPts val="0"/>
              </a:spcBef>
              <a:spcAft>
                <a:spcPts val="0"/>
              </a:spcAft>
              <a:buClrTx/>
              <a:buSzTx/>
              <a:buFontTx/>
              <a:buNone/>
              <a:tabLst/>
              <a:defRPr/>
            </a:pPr>
            <a:fld id="{CE37CB6F-BF80-5B4A-AA31-BF975E90F356}" type="slidenum">
              <a:rPr kumimoji="0" lang="en-US" sz="1200" b="0" i="0" u="none" strike="noStrike" kern="1200" cap="none" spc="0" normalizeH="0" baseline="0" noProof="0" smtClean="0">
                <a:ln>
                  <a:noFill/>
                </a:ln>
                <a:solidFill>
                  <a:prstClr val="black">
                    <a:tint val="75000"/>
                  </a:prstClr>
                </a:solidFill>
                <a:effectLst/>
                <a:uLnTx/>
                <a:uFillTx/>
                <a:latin typeface="Arial"/>
                <a:ea typeface="ＭＳ Ｐゴシック"/>
              </a:rPr>
              <a:pPr marL="0" marR="0" lvl="0" indent="0" algn="r" defTabSz="457059"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tint val="75000"/>
                </a:prstClr>
              </a:solidFill>
              <a:effectLst/>
              <a:uLnTx/>
              <a:uFillTx/>
              <a:latin typeface="Arial"/>
              <a:ea typeface="ＭＳ Ｐゴシック"/>
            </a:endParaRPr>
          </a:p>
        </p:txBody>
      </p:sp>
      <p:grpSp>
        <p:nvGrpSpPr>
          <p:cNvPr id="7" name="Group 6"/>
          <p:cNvGrpSpPr>
            <a:grpSpLocks/>
          </p:cNvGrpSpPr>
          <p:nvPr/>
        </p:nvGrpSpPr>
        <p:grpSpPr bwMode="auto">
          <a:xfrm>
            <a:off x="877093" y="1443414"/>
            <a:ext cx="2446338" cy="2806700"/>
            <a:chOff x="590" y="816"/>
            <a:chExt cx="1541" cy="1768"/>
          </a:xfrm>
        </p:grpSpPr>
        <p:sp>
          <p:nvSpPr>
            <p:cNvPr id="8" name="AutoShape 4"/>
            <p:cNvSpPr>
              <a:spLocks noChangeArrowheads="1"/>
            </p:cNvSpPr>
            <p:nvPr/>
          </p:nvSpPr>
          <p:spPr bwMode="auto">
            <a:xfrm>
              <a:off x="590" y="1179"/>
              <a:ext cx="1541" cy="1405"/>
            </a:xfrm>
            <a:prstGeom prst="can">
              <a:avLst>
                <a:gd name="adj" fmla="val 25000"/>
              </a:avLst>
            </a:prstGeom>
            <a:solidFill>
              <a:srgbClr val="CFE7F5"/>
            </a:solidFill>
            <a:ln w="9525" cap="flat">
              <a:solidFill>
                <a:srgbClr val="80808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45705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ＭＳ Ｐゴシック"/>
              </a:endParaRPr>
            </a:p>
          </p:txBody>
        </p:sp>
        <p:sp>
          <p:nvSpPr>
            <p:cNvPr id="9" name="AutoShape 5"/>
            <p:cNvSpPr>
              <a:spLocks noChangeArrowheads="1"/>
            </p:cNvSpPr>
            <p:nvPr/>
          </p:nvSpPr>
          <p:spPr bwMode="auto">
            <a:xfrm>
              <a:off x="590" y="816"/>
              <a:ext cx="1541" cy="1768"/>
            </a:xfrm>
            <a:prstGeom prst="can">
              <a:avLst>
                <a:gd name="adj" fmla="val 28683"/>
              </a:avLst>
            </a:prstGeom>
            <a:noFill/>
            <a:ln w="9525" cap="flat">
              <a:solidFill>
                <a:srgbClr val="80808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45705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ＭＳ Ｐゴシック"/>
              </a:endParaRPr>
            </a:p>
          </p:txBody>
        </p:sp>
        <p:sp>
          <p:nvSpPr>
            <p:cNvPr id="10" name="Freeform 9"/>
            <p:cNvSpPr>
              <a:spLocks noChangeArrowheads="1"/>
            </p:cNvSpPr>
            <p:nvPr/>
          </p:nvSpPr>
          <p:spPr bwMode="auto">
            <a:xfrm>
              <a:off x="726" y="1558"/>
              <a:ext cx="408" cy="346"/>
            </a:xfrm>
            <a:custGeom>
              <a:avLst/>
              <a:gdLst>
                <a:gd name="T0" fmla="*/ 0 w 1802"/>
                <a:gd name="T1" fmla="*/ 669 h 1531"/>
                <a:gd name="T2" fmla="*/ 1126 w 1802"/>
                <a:gd name="T3" fmla="*/ 191 h 1531"/>
                <a:gd name="T4" fmla="*/ 1014 w 1802"/>
                <a:gd name="T5" fmla="*/ 1243 h 1531"/>
                <a:gd name="T6" fmla="*/ 450 w 1802"/>
                <a:gd name="T7" fmla="*/ 1530 h 1531"/>
              </a:gdLst>
              <a:ahLst/>
              <a:cxnLst>
                <a:cxn ang="0">
                  <a:pos x="T0" y="T1"/>
                </a:cxn>
                <a:cxn ang="0">
                  <a:pos x="T2" y="T3"/>
                </a:cxn>
                <a:cxn ang="0">
                  <a:pos x="T4" y="T5"/>
                </a:cxn>
                <a:cxn ang="0">
                  <a:pos x="T6" y="T7"/>
                </a:cxn>
              </a:cxnLst>
              <a:rect l="0" t="0" r="r" b="b"/>
              <a:pathLst>
                <a:path w="1802" h="1531">
                  <a:moveTo>
                    <a:pt x="0" y="669"/>
                  </a:moveTo>
                  <a:cubicBezTo>
                    <a:pt x="1126" y="287"/>
                    <a:pt x="450" y="0"/>
                    <a:pt x="1126" y="191"/>
                  </a:cubicBezTo>
                  <a:cubicBezTo>
                    <a:pt x="1801" y="381"/>
                    <a:pt x="1014" y="1243"/>
                    <a:pt x="1014" y="1243"/>
                  </a:cubicBezTo>
                  <a:lnTo>
                    <a:pt x="450" y="1530"/>
                  </a:lnTo>
                </a:path>
              </a:pathLst>
            </a:custGeom>
            <a:noFill/>
            <a:ln w="36000" cap="flat">
              <a:solidFill>
                <a:srgbClr val="0000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45705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ＭＳ Ｐゴシック"/>
              </a:endParaRPr>
            </a:p>
          </p:txBody>
        </p:sp>
        <p:sp>
          <p:nvSpPr>
            <p:cNvPr id="11" name="Freeform 10"/>
            <p:cNvSpPr>
              <a:spLocks noChangeArrowheads="1"/>
            </p:cNvSpPr>
            <p:nvPr/>
          </p:nvSpPr>
          <p:spPr bwMode="auto">
            <a:xfrm>
              <a:off x="1270" y="2132"/>
              <a:ext cx="382" cy="317"/>
            </a:xfrm>
            <a:custGeom>
              <a:avLst/>
              <a:gdLst>
                <a:gd name="T0" fmla="*/ 0 w 1690"/>
                <a:gd name="T1" fmla="*/ 0 h 1401"/>
                <a:gd name="T2" fmla="*/ 845 w 1690"/>
                <a:gd name="T3" fmla="*/ 280 h 1401"/>
                <a:gd name="T4" fmla="*/ 845 w 1690"/>
                <a:gd name="T5" fmla="*/ 1120 h 1401"/>
                <a:gd name="T6" fmla="*/ 0 w 1690"/>
                <a:gd name="T7" fmla="*/ 1400 h 1401"/>
              </a:gdLst>
              <a:ahLst/>
              <a:cxnLst>
                <a:cxn ang="0">
                  <a:pos x="T0" y="T1"/>
                </a:cxn>
                <a:cxn ang="0">
                  <a:pos x="T2" y="T3"/>
                </a:cxn>
                <a:cxn ang="0">
                  <a:pos x="T4" y="T5"/>
                </a:cxn>
                <a:cxn ang="0">
                  <a:pos x="T6" y="T7"/>
                </a:cxn>
              </a:cxnLst>
              <a:rect l="0" t="0" r="r" b="b"/>
              <a:pathLst>
                <a:path w="1690" h="1401">
                  <a:moveTo>
                    <a:pt x="0" y="0"/>
                  </a:moveTo>
                  <a:lnTo>
                    <a:pt x="845" y="280"/>
                  </a:lnTo>
                  <a:cubicBezTo>
                    <a:pt x="1689" y="560"/>
                    <a:pt x="751" y="1400"/>
                    <a:pt x="845" y="1120"/>
                  </a:cubicBezTo>
                  <a:cubicBezTo>
                    <a:pt x="938" y="840"/>
                    <a:pt x="0" y="1400"/>
                    <a:pt x="0" y="1400"/>
                  </a:cubicBezTo>
                </a:path>
              </a:pathLst>
            </a:custGeom>
            <a:noFill/>
            <a:ln w="36000" cap="flat">
              <a:solidFill>
                <a:srgbClr val="0000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45705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ＭＳ Ｐゴシック"/>
              </a:endParaRPr>
            </a:p>
          </p:txBody>
        </p:sp>
        <p:sp>
          <p:nvSpPr>
            <p:cNvPr id="12" name="Freeform 11"/>
            <p:cNvSpPr>
              <a:spLocks noChangeArrowheads="1"/>
            </p:cNvSpPr>
            <p:nvPr/>
          </p:nvSpPr>
          <p:spPr bwMode="auto">
            <a:xfrm>
              <a:off x="680" y="2026"/>
              <a:ext cx="386" cy="441"/>
            </a:xfrm>
            <a:custGeom>
              <a:avLst/>
              <a:gdLst>
                <a:gd name="T0" fmla="*/ 0 w 1706"/>
                <a:gd name="T1" fmla="*/ 1113 h 1947"/>
                <a:gd name="T2" fmla="*/ 1591 w 1706"/>
                <a:gd name="T3" fmla="*/ 973 h 1947"/>
                <a:gd name="T4" fmla="*/ 795 w 1706"/>
                <a:gd name="T5" fmla="*/ 1668 h 1947"/>
              </a:gdLst>
              <a:ahLst/>
              <a:cxnLst>
                <a:cxn ang="0">
                  <a:pos x="T0" y="T1"/>
                </a:cxn>
                <a:cxn ang="0">
                  <a:pos x="T2" y="T3"/>
                </a:cxn>
                <a:cxn ang="0">
                  <a:pos x="T4" y="T5"/>
                </a:cxn>
              </a:cxnLst>
              <a:rect l="0" t="0" r="r" b="b"/>
              <a:pathLst>
                <a:path w="1706" h="1947">
                  <a:moveTo>
                    <a:pt x="0" y="1113"/>
                  </a:moveTo>
                  <a:cubicBezTo>
                    <a:pt x="1476" y="973"/>
                    <a:pt x="1476" y="1946"/>
                    <a:pt x="1591" y="973"/>
                  </a:cubicBezTo>
                  <a:cubicBezTo>
                    <a:pt x="1705" y="0"/>
                    <a:pt x="795" y="1668"/>
                    <a:pt x="795" y="1668"/>
                  </a:cubicBezTo>
                </a:path>
              </a:pathLst>
            </a:custGeom>
            <a:noFill/>
            <a:ln w="36000" cap="flat">
              <a:solidFill>
                <a:srgbClr val="0000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45705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ＭＳ Ｐゴシック"/>
              </a:endParaRPr>
            </a:p>
          </p:txBody>
        </p:sp>
        <p:sp>
          <p:nvSpPr>
            <p:cNvPr id="13" name="Freeform 12"/>
            <p:cNvSpPr>
              <a:spLocks noChangeArrowheads="1"/>
            </p:cNvSpPr>
            <p:nvPr/>
          </p:nvSpPr>
          <p:spPr bwMode="auto">
            <a:xfrm>
              <a:off x="1270" y="1633"/>
              <a:ext cx="589" cy="271"/>
            </a:xfrm>
            <a:custGeom>
              <a:avLst/>
              <a:gdLst>
                <a:gd name="T0" fmla="*/ 0 w 2601"/>
                <a:gd name="T1" fmla="*/ 1200 h 1201"/>
                <a:gd name="T2" fmla="*/ 1768 w 2601"/>
                <a:gd name="T3" fmla="*/ 600 h 1201"/>
                <a:gd name="T4" fmla="*/ 2600 w 2601"/>
                <a:gd name="T5" fmla="*/ 0 h 1201"/>
              </a:gdLst>
              <a:ahLst/>
              <a:cxnLst>
                <a:cxn ang="0">
                  <a:pos x="T0" y="T1"/>
                </a:cxn>
                <a:cxn ang="0">
                  <a:pos x="T2" y="T3"/>
                </a:cxn>
                <a:cxn ang="0">
                  <a:pos x="T4" y="T5"/>
                </a:cxn>
              </a:cxnLst>
              <a:rect l="0" t="0" r="r" b="b"/>
              <a:pathLst>
                <a:path w="2601" h="1201">
                  <a:moveTo>
                    <a:pt x="0" y="1200"/>
                  </a:moveTo>
                  <a:cubicBezTo>
                    <a:pt x="312" y="1200"/>
                    <a:pt x="1768" y="600"/>
                    <a:pt x="1768" y="600"/>
                  </a:cubicBezTo>
                  <a:lnTo>
                    <a:pt x="2600" y="0"/>
                  </a:lnTo>
                </a:path>
              </a:pathLst>
            </a:custGeom>
            <a:noFill/>
            <a:ln w="36000" cap="flat">
              <a:solidFill>
                <a:srgbClr val="0000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45705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ＭＳ Ｐゴシック"/>
              </a:endParaRPr>
            </a:p>
          </p:txBody>
        </p:sp>
        <p:sp>
          <p:nvSpPr>
            <p:cNvPr id="14" name="Freeform 13"/>
            <p:cNvSpPr>
              <a:spLocks noChangeArrowheads="1"/>
            </p:cNvSpPr>
            <p:nvPr/>
          </p:nvSpPr>
          <p:spPr bwMode="auto">
            <a:xfrm>
              <a:off x="1628" y="1860"/>
              <a:ext cx="420" cy="348"/>
            </a:xfrm>
            <a:custGeom>
              <a:avLst/>
              <a:gdLst>
                <a:gd name="T0" fmla="*/ 0 w 1858"/>
                <a:gd name="T1" fmla="*/ 1400 h 1541"/>
                <a:gd name="T2" fmla="*/ 1485 w 1858"/>
                <a:gd name="T3" fmla="*/ 840 h 1541"/>
                <a:gd name="T4" fmla="*/ 1361 w 1858"/>
                <a:gd name="T5" fmla="*/ 0 h 1541"/>
              </a:gdLst>
              <a:ahLst/>
              <a:cxnLst>
                <a:cxn ang="0">
                  <a:pos x="T0" y="T1"/>
                </a:cxn>
                <a:cxn ang="0">
                  <a:pos x="T2" y="T3"/>
                </a:cxn>
                <a:cxn ang="0">
                  <a:pos x="T4" y="T5"/>
                </a:cxn>
              </a:cxnLst>
              <a:rect l="0" t="0" r="r" b="b"/>
              <a:pathLst>
                <a:path w="1858" h="1541">
                  <a:moveTo>
                    <a:pt x="0" y="1400"/>
                  </a:moveTo>
                  <a:cubicBezTo>
                    <a:pt x="1485" y="1260"/>
                    <a:pt x="1114" y="140"/>
                    <a:pt x="1485" y="840"/>
                  </a:cubicBezTo>
                  <a:cubicBezTo>
                    <a:pt x="1857" y="1540"/>
                    <a:pt x="1361" y="0"/>
                    <a:pt x="1361" y="0"/>
                  </a:cubicBezTo>
                </a:path>
              </a:pathLst>
            </a:custGeom>
            <a:noFill/>
            <a:ln w="36000" cap="flat">
              <a:solidFill>
                <a:srgbClr val="0000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45705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ＭＳ Ｐゴシック"/>
              </a:endParaRPr>
            </a:p>
          </p:txBody>
        </p:sp>
      </p:grpSp>
      <p:sp>
        <p:nvSpPr>
          <p:cNvPr id="15" name="Line 11"/>
          <p:cNvSpPr>
            <a:spLocks noChangeShapeType="1"/>
          </p:cNvSpPr>
          <p:nvPr/>
        </p:nvSpPr>
        <p:spPr bwMode="auto">
          <a:xfrm>
            <a:off x="3683793" y="3316664"/>
            <a:ext cx="1655763" cy="1588"/>
          </a:xfrm>
          <a:prstGeom prst="line">
            <a:avLst/>
          </a:prstGeom>
          <a:noFill/>
          <a:ln w="9525" cap="flat">
            <a:solidFill>
              <a:srgbClr val="4F81BD"/>
            </a:solidFill>
            <a:round/>
            <a:headEnd type="none"/>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45705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ＭＳ Ｐゴシック"/>
            </a:endParaRPr>
          </a:p>
        </p:txBody>
      </p:sp>
      <p:grpSp>
        <p:nvGrpSpPr>
          <p:cNvPr id="16" name="Group 13"/>
          <p:cNvGrpSpPr>
            <a:grpSpLocks/>
          </p:cNvGrpSpPr>
          <p:nvPr/>
        </p:nvGrpSpPr>
        <p:grpSpPr bwMode="auto">
          <a:xfrm>
            <a:off x="5331618" y="1443414"/>
            <a:ext cx="2671763" cy="3016250"/>
            <a:chOff x="3396" y="816"/>
            <a:chExt cx="1683" cy="1900"/>
          </a:xfrm>
        </p:grpSpPr>
        <p:sp>
          <p:nvSpPr>
            <p:cNvPr id="17" name="AutoShape 14"/>
            <p:cNvSpPr>
              <a:spLocks noChangeArrowheads="1"/>
            </p:cNvSpPr>
            <p:nvPr/>
          </p:nvSpPr>
          <p:spPr bwMode="auto">
            <a:xfrm>
              <a:off x="3538" y="1179"/>
              <a:ext cx="1541" cy="1405"/>
            </a:xfrm>
            <a:prstGeom prst="can">
              <a:avLst>
                <a:gd name="adj" fmla="val 25000"/>
              </a:avLst>
            </a:prstGeom>
            <a:solidFill>
              <a:srgbClr val="CFE7F5"/>
            </a:solidFill>
            <a:ln w="9525" cap="flat">
              <a:solidFill>
                <a:srgbClr val="80808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45705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ＭＳ Ｐゴシック"/>
              </a:endParaRPr>
            </a:p>
          </p:txBody>
        </p:sp>
        <p:sp>
          <p:nvSpPr>
            <p:cNvPr id="18" name="AutoShape 15"/>
            <p:cNvSpPr>
              <a:spLocks noChangeArrowheads="1"/>
            </p:cNvSpPr>
            <p:nvPr/>
          </p:nvSpPr>
          <p:spPr bwMode="auto">
            <a:xfrm>
              <a:off x="3538" y="816"/>
              <a:ext cx="1541" cy="1768"/>
            </a:xfrm>
            <a:prstGeom prst="can">
              <a:avLst>
                <a:gd name="adj" fmla="val 28683"/>
              </a:avLst>
            </a:prstGeom>
            <a:noFill/>
            <a:ln w="9525" cap="flat">
              <a:solidFill>
                <a:srgbClr val="80808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45705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ＭＳ Ｐゴシック"/>
              </a:endParaRPr>
            </a:p>
          </p:txBody>
        </p:sp>
        <p:pic>
          <p:nvPicPr>
            <p:cNvPr id="19"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3" y="1814"/>
              <a:ext cx="725" cy="648"/>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20"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3" y="1280"/>
              <a:ext cx="648" cy="725"/>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21"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7" y="1301"/>
              <a:ext cx="725" cy="648"/>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22" name="Picture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77" y="1246"/>
              <a:ext cx="648" cy="725"/>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23" name="Picture 2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52" y="1868"/>
              <a:ext cx="648" cy="725"/>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grpSp>
      <p:sp>
        <p:nvSpPr>
          <p:cNvPr id="4" name="Footer Placeholder 3"/>
          <p:cNvSpPr>
            <a:spLocks noGrp="1"/>
          </p:cNvSpPr>
          <p:nvPr>
            <p:ph type="ftr" sz="quarter" idx="3"/>
          </p:nvPr>
        </p:nvSpPr>
        <p:spPr/>
        <p:txBody>
          <a:bodyPr/>
          <a:lstStyle/>
          <a:p>
            <a:pPr marL="0" marR="0" lvl="0" indent="0" algn="ctr" defTabSz="457059"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Arial"/>
                <a:ea typeface="ＭＳ Ｐゴシック"/>
              </a:rPr>
              <a:t>Sanne Abeln – Protein Science 2017 – s.abeln@vu.nl</a:t>
            </a:r>
            <a:endParaRPr kumimoji="0" lang="en-GB" sz="1200" b="0" i="0" u="none" strike="noStrike" kern="1200" cap="none" spc="0" normalizeH="0" baseline="0" noProof="0" dirty="0">
              <a:ln>
                <a:noFill/>
              </a:ln>
              <a:solidFill>
                <a:prstClr val="black">
                  <a:tint val="75000"/>
                </a:prstClr>
              </a:solidFill>
              <a:effectLst/>
              <a:uLnTx/>
              <a:uFillTx/>
              <a:latin typeface="Arial"/>
              <a:ea typeface="ＭＳ Ｐゴシック"/>
            </a:endParaRPr>
          </a:p>
        </p:txBody>
      </p:sp>
    </p:spTree>
    <p:extLst>
      <p:ext uri="{BB962C8B-B14F-4D97-AF65-F5344CB8AC3E}">
        <p14:creationId xmlns:p14="http://schemas.microsoft.com/office/powerpoint/2010/main" val="3210015688"/>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F0AA0-F74F-2048-8D42-389C692C7E6C}"/>
              </a:ext>
            </a:extLst>
          </p:cNvPr>
          <p:cNvSpPr>
            <a:spLocks noGrp="1"/>
          </p:cNvSpPr>
          <p:nvPr>
            <p:ph type="title"/>
          </p:nvPr>
        </p:nvSpPr>
        <p:spPr/>
        <p:txBody>
          <a:bodyPr/>
          <a:lstStyle/>
          <a:p>
            <a:r>
              <a:rPr lang="en-GB" altLang="en-US"/>
              <a:t>What type of forces and effects would be relevant?</a:t>
            </a:r>
          </a:p>
        </p:txBody>
      </p:sp>
      <p:sp>
        <p:nvSpPr>
          <p:cNvPr id="37890" name="Content Placeholder 2">
            <a:extLst>
              <a:ext uri="{FF2B5EF4-FFF2-40B4-BE49-F238E27FC236}">
                <a16:creationId xmlns:a16="http://schemas.microsoft.com/office/drawing/2014/main" id="{C87CB9B7-B097-284C-AC09-1DF35F93FADC}"/>
              </a:ext>
            </a:extLst>
          </p:cNvPr>
          <p:cNvSpPr>
            <a:spLocks noGrp="1"/>
          </p:cNvSpPr>
          <p:nvPr>
            <p:ph sz="half" idx="1"/>
          </p:nvPr>
        </p:nvSpPr>
        <p:spPr/>
        <p:txBody>
          <a:bodyPr/>
          <a:lstStyle/>
          <a:p>
            <a:r>
              <a:rPr lang="en-GB" altLang="en-US"/>
              <a:t>Van der Waals</a:t>
            </a:r>
          </a:p>
          <a:p>
            <a:r>
              <a:rPr lang="en-GB" altLang="en-US"/>
              <a:t>Electrostatics</a:t>
            </a:r>
          </a:p>
          <a:p>
            <a:r>
              <a:rPr lang="en-GB" altLang="en-US"/>
              <a:t>Hydrogen bonding</a:t>
            </a:r>
          </a:p>
          <a:p>
            <a:r>
              <a:rPr lang="en-GB" altLang="en-US"/>
              <a:t>Entropic effects</a:t>
            </a:r>
          </a:p>
          <a:p>
            <a:r>
              <a:rPr lang="en-GB" altLang="en-US" b="1"/>
              <a:t>Hydrophobic effect</a:t>
            </a:r>
          </a:p>
        </p:txBody>
      </p:sp>
    </p:spTree>
    <p:extLst>
      <p:ext uri="{BB962C8B-B14F-4D97-AF65-F5344CB8AC3E}">
        <p14:creationId xmlns:p14="http://schemas.microsoft.com/office/powerpoint/2010/main" val="2573149963"/>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3A479-8136-A84A-B5F3-804B52A927A5}"/>
              </a:ext>
            </a:extLst>
          </p:cNvPr>
          <p:cNvSpPr>
            <a:spLocks noGrp="1"/>
          </p:cNvSpPr>
          <p:nvPr>
            <p:ph type="title"/>
          </p:nvPr>
        </p:nvSpPr>
        <p:spPr/>
        <p:txBody>
          <a:bodyPr/>
          <a:lstStyle/>
          <a:p>
            <a:pPr eaLnBrk="1" hangingPunct="1"/>
            <a:r>
              <a:rPr lang="en-US" altLang="en-US"/>
              <a:t>Hydrophobic effect</a:t>
            </a:r>
          </a:p>
        </p:txBody>
      </p:sp>
      <p:sp>
        <p:nvSpPr>
          <p:cNvPr id="7" name="Text Box 12">
            <a:extLst>
              <a:ext uri="{FF2B5EF4-FFF2-40B4-BE49-F238E27FC236}">
                <a16:creationId xmlns:a16="http://schemas.microsoft.com/office/drawing/2014/main" id="{69C514B6-A7E1-1446-9390-E8CC6BA387C9}"/>
              </a:ext>
            </a:extLst>
          </p:cNvPr>
          <p:cNvSpPr txBox="1">
            <a:spLocks noChangeArrowheads="1"/>
          </p:cNvSpPr>
          <p:nvPr/>
        </p:nvSpPr>
        <p:spPr bwMode="auto">
          <a:xfrm>
            <a:off x="4024313" y="3627438"/>
            <a:ext cx="547687" cy="29051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9" tIns="52820" rIns="81639" bIns="40820"/>
          <a:lstStyle>
            <a:lvl1pPr algn="l" defTabSz="828675">
              <a:spcBef>
                <a:spcPct val="0"/>
              </a:spcBef>
              <a:defRPr sz="2400">
                <a:solidFill>
                  <a:schemeClr val="tx1"/>
                </a:solidFill>
                <a:latin typeface="Arial" charset="0"/>
                <a:ea typeface="ＭＳ Ｐゴシック" charset="0"/>
                <a:cs typeface="ＭＳ Ｐゴシック" charset="0"/>
              </a:defRPr>
            </a:lvl1pPr>
            <a:lvl2pPr marL="414338" algn="l" defTabSz="828675">
              <a:spcBef>
                <a:spcPct val="0"/>
              </a:spcBef>
              <a:defRPr sz="2400">
                <a:solidFill>
                  <a:schemeClr val="tx1"/>
                </a:solidFill>
                <a:latin typeface="Arial" charset="0"/>
                <a:ea typeface="ＭＳ Ｐゴシック" charset="0"/>
              </a:defRPr>
            </a:lvl2pPr>
            <a:lvl3pPr marL="828675" algn="l" defTabSz="828675">
              <a:spcBef>
                <a:spcPct val="0"/>
              </a:spcBef>
              <a:defRPr sz="2400">
                <a:solidFill>
                  <a:schemeClr val="tx1"/>
                </a:solidFill>
                <a:latin typeface="Arial" charset="0"/>
                <a:ea typeface="ＭＳ Ｐゴシック" charset="0"/>
              </a:defRPr>
            </a:lvl3pPr>
            <a:lvl4pPr marL="1244600" algn="l" defTabSz="828675">
              <a:spcBef>
                <a:spcPct val="0"/>
              </a:spcBef>
              <a:defRPr sz="2400">
                <a:solidFill>
                  <a:schemeClr val="tx1"/>
                </a:solidFill>
                <a:latin typeface="Arial" charset="0"/>
                <a:ea typeface="ＭＳ Ｐゴシック" charset="0"/>
              </a:defRPr>
            </a:lvl4pPr>
            <a:lvl5pPr marL="1658938" algn="l" defTabSz="828675">
              <a:spcBef>
                <a:spcPct val="0"/>
              </a:spcBef>
              <a:defRPr sz="2400">
                <a:solidFill>
                  <a:schemeClr val="tx1"/>
                </a:solidFill>
                <a:latin typeface="Arial" charset="0"/>
                <a:ea typeface="ＭＳ Ｐゴシック" charset="0"/>
              </a:defRPr>
            </a:lvl5pPr>
            <a:lvl6pPr marL="2116138" defTabSz="828675" eaLnBrk="0" fontAlgn="base" hangingPunct="0">
              <a:spcBef>
                <a:spcPct val="0"/>
              </a:spcBef>
              <a:spcAft>
                <a:spcPct val="0"/>
              </a:spcAft>
              <a:defRPr sz="2400">
                <a:solidFill>
                  <a:schemeClr val="tx1"/>
                </a:solidFill>
                <a:latin typeface="Arial" charset="0"/>
                <a:ea typeface="ＭＳ Ｐゴシック" charset="0"/>
              </a:defRPr>
            </a:lvl6pPr>
            <a:lvl7pPr marL="2573338" defTabSz="828675" eaLnBrk="0" fontAlgn="base" hangingPunct="0">
              <a:spcBef>
                <a:spcPct val="0"/>
              </a:spcBef>
              <a:spcAft>
                <a:spcPct val="0"/>
              </a:spcAft>
              <a:defRPr sz="2400">
                <a:solidFill>
                  <a:schemeClr val="tx1"/>
                </a:solidFill>
                <a:latin typeface="Arial" charset="0"/>
                <a:ea typeface="ＭＳ Ｐゴシック" charset="0"/>
              </a:defRPr>
            </a:lvl7pPr>
            <a:lvl8pPr marL="3030538" defTabSz="828675" eaLnBrk="0" fontAlgn="base" hangingPunct="0">
              <a:spcBef>
                <a:spcPct val="0"/>
              </a:spcBef>
              <a:spcAft>
                <a:spcPct val="0"/>
              </a:spcAft>
              <a:defRPr sz="2400">
                <a:solidFill>
                  <a:schemeClr val="tx1"/>
                </a:solidFill>
                <a:latin typeface="Arial" charset="0"/>
                <a:ea typeface="ＭＳ Ｐゴシック" charset="0"/>
              </a:defRPr>
            </a:lvl8pPr>
            <a:lvl9pPr marL="3487738" defTabSz="828675" eaLnBrk="0" fontAlgn="base" hangingPunct="0">
              <a:spcBef>
                <a:spcPct val="0"/>
              </a:spcBef>
              <a:spcAft>
                <a:spcPct val="0"/>
              </a:spcAft>
              <a:defRPr sz="2400">
                <a:solidFill>
                  <a:schemeClr val="tx1"/>
                </a:solidFill>
                <a:latin typeface="Arial" charset="0"/>
                <a:ea typeface="ＭＳ Ｐゴシック" charset="0"/>
              </a:defRPr>
            </a:lvl9pPr>
          </a:lstStyle>
          <a:p>
            <a:pPr eaLnBrk="1">
              <a:lnSpc>
                <a:spcPct val="93000"/>
              </a:lnSpc>
              <a:buClr>
                <a:srgbClr val="000000"/>
              </a:buClr>
              <a:buSzPct val="100000"/>
              <a:buFont typeface="Times New Roman" charset="0"/>
              <a:buNone/>
              <a:defRPr/>
            </a:pPr>
            <a:endParaRPr lang="en-US" sz="1400" dirty="0">
              <a:solidFill>
                <a:srgbClr val="000000"/>
              </a:solidFill>
              <a:latin typeface="Times New Roman" charset="0"/>
              <a:cs typeface="Times New Roman" charset="0"/>
            </a:endParaRPr>
          </a:p>
        </p:txBody>
      </p:sp>
      <p:sp>
        <p:nvSpPr>
          <p:cNvPr id="8" name="Text Box 13">
            <a:extLst>
              <a:ext uri="{FF2B5EF4-FFF2-40B4-BE49-F238E27FC236}">
                <a16:creationId xmlns:a16="http://schemas.microsoft.com/office/drawing/2014/main" id="{4F0603EF-4FA0-3249-BBAE-94DFD26015A6}"/>
              </a:ext>
            </a:extLst>
          </p:cNvPr>
          <p:cNvSpPr txBox="1">
            <a:spLocks noChangeArrowheads="1"/>
          </p:cNvSpPr>
          <p:nvPr/>
        </p:nvSpPr>
        <p:spPr bwMode="auto">
          <a:xfrm>
            <a:off x="4889500" y="3694113"/>
            <a:ext cx="547688" cy="2889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9" tIns="52820" rIns="81639" bIns="40820"/>
          <a:lstStyle>
            <a:lvl1pPr algn="l" defTabSz="828675">
              <a:spcBef>
                <a:spcPct val="0"/>
              </a:spcBef>
              <a:defRPr sz="2400">
                <a:solidFill>
                  <a:schemeClr val="tx1"/>
                </a:solidFill>
                <a:latin typeface="Arial" charset="0"/>
                <a:ea typeface="ＭＳ Ｐゴシック" charset="0"/>
                <a:cs typeface="ＭＳ Ｐゴシック" charset="0"/>
              </a:defRPr>
            </a:lvl1pPr>
            <a:lvl2pPr marL="414338" algn="l" defTabSz="828675">
              <a:spcBef>
                <a:spcPct val="0"/>
              </a:spcBef>
              <a:defRPr sz="2400">
                <a:solidFill>
                  <a:schemeClr val="tx1"/>
                </a:solidFill>
                <a:latin typeface="Arial" charset="0"/>
                <a:ea typeface="ＭＳ Ｐゴシック" charset="0"/>
              </a:defRPr>
            </a:lvl2pPr>
            <a:lvl3pPr marL="828675" algn="l" defTabSz="828675">
              <a:spcBef>
                <a:spcPct val="0"/>
              </a:spcBef>
              <a:defRPr sz="2400">
                <a:solidFill>
                  <a:schemeClr val="tx1"/>
                </a:solidFill>
                <a:latin typeface="Arial" charset="0"/>
                <a:ea typeface="ＭＳ Ｐゴシック" charset="0"/>
              </a:defRPr>
            </a:lvl3pPr>
            <a:lvl4pPr marL="1244600" algn="l" defTabSz="828675">
              <a:spcBef>
                <a:spcPct val="0"/>
              </a:spcBef>
              <a:defRPr sz="2400">
                <a:solidFill>
                  <a:schemeClr val="tx1"/>
                </a:solidFill>
                <a:latin typeface="Arial" charset="0"/>
                <a:ea typeface="ＭＳ Ｐゴシック" charset="0"/>
              </a:defRPr>
            </a:lvl4pPr>
            <a:lvl5pPr marL="1658938" algn="l" defTabSz="828675">
              <a:spcBef>
                <a:spcPct val="0"/>
              </a:spcBef>
              <a:defRPr sz="2400">
                <a:solidFill>
                  <a:schemeClr val="tx1"/>
                </a:solidFill>
                <a:latin typeface="Arial" charset="0"/>
                <a:ea typeface="ＭＳ Ｐゴシック" charset="0"/>
              </a:defRPr>
            </a:lvl5pPr>
            <a:lvl6pPr marL="2116138" defTabSz="828675" eaLnBrk="0" fontAlgn="base" hangingPunct="0">
              <a:spcBef>
                <a:spcPct val="0"/>
              </a:spcBef>
              <a:spcAft>
                <a:spcPct val="0"/>
              </a:spcAft>
              <a:defRPr sz="2400">
                <a:solidFill>
                  <a:schemeClr val="tx1"/>
                </a:solidFill>
                <a:latin typeface="Arial" charset="0"/>
                <a:ea typeface="ＭＳ Ｐゴシック" charset="0"/>
              </a:defRPr>
            </a:lvl6pPr>
            <a:lvl7pPr marL="2573338" defTabSz="828675" eaLnBrk="0" fontAlgn="base" hangingPunct="0">
              <a:spcBef>
                <a:spcPct val="0"/>
              </a:spcBef>
              <a:spcAft>
                <a:spcPct val="0"/>
              </a:spcAft>
              <a:defRPr sz="2400">
                <a:solidFill>
                  <a:schemeClr val="tx1"/>
                </a:solidFill>
                <a:latin typeface="Arial" charset="0"/>
                <a:ea typeface="ＭＳ Ｐゴシック" charset="0"/>
              </a:defRPr>
            </a:lvl7pPr>
            <a:lvl8pPr marL="3030538" defTabSz="828675" eaLnBrk="0" fontAlgn="base" hangingPunct="0">
              <a:spcBef>
                <a:spcPct val="0"/>
              </a:spcBef>
              <a:spcAft>
                <a:spcPct val="0"/>
              </a:spcAft>
              <a:defRPr sz="2400">
                <a:solidFill>
                  <a:schemeClr val="tx1"/>
                </a:solidFill>
                <a:latin typeface="Arial" charset="0"/>
                <a:ea typeface="ＭＳ Ｐゴシック" charset="0"/>
              </a:defRPr>
            </a:lvl8pPr>
            <a:lvl9pPr marL="3487738" defTabSz="828675" eaLnBrk="0" fontAlgn="base" hangingPunct="0">
              <a:spcBef>
                <a:spcPct val="0"/>
              </a:spcBef>
              <a:spcAft>
                <a:spcPct val="0"/>
              </a:spcAft>
              <a:defRPr sz="2400">
                <a:solidFill>
                  <a:schemeClr val="tx1"/>
                </a:solidFill>
                <a:latin typeface="Arial" charset="0"/>
                <a:ea typeface="ＭＳ Ｐゴシック" charset="0"/>
              </a:defRPr>
            </a:lvl9pPr>
          </a:lstStyle>
          <a:p>
            <a:pPr eaLnBrk="1">
              <a:lnSpc>
                <a:spcPct val="93000"/>
              </a:lnSpc>
              <a:buClr>
                <a:srgbClr val="000000"/>
              </a:buClr>
              <a:buSzPct val="100000"/>
              <a:buFont typeface="Times New Roman" charset="0"/>
              <a:buNone/>
              <a:defRPr/>
            </a:pPr>
            <a:endParaRPr lang="en-US" sz="1400" dirty="0">
              <a:solidFill>
                <a:srgbClr val="000000"/>
              </a:solidFill>
              <a:latin typeface="Times New Roman" charset="0"/>
              <a:cs typeface="Times New Roman" charset="0"/>
            </a:endParaRPr>
          </a:p>
        </p:txBody>
      </p:sp>
      <p:pic>
        <p:nvPicPr>
          <p:cNvPr id="9" name="Picture 4">
            <a:extLst>
              <a:ext uri="{FF2B5EF4-FFF2-40B4-BE49-F238E27FC236}">
                <a16:creationId xmlns:a16="http://schemas.microsoft.com/office/drawing/2014/main" id="{5560DDC0-64FD-0C40-8984-F25ABFAA60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3763" y="1979613"/>
            <a:ext cx="2174875" cy="44434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0" name="Rounded Rectangle 9">
            <a:extLst>
              <a:ext uri="{FF2B5EF4-FFF2-40B4-BE49-F238E27FC236}">
                <a16:creationId xmlns:a16="http://schemas.microsoft.com/office/drawing/2014/main" id="{8996B1A2-64C9-9948-AD2A-B09A39CCEAB0}"/>
              </a:ext>
            </a:extLst>
          </p:cNvPr>
          <p:cNvSpPr/>
          <p:nvPr/>
        </p:nvSpPr>
        <p:spPr bwMode="auto">
          <a:xfrm>
            <a:off x="3995738" y="3284538"/>
            <a:ext cx="4608512" cy="720725"/>
          </a:xfrm>
          <a:prstGeom prst="roundRect">
            <a:avLst/>
          </a:prstGeom>
          <a:ln>
            <a:headEnd type="none" w="med" len="med"/>
            <a:tailEnd type="none" w="med" len="med"/>
          </a:ln>
          <a:extLst/>
        </p:spPr>
        <p:style>
          <a:lnRef idx="2">
            <a:schemeClr val="dk1"/>
          </a:lnRef>
          <a:fillRef idx="1">
            <a:schemeClr val="lt1"/>
          </a:fillRef>
          <a:effectRef idx="0">
            <a:schemeClr val="dk1"/>
          </a:effectRef>
          <a:fontRef idx="minor">
            <a:schemeClr val="dk1"/>
          </a:fontRef>
        </p:style>
        <p:txBody>
          <a:bodyPr/>
          <a:lstStyle/>
          <a:p>
            <a:pPr defTabSz="457200" eaLnBrk="1" fontAlgn="auto" hangingPunct="1">
              <a:spcBef>
                <a:spcPts val="0"/>
              </a:spcBef>
              <a:spcAft>
                <a:spcPts val="0"/>
              </a:spcAft>
              <a:defRPr/>
            </a:pPr>
            <a:r>
              <a:rPr lang="en-US" sz="2000" dirty="0">
                <a:solidFill>
                  <a:srgbClr val="000000"/>
                </a:solidFill>
              </a:rPr>
              <a:t>Oil and water do not mix well</a:t>
            </a:r>
          </a:p>
        </p:txBody>
      </p:sp>
    </p:spTree>
    <p:extLst>
      <p:ext uri="{BB962C8B-B14F-4D97-AF65-F5344CB8AC3E}">
        <p14:creationId xmlns:p14="http://schemas.microsoft.com/office/powerpoint/2010/main" val="259219351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5197C-240D-F742-9C3A-910F4B453322}"/>
              </a:ext>
            </a:extLst>
          </p:cNvPr>
          <p:cNvSpPr>
            <a:spLocks noGrp="1"/>
          </p:cNvSpPr>
          <p:nvPr>
            <p:ph type="title"/>
          </p:nvPr>
        </p:nvSpPr>
        <p:spPr/>
        <p:txBody>
          <a:bodyPr/>
          <a:lstStyle/>
          <a:p>
            <a:r>
              <a:rPr lang="en-US" altLang="en-US"/>
              <a:t>My Background</a:t>
            </a:r>
          </a:p>
        </p:txBody>
      </p:sp>
      <p:sp>
        <p:nvSpPr>
          <p:cNvPr id="3" name="Content Placeholder 2">
            <a:extLst>
              <a:ext uri="{FF2B5EF4-FFF2-40B4-BE49-F238E27FC236}">
                <a16:creationId xmlns:a16="http://schemas.microsoft.com/office/drawing/2014/main" id="{DFB61A23-A3E0-DA43-904A-EF997DC1D25A}"/>
              </a:ext>
            </a:extLst>
          </p:cNvPr>
          <p:cNvSpPr>
            <a:spLocks noGrp="1"/>
          </p:cNvSpPr>
          <p:nvPr>
            <p:ph idx="1"/>
          </p:nvPr>
        </p:nvSpPr>
        <p:spPr/>
        <p:txBody>
          <a:bodyPr/>
          <a:lstStyle/>
          <a:p>
            <a:pPr>
              <a:defRPr/>
            </a:pPr>
            <a:r>
              <a:rPr lang="en-US" dirty="0"/>
              <a:t>First Degree: Computer Science / Mathematics</a:t>
            </a:r>
            <a:br>
              <a:rPr lang="en-US" dirty="0"/>
            </a:br>
            <a:r>
              <a:rPr lang="en-US" dirty="0"/>
              <a:t>(University of Manchester)</a:t>
            </a:r>
          </a:p>
          <a:p>
            <a:pPr>
              <a:defRPr/>
            </a:pPr>
            <a:r>
              <a:rPr lang="en-US" dirty="0"/>
              <a:t>PhD: Structural Bioinformatics / Biochemistry</a:t>
            </a:r>
            <a:br>
              <a:rPr lang="en-US" dirty="0"/>
            </a:br>
            <a:r>
              <a:rPr lang="en-US" dirty="0"/>
              <a:t>(University of Oxford)</a:t>
            </a:r>
          </a:p>
          <a:p>
            <a:pPr>
              <a:defRPr/>
            </a:pPr>
            <a:r>
              <a:rPr lang="en-US" dirty="0" err="1"/>
              <a:t>PostDoc</a:t>
            </a:r>
            <a:r>
              <a:rPr lang="en-US" dirty="0"/>
              <a:t>: </a:t>
            </a:r>
            <a:r>
              <a:rPr lang="en-US"/>
              <a:t>Computational Biophysics </a:t>
            </a:r>
            <a:r>
              <a:rPr lang="en-US" dirty="0"/>
              <a:t>in the Frenkel group</a:t>
            </a:r>
            <a:br>
              <a:rPr lang="en-US" dirty="0"/>
            </a:br>
            <a:r>
              <a:rPr lang="en-US" dirty="0"/>
              <a:t>(</a:t>
            </a:r>
            <a:r>
              <a:rPr lang="en-US" dirty="0" err="1"/>
              <a:t>Amolf</a:t>
            </a:r>
            <a:r>
              <a:rPr lang="en-US" dirty="0"/>
              <a:t>, Amsterdam)</a:t>
            </a:r>
          </a:p>
          <a:p>
            <a:pPr>
              <a:defRPr/>
            </a:pPr>
            <a:r>
              <a:rPr lang="en-US" dirty="0"/>
              <a:t>Currently, Associate Professor Bioinformatics</a:t>
            </a:r>
            <a:br>
              <a:rPr lang="en-US" dirty="0"/>
            </a:br>
            <a:r>
              <a:rPr lang="en-US" dirty="0"/>
              <a:t>(VU University), use all of the above</a:t>
            </a:r>
          </a:p>
          <a:p>
            <a:pPr marL="0" indent="0">
              <a:buFontTx/>
              <a:buNone/>
              <a:defRPr/>
            </a:pPr>
            <a:r>
              <a:rPr lang="en-US" dirty="0"/>
              <a:t>	</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Hydrogen Bonds</a:t>
            </a:r>
          </a:p>
        </p:txBody>
      </p:sp>
      <p:sp>
        <p:nvSpPr>
          <p:cNvPr id="3" name="Content Placeholder 2"/>
          <p:cNvSpPr>
            <a:spLocks noGrp="1"/>
          </p:cNvSpPr>
          <p:nvPr>
            <p:ph idx="1"/>
          </p:nvPr>
        </p:nvSpPr>
        <p:spPr/>
        <p:txBody>
          <a:bodyPr/>
          <a:lstStyle/>
          <a:p>
            <a:pPr marL="0" indent="0">
              <a:buNone/>
            </a:pPr>
            <a:r>
              <a:rPr lang="en-US" dirty="0"/>
              <a:t> A hydrogen bond (H-bond) is a type of attractive (dipole-dipole) interaction between an electronegative atom and a hydrogen atom bonded to another electronegative atom.</a:t>
            </a:r>
          </a:p>
        </p:txBody>
      </p:sp>
      <p:sp>
        <p:nvSpPr>
          <p:cNvPr id="4" name="Footer Placeholder 3"/>
          <p:cNvSpPr>
            <a:spLocks noGrp="1"/>
          </p:cNvSpPr>
          <p:nvPr>
            <p:ph type="ftr" idx="3"/>
          </p:nvPr>
        </p:nvSpPr>
        <p:spPr>
          <a:xfrm>
            <a:off x="6240463" y="6429375"/>
            <a:ext cx="2903537" cy="290513"/>
          </a:xfrm>
          <a:prstGeom prst="rect">
            <a:avLst/>
          </a:prstGeom>
        </p:spPr>
        <p:txBody>
          <a:bodyPr/>
          <a:lstStyle/>
          <a:p>
            <a:pPr marL="0" marR="0" lvl="0" indent="0" algn="ctr" defTabSz="457059"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ＭＳ Ｐゴシック"/>
              </a:rPr>
              <a:t>Sanne Abeln – Protein Science 2017 – s.abeln@vu.nl</a:t>
            </a:r>
          </a:p>
        </p:txBody>
      </p:sp>
      <p:sp>
        <p:nvSpPr>
          <p:cNvPr id="6" name="Slide Number Placeholder 5"/>
          <p:cNvSpPr>
            <a:spLocks noGrp="1"/>
          </p:cNvSpPr>
          <p:nvPr>
            <p:ph type="sldNum" idx="4"/>
          </p:nvPr>
        </p:nvSpPr>
        <p:spPr>
          <a:xfrm>
            <a:off x="7010400" y="6429375"/>
            <a:ext cx="2133600" cy="290513"/>
          </a:xfrm>
          <a:prstGeom prst="rect">
            <a:avLst/>
          </a:prstGeom>
        </p:spPr>
        <p:txBody>
          <a:bodyPr/>
          <a:lstStyle/>
          <a:p>
            <a:pPr marL="0" marR="0" lvl="0" indent="0" algn="r" defTabSz="457059" rtl="0" eaLnBrk="1" fontAlgn="auto" latinLnBrk="0" hangingPunct="1">
              <a:lnSpc>
                <a:spcPct val="100000"/>
              </a:lnSpc>
              <a:spcBef>
                <a:spcPts val="0"/>
              </a:spcBef>
              <a:spcAft>
                <a:spcPts val="0"/>
              </a:spcAft>
              <a:buClrTx/>
              <a:buSzTx/>
              <a:buFontTx/>
              <a:buNone/>
              <a:tabLst/>
              <a:defRPr/>
            </a:pPr>
            <a:fld id="{1F47F58B-6C35-4B40-B21E-FD524E323AB6}" type="slidenum">
              <a:rPr kumimoji="0" lang="en-US" sz="1200" b="0" i="0" u="none" strike="noStrike" kern="1200" cap="none" spc="0" normalizeH="0" baseline="0" noProof="0" smtClean="0">
                <a:ln>
                  <a:noFill/>
                </a:ln>
                <a:solidFill>
                  <a:prstClr val="black">
                    <a:tint val="75000"/>
                  </a:prstClr>
                </a:solidFill>
                <a:effectLst/>
                <a:uLnTx/>
                <a:uFillTx/>
                <a:latin typeface="Calibri"/>
                <a:ea typeface="ＭＳ Ｐゴシック"/>
              </a:rPr>
              <a:pPr marL="0" marR="0" lvl="0" indent="0" algn="r" defTabSz="457059"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tint val="75000"/>
                </a:prstClr>
              </a:solidFill>
              <a:effectLst/>
              <a:uLnTx/>
              <a:uFillTx/>
              <a:latin typeface="Calibri"/>
              <a:ea typeface="ＭＳ Ｐゴシック"/>
            </a:endParaRPr>
          </a:p>
        </p:txBody>
      </p:sp>
      <p:pic>
        <p:nvPicPr>
          <p:cNvPr id="5" name="Picture 4" descr="02_16HydrogenBond-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1696" y="3458535"/>
            <a:ext cx="3804365" cy="2897815"/>
          </a:xfrm>
          <a:prstGeom prst="rect">
            <a:avLst/>
          </a:prstGeom>
        </p:spPr>
      </p:pic>
    </p:spTree>
    <p:extLst>
      <p:ext uri="{BB962C8B-B14F-4D97-AF65-F5344CB8AC3E}">
        <p14:creationId xmlns:p14="http://schemas.microsoft.com/office/powerpoint/2010/main" val="465253634"/>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H-Bonds in water</a:t>
            </a:r>
          </a:p>
        </p:txBody>
      </p:sp>
      <p:sp>
        <p:nvSpPr>
          <p:cNvPr id="4" name="Footer Placeholder 3"/>
          <p:cNvSpPr>
            <a:spLocks noGrp="1"/>
          </p:cNvSpPr>
          <p:nvPr>
            <p:ph type="ftr" idx="3"/>
          </p:nvPr>
        </p:nvSpPr>
        <p:spPr>
          <a:xfrm>
            <a:off x="2590801" y="6356353"/>
            <a:ext cx="3832518" cy="365125"/>
          </a:xfrm>
          <a:prstGeom prst="rect">
            <a:avLst/>
          </a:prstGeom>
        </p:spPr>
        <p:txBody>
          <a:bodyPr/>
          <a:lstStyle/>
          <a:p>
            <a:pPr marL="0" marR="0" lvl="0" indent="0" algn="ctr" defTabSz="457059"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a:ea typeface="ＭＳ Ｐゴシック"/>
              </a:rPr>
              <a:t>Sanne Abeln – Protein Science 2017 – s.abeln@vu.nl</a:t>
            </a:r>
          </a:p>
        </p:txBody>
      </p:sp>
      <p:pic>
        <p:nvPicPr>
          <p:cNvPr id="6" name="Picture 5"/>
          <p:cNvPicPr>
            <a:picLocks noChangeAspect="1"/>
          </p:cNvPicPr>
          <p:nvPr/>
        </p:nvPicPr>
        <p:blipFill>
          <a:blip r:embed="rId3"/>
          <a:stretch>
            <a:fillRect/>
          </a:stretch>
        </p:blipFill>
        <p:spPr>
          <a:xfrm>
            <a:off x="848906" y="2710431"/>
            <a:ext cx="6120481" cy="2920990"/>
          </a:xfrm>
          <a:prstGeom prst="rect">
            <a:avLst/>
          </a:prstGeom>
        </p:spPr>
      </p:pic>
      <p:sp>
        <p:nvSpPr>
          <p:cNvPr id="7" name="Rectangle 6"/>
          <p:cNvSpPr/>
          <p:nvPr/>
        </p:nvSpPr>
        <p:spPr>
          <a:xfrm>
            <a:off x="718268" y="1273296"/>
            <a:ext cx="6923654" cy="760864"/>
          </a:xfrm>
          <a:prstGeom prst="rect">
            <a:avLst/>
          </a:prstGeom>
        </p:spPr>
        <p:txBody>
          <a:bodyPr wrap="square" lIns="82918" tIns="41460" rIns="82918" bIns="41460">
            <a:spAutoFit/>
          </a:bodyPr>
          <a:lstStyle/>
          <a:p>
            <a:pPr marL="0" marR="0" lvl="0" indent="0" algn="l" defTabSz="45705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a:ea typeface="ＭＳ Ｐゴシック"/>
              </a:rPr>
              <a:t>The oxygen atoms in water (H2O) are electronegative, and therefor good hydrogen bond donors.</a:t>
            </a:r>
          </a:p>
        </p:txBody>
      </p:sp>
      <p:sp>
        <p:nvSpPr>
          <p:cNvPr id="8" name="Slide Number Placeholder 7"/>
          <p:cNvSpPr>
            <a:spLocks noGrp="1"/>
          </p:cNvSpPr>
          <p:nvPr>
            <p:ph type="sldNum" idx="4"/>
          </p:nvPr>
        </p:nvSpPr>
        <p:spPr>
          <a:xfrm>
            <a:off x="6553200" y="6356353"/>
            <a:ext cx="2133600" cy="365125"/>
          </a:xfrm>
          <a:prstGeom prst="rect">
            <a:avLst/>
          </a:prstGeom>
        </p:spPr>
        <p:txBody>
          <a:bodyPr/>
          <a:lstStyle/>
          <a:p>
            <a:pPr marL="0" marR="0" lvl="0" indent="0" algn="r" defTabSz="457059" rtl="0" eaLnBrk="1" fontAlgn="auto" latinLnBrk="0" hangingPunct="1">
              <a:lnSpc>
                <a:spcPct val="100000"/>
              </a:lnSpc>
              <a:spcBef>
                <a:spcPts val="0"/>
              </a:spcBef>
              <a:spcAft>
                <a:spcPts val="0"/>
              </a:spcAft>
              <a:buClrTx/>
              <a:buSzTx/>
              <a:buFontTx/>
              <a:buNone/>
              <a:tabLst/>
              <a:defRPr/>
            </a:pPr>
            <a:fld id="{1F47F58B-6C35-4B40-B21E-FD524E323AB6}" type="slidenum">
              <a:rPr kumimoji="0" lang="en-US" sz="1200" b="0" i="0" u="none" strike="noStrike" kern="1200" cap="none" spc="0" normalizeH="0" baseline="0" noProof="0" smtClean="0">
                <a:ln>
                  <a:noFill/>
                </a:ln>
                <a:solidFill>
                  <a:prstClr val="black">
                    <a:tint val="75000"/>
                  </a:prstClr>
                </a:solidFill>
                <a:effectLst/>
                <a:uLnTx/>
                <a:uFillTx/>
                <a:latin typeface="Arial"/>
                <a:ea typeface="ＭＳ Ｐゴシック"/>
              </a:rPr>
              <a:pPr marL="0" marR="0" lvl="0" indent="0" algn="r" defTabSz="457059"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tint val="75000"/>
                </a:prstClr>
              </a:solidFill>
              <a:effectLst/>
              <a:uLnTx/>
              <a:uFillTx/>
              <a:latin typeface="Arial"/>
              <a:ea typeface="ＭＳ Ｐゴシック"/>
            </a:endParaRPr>
          </a:p>
        </p:txBody>
      </p:sp>
    </p:spTree>
    <p:extLst>
      <p:ext uri="{BB962C8B-B14F-4D97-AF65-F5344CB8AC3E}">
        <p14:creationId xmlns:p14="http://schemas.microsoft.com/office/powerpoint/2010/main" val="1641093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hydrophobic effect</a:t>
            </a:r>
          </a:p>
        </p:txBody>
      </p:sp>
      <p:pic>
        <p:nvPicPr>
          <p:cNvPr id="5" name="Picture 4" descr="220px-Water_and_oi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9538" y="1696321"/>
            <a:ext cx="3331192" cy="4437008"/>
          </a:xfrm>
          <a:prstGeom prst="rect">
            <a:avLst/>
          </a:prstGeom>
        </p:spPr>
      </p:pic>
      <p:sp>
        <p:nvSpPr>
          <p:cNvPr id="6" name="TextBox 5"/>
          <p:cNvSpPr txBox="1"/>
          <p:nvPr/>
        </p:nvSpPr>
        <p:spPr>
          <a:xfrm>
            <a:off x="4963904" y="1861215"/>
            <a:ext cx="3396510" cy="3981991"/>
          </a:xfrm>
          <a:prstGeom prst="rect">
            <a:avLst/>
          </a:prstGeom>
          <a:noFill/>
        </p:spPr>
        <p:txBody>
          <a:bodyPr wrap="square" lIns="82918" tIns="41460" rIns="82918" bIns="41460" rtlCol="0">
            <a:spAutoFit/>
          </a:bodyPr>
          <a:lstStyle/>
          <a:p>
            <a:pPr marL="0" marR="0" lvl="0" indent="0" algn="l" defTabSz="457059"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ＭＳ Ｐゴシック"/>
              </a:rPr>
              <a:t>oil and water do not mix well</a:t>
            </a:r>
          </a:p>
          <a:p>
            <a:pPr marL="0" marR="0" lvl="0" indent="0" algn="l" defTabSz="45705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ＭＳ Ｐゴシック"/>
            </a:endParaRPr>
          </a:p>
          <a:p>
            <a:pPr marL="0" marR="0" lvl="0" indent="0" algn="l" defTabSz="45705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ＭＳ Ｐゴシック"/>
            </a:endParaRPr>
          </a:p>
          <a:p>
            <a:pPr marL="0" marR="0" lvl="0" indent="0" algn="l" defTabSz="45705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ＭＳ Ｐゴシック"/>
            </a:endParaRPr>
          </a:p>
          <a:p>
            <a:pPr marL="0" marR="0" lvl="0" indent="0" algn="l" defTabSz="45705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ＭＳ Ｐゴシック"/>
            </a:endParaRPr>
          </a:p>
          <a:p>
            <a:pPr marL="0" marR="0" lvl="0" indent="0" algn="l" defTabSz="45705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ＭＳ Ｐゴシック"/>
            </a:endParaRPr>
          </a:p>
          <a:p>
            <a:pPr marL="0" marR="0" lvl="0" indent="0" algn="l" defTabSz="45705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ＭＳ Ｐゴシック"/>
            </a:endParaRPr>
          </a:p>
          <a:p>
            <a:pPr marL="0" marR="0" lvl="0" indent="0" algn="l" defTabSz="45705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ＭＳ Ｐゴシック"/>
            </a:endParaRPr>
          </a:p>
          <a:p>
            <a:pPr marL="0" marR="0" lvl="0" indent="0" algn="l" defTabSz="45705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ＭＳ Ｐゴシック"/>
            </a:endParaRPr>
          </a:p>
          <a:p>
            <a:pPr marL="0" marR="0" lvl="0" indent="0" algn="l" defTabSz="45705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ＭＳ Ｐゴシック"/>
            </a:endParaRPr>
          </a:p>
          <a:p>
            <a:pPr marL="0" marR="0" lvl="0" indent="0" algn="l" defTabSz="45705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ＭＳ Ｐゴシック"/>
            </a:endParaRPr>
          </a:p>
          <a:p>
            <a:pPr marL="0" marR="0" lvl="0" indent="0" algn="l" defTabSz="457059"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ＭＳ Ｐゴシック"/>
              </a:rPr>
              <a:t>Typical oil molecules contain a lot of carbons, without the capability of forming hydrogen-bonds</a:t>
            </a:r>
          </a:p>
        </p:txBody>
      </p:sp>
      <p:pic>
        <p:nvPicPr>
          <p:cNvPr id="7" name="Picture 6" descr="diesel-molecul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6685" y="3820946"/>
            <a:ext cx="4408463" cy="565247"/>
          </a:xfrm>
          <a:prstGeom prst="rect">
            <a:avLst/>
          </a:prstGeom>
        </p:spPr>
      </p:pic>
      <p:sp>
        <p:nvSpPr>
          <p:cNvPr id="3" name="Footer Placeholder 2"/>
          <p:cNvSpPr>
            <a:spLocks noGrp="1"/>
          </p:cNvSpPr>
          <p:nvPr>
            <p:ph type="ftr" sz="quarter" idx="3"/>
          </p:nvPr>
        </p:nvSpPr>
        <p:spPr/>
        <p:txBody>
          <a:bodyPr/>
          <a:lstStyle/>
          <a:p>
            <a:pPr marL="0" marR="0" lvl="0" indent="0" algn="ctr" defTabSz="457059"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Arial"/>
                <a:ea typeface="ＭＳ Ｐゴシック"/>
              </a:rPr>
              <a:t>Sanne Abeln – Protein Science 2017 – s.abeln@vu.nl</a:t>
            </a:r>
            <a:endParaRPr kumimoji="0" lang="en-GB" sz="1200" b="0" i="0" u="none" strike="noStrike" kern="1200" cap="none" spc="0" normalizeH="0" baseline="0" noProof="0" dirty="0">
              <a:ln>
                <a:noFill/>
              </a:ln>
              <a:solidFill>
                <a:prstClr val="black">
                  <a:tint val="75000"/>
                </a:prstClr>
              </a:solidFill>
              <a:effectLst/>
              <a:uLnTx/>
              <a:uFillTx/>
              <a:latin typeface="Arial"/>
              <a:ea typeface="ＭＳ Ｐゴシック"/>
            </a:endParaRPr>
          </a:p>
        </p:txBody>
      </p:sp>
      <p:sp>
        <p:nvSpPr>
          <p:cNvPr id="9" name="Slide Number Placeholder 8"/>
          <p:cNvSpPr>
            <a:spLocks noGrp="1"/>
          </p:cNvSpPr>
          <p:nvPr>
            <p:ph type="sldNum" sz="quarter" idx="4"/>
          </p:nvPr>
        </p:nvSpPr>
        <p:spPr/>
        <p:txBody>
          <a:bodyPr/>
          <a:lstStyle/>
          <a:p>
            <a:pPr marL="0" marR="0" lvl="0" indent="0" algn="r" defTabSz="457059" rtl="0" eaLnBrk="1" fontAlgn="auto" latinLnBrk="0" hangingPunct="1">
              <a:lnSpc>
                <a:spcPct val="100000"/>
              </a:lnSpc>
              <a:spcBef>
                <a:spcPts val="0"/>
              </a:spcBef>
              <a:spcAft>
                <a:spcPts val="0"/>
              </a:spcAft>
              <a:buClrTx/>
              <a:buSzTx/>
              <a:buFontTx/>
              <a:buNone/>
              <a:tabLst/>
              <a:defRPr/>
            </a:pPr>
            <a:fld id="{35F0BF1F-B2AB-B44A-B9F1-0D6578E4BFD1}" type="slidenum">
              <a:rPr kumimoji="0" lang="en-GB" sz="1200" b="0" i="0" u="none" strike="noStrike" kern="1200" cap="none" spc="0" normalizeH="0" baseline="0" noProof="0" smtClean="0">
                <a:ln>
                  <a:noFill/>
                </a:ln>
                <a:solidFill>
                  <a:prstClr val="black">
                    <a:tint val="75000"/>
                  </a:prstClr>
                </a:solidFill>
                <a:effectLst/>
                <a:uLnTx/>
                <a:uFillTx/>
                <a:latin typeface="Arial"/>
                <a:ea typeface="ＭＳ Ｐゴシック"/>
              </a:rPr>
              <a:pPr marL="0" marR="0" lvl="0" indent="0" algn="r" defTabSz="457059"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tint val="75000"/>
                </a:prstClr>
              </a:solidFill>
              <a:effectLst/>
              <a:uLnTx/>
              <a:uFillTx/>
              <a:latin typeface="Arial"/>
              <a:ea typeface="ＭＳ Ｐゴシック"/>
            </a:endParaRPr>
          </a:p>
        </p:txBody>
      </p:sp>
    </p:spTree>
    <p:extLst>
      <p:ext uri="{BB962C8B-B14F-4D97-AF65-F5344CB8AC3E}">
        <p14:creationId xmlns:p14="http://schemas.microsoft.com/office/powerpoint/2010/main" val="37579944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problem? </a:t>
            </a:r>
          </a:p>
        </p:txBody>
      </p:sp>
      <p:sp>
        <p:nvSpPr>
          <p:cNvPr id="3" name="Content Placeholder 2"/>
          <p:cNvSpPr>
            <a:spLocks noGrp="1"/>
          </p:cNvSpPr>
          <p:nvPr>
            <p:ph idx="1"/>
          </p:nvPr>
        </p:nvSpPr>
        <p:spPr>
          <a:xfrm>
            <a:off x="456484" y="5400160"/>
            <a:ext cx="8251200" cy="968435"/>
          </a:xfrm>
        </p:spPr>
        <p:txBody>
          <a:bodyPr>
            <a:normAutofit/>
          </a:bodyPr>
          <a:lstStyle/>
          <a:p>
            <a:r>
              <a:rPr lang="en-US" dirty="0"/>
              <a:t>What will happen do the blue “oil-like” molecules?</a:t>
            </a:r>
          </a:p>
        </p:txBody>
      </p:sp>
      <p:sp>
        <p:nvSpPr>
          <p:cNvPr id="4" name="Footer Placeholder 3"/>
          <p:cNvSpPr>
            <a:spLocks noGrp="1"/>
          </p:cNvSpPr>
          <p:nvPr>
            <p:ph type="ftr" idx="3"/>
          </p:nvPr>
        </p:nvSpPr>
        <p:spPr>
          <a:xfrm>
            <a:off x="2590801" y="6356353"/>
            <a:ext cx="3832518" cy="365125"/>
          </a:xfrm>
          <a:prstGeom prst="rect">
            <a:avLst/>
          </a:prstGeom>
        </p:spPr>
        <p:txBody>
          <a:bodyPr/>
          <a:lstStyle/>
          <a:p>
            <a:pPr marL="0" marR="0" lvl="0" indent="0" algn="ctr" defTabSz="457059"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a:ea typeface="ＭＳ Ｐゴシック"/>
              </a:rPr>
              <a:t>Sanne Abeln – Protein Science 2017 – s.abeln@vu.nl</a:t>
            </a:r>
          </a:p>
        </p:txBody>
      </p:sp>
      <p:pic>
        <p:nvPicPr>
          <p:cNvPr id="5" name="Picture 4" descr="hydrophobic.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1205" y="1207973"/>
            <a:ext cx="3919050" cy="4007737"/>
          </a:xfrm>
          <a:prstGeom prst="rect">
            <a:avLst/>
          </a:prstGeom>
        </p:spPr>
      </p:pic>
      <p:sp>
        <p:nvSpPr>
          <p:cNvPr id="6" name="Slide Number Placeholder 5"/>
          <p:cNvSpPr>
            <a:spLocks noGrp="1"/>
          </p:cNvSpPr>
          <p:nvPr>
            <p:ph type="sldNum" idx="4"/>
          </p:nvPr>
        </p:nvSpPr>
        <p:spPr>
          <a:xfrm>
            <a:off x="6553200" y="6356353"/>
            <a:ext cx="2133600" cy="365125"/>
          </a:xfrm>
          <a:prstGeom prst="rect">
            <a:avLst/>
          </a:prstGeom>
        </p:spPr>
        <p:txBody>
          <a:bodyPr/>
          <a:lstStyle/>
          <a:p>
            <a:pPr marL="0" marR="0" lvl="0" indent="0" algn="r" defTabSz="457059" rtl="0" eaLnBrk="1" fontAlgn="auto" latinLnBrk="0" hangingPunct="1">
              <a:lnSpc>
                <a:spcPct val="100000"/>
              </a:lnSpc>
              <a:spcBef>
                <a:spcPts val="0"/>
              </a:spcBef>
              <a:spcAft>
                <a:spcPts val="0"/>
              </a:spcAft>
              <a:buClrTx/>
              <a:buSzTx/>
              <a:buFontTx/>
              <a:buNone/>
              <a:tabLst/>
              <a:defRPr/>
            </a:pPr>
            <a:fld id="{1F47F58B-6C35-4B40-B21E-FD524E323AB6}" type="slidenum">
              <a:rPr kumimoji="0" lang="en-US" sz="1200" b="0" i="0" u="none" strike="noStrike" kern="1200" cap="none" spc="0" normalizeH="0" baseline="0" noProof="0" smtClean="0">
                <a:ln>
                  <a:noFill/>
                </a:ln>
                <a:solidFill>
                  <a:prstClr val="black">
                    <a:tint val="75000"/>
                  </a:prstClr>
                </a:solidFill>
                <a:effectLst/>
                <a:uLnTx/>
                <a:uFillTx/>
                <a:latin typeface="Arial"/>
                <a:ea typeface="ＭＳ Ｐゴシック"/>
              </a:rPr>
              <a:pPr marL="0" marR="0" lvl="0" indent="0" algn="r" defTabSz="457059"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tint val="75000"/>
                </a:prstClr>
              </a:solidFill>
              <a:effectLst/>
              <a:uLnTx/>
              <a:uFillTx/>
              <a:latin typeface="Arial"/>
              <a:ea typeface="ＭＳ Ｐゴシック"/>
            </a:endParaRPr>
          </a:p>
        </p:txBody>
      </p:sp>
    </p:spTree>
    <p:extLst>
      <p:ext uri="{BB962C8B-B14F-4D97-AF65-F5344CB8AC3E}">
        <p14:creationId xmlns:p14="http://schemas.microsoft.com/office/powerpoint/2010/main" val="2488027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ChangeArrowheads="1"/>
          </p:cNvSpPr>
          <p:nvPr/>
        </p:nvSpPr>
        <p:spPr bwMode="auto">
          <a:xfrm>
            <a:off x="1588" y="1233492"/>
            <a:ext cx="9144000" cy="4554538"/>
          </a:xfrm>
          <a:prstGeom prst="rect">
            <a:avLst/>
          </a:prstGeom>
          <a:solidFill>
            <a:srgbClr val="FFFFFF"/>
          </a:solidFill>
          <a:ln w="9525">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endParaRPr>
          </a:p>
        </p:txBody>
      </p:sp>
      <p:sp>
        <p:nvSpPr>
          <p:cNvPr id="41987" name="Rectangle 3"/>
          <p:cNvSpPr>
            <a:spLocks noGrp="1" noChangeArrowheads="1"/>
          </p:cNvSpPr>
          <p:nvPr>
            <p:ph type="title"/>
          </p:nvPr>
        </p:nvSpPr>
        <p:spPr>
          <a:xfrm>
            <a:off x="0" y="36513"/>
            <a:ext cx="9145588" cy="841375"/>
          </a:xfrm>
          <a:gradFill>
            <a:gsLst>
              <a:gs pos="0">
                <a:srgbClr val="E6E6FF"/>
              </a:gs>
              <a:gs pos="100000">
                <a:srgbClr val="C0C0C0">
                  <a:alpha val="63000"/>
                </a:srgbClr>
              </a:gs>
            </a:gsLst>
          </a:gradFill>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35203" rIns="0" bIns="0"/>
          <a:lstStyle/>
          <a:p>
            <a:pPr defTabSz="457200" eaLnBrk="1" hangingPunct="1">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pPr>
            <a:r>
              <a:rPr lang="en-US" dirty="0"/>
              <a:t>Hydrophobic Collapse – simple 2 amino acid model</a:t>
            </a:r>
          </a:p>
        </p:txBody>
      </p:sp>
      <p:pic>
        <p:nvPicPr>
          <p:cNvPr id="4199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82705"/>
            <a:ext cx="5999163" cy="4094163"/>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4199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2357443"/>
            <a:ext cx="2592388" cy="2212975"/>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1993" name="Text Box 9"/>
          <p:cNvSpPr txBox="1">
            <a:spLocks noChangeArrowheads="1"/>
          </p:cNvSpPr>
          <p:nvPr/>
        </p:nvSpPr>
        <p:spPr bwMode="auto">
          <a:xfrm>
            <a:off x="863600" y="5376868"/>
            <a:ext cx="1555750" cy="31273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9" tIns="55221" rIns="81639" bIns="40820"/>
          <a:lstStyle>
            <a:lvl1pPr algn="l" defTabSz="414338">
              <a:spcBef>
                <a:spcPct val="0"/>
              </a:spcBef>
              <a:tabLst>
                <a:tab pos="657225" algn="l"/>
                <a:tab pos="1312863" algn="l"/>
              </a:tabLst>
              <a:defRPr sz="2400">
                <a:solidFill>
                  <a:schemeClr val="tx1"/>
                </a:solidFill>
                <a:latin typeface="Arial" charset="0"/>
                <a:ea typeface="ＭＳ Ｐゴシック" charset="0"/>
                <a:cs typeface="ＭＳ Ｐゴシック" charset="0"/>
              </a:defRPr>
            </a:lvl1pPr>
            <a:lvl2pPr marL="674688" indent="-260350" algn="l" defTabSz="414338">
              <a:spcBef>
                <a:spcPct val="0"/>
              </a:spcBef>
              <a:tabLst>
                <a:tab pos="657225" algn="l"/>
                <a:tab pos="1312863" algn="l"/>
              </a:tabLst>
              <a:defRPr sz="2400">
                <a:solidFill>
                  <a:schemeClr val="tx1"/>
                </a:solidFill>
                <a:latin typeface="Arial" charset="0"/>
                <a:ea typeface="ＭＳ Ｐゴシック" charset="0"/>
              </a:defRPr>
            </a:lvl2pPr>
            <a:lvl3pPr marL="1036638" indent="-207963" algn="l" defTabSz="414338">
              <a:spcBef>
                <a:spcPct val="0"/>
              </a:spcBef>
              <a:tabLst>
                <a:tab pos="657225" algn="l"/>
                <a:tab pos="1312863" algn="l"/>
              </a:tabLst>
              <a:defRPr sz="2400">
                <a:solidFill>
                  <a:schemeClr val="tx1"/>
                </a:solidFill>
                <a:latin typeface="Arial" charset="0"/>
                <a:ea typeface="ＭＳ Ｐゴシック" charset="0"/>
              </a:defRPr>
            </a:lvl3pPr>
            <a:lvl4pPr marL="1450975" indent="-206375" algn="l" defTabSz="414338">
              <a:spcBef>
                <a:spcPct val="0"/>
              </a:spcBef>
              <a:tabLst>
                <a:tab pos="657225" algn="l"/>
                <a:tab pos="1312863" algn="l"/>
              </a:tabLst>
              <a:defRPr sz="2400">
                <a:solidFill>
                  <a:schemeClr val="tx1"/>
                </a:solidFill>
                <a:latin typeface="Arial" charset="0"/>
                <a:ea typeface="ＭＳ Ｐゴシック" charset="0"/>
              </a:defRPr>
            </a:lvl4pPr>
            <a:lvl5pPr marL="1866900" indent="-207963" algn="l" defTabSz="414338">
              <a:spcBef>
                <a:spcPct val="0"/>
              </a:spcBef>
              <a:tabLst>
                <a:tab pos="657225" algn="l"/>
                <a:tab pos="1312863" algn="l"/>
              </a:tabLst>
              <a:defRPr sz="2400">
                <a:solidFill>
                  <a:schemeClr val="tx1"/>
                </a:solidFill>
                <a:latin typeface="Arial" charset="0"/>
                <a:ea typeface="ＭＳ Ｐゴシック" charset="0"/>
              </a:defRPr>
            </a:lvl5pPr>
            <a:lvl6pPr marL="2324100" indent="-207963" defTabSz="41433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6pPr>
            <a:lvl7pPr marL="2781300" indent="-207963" defTabSz="41433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7pPr>
            <a:lvl8pPr marL="3238500" indent="-207963" defTabSz="41433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8pPr>
            <a:lvl9pPr marL="3695700" indent="-207963" defTabSz="41433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9pPr>
          </a:lstStyle>
          <a:p>
            <a:pPr marL="0" marR="0" lvl="0" indent="0" algn="l" defTabSz="414338" rtl="0" eaLnBrk="1" fontAlgn="base" latinLnBrk="0" hangingPunct="0">
              <a:lnSpc>
                <a:spcPct val="93000"/>
              </a:lnSpc>
              <a:spcBef>
                <a:spcPct val="0"/>
              </a:spcBef>
              <a:spcAft>
                <a:spcPct val="0"/>
              </a:spcAft>
              <a:buClr>
                <a:srgbClr val="000000"/>
              </a:buClr>
              <a:buSzPct val="100000"/>
              <a:buFont typeface="Times New Roman" charset="0"/>
              <a:buNone/>
              <a:tabLst>
                <a:tab pos="657225" algn="l"/>
                <a:tab pos="1312863" algn="l"/>
              </a:tabLst>
              <a:defRPr/>
            </a:pPr>
            <a:r>
              <a:rPr kumimoji="0" lang="en-US" sz="1600" b="0" i="0" u="none" strike="noStrike" kern="1200" cap="none" spc="0" normalizeH="0" baseline="0" noProof="0">
                <a:ln>
                  <a:noFill/>
                </a:ln>
                <a:solidFill>
                  <a:srgbClr val="000000"/>
                </a:solidFill>
                <a:effectLst/>
                <a:uLnTx/>
                <a:uFillTx/>
                <a:latin typeface="Arial" charset="0"/>
                <a:ea typeface="ＭＳ Ｐゴシック" charset="0"/>
                <a:cs typeface="DejaVu Sans" charset="0"/>
              </a:rPr>
              <a:t>Unfolded</a:t>
            </a:r>
          </a:p>
        </p:txBody>
      </p:sp>
      <p:sp>
        <p:nvSpPr>
          <p:cNvPr id="41994" name="Text Box 10"/>
          <p:cNvSpPr txBox="1">
            <a:spLocks noChangeArrowheads="1"/>
          </p:cNvSpPr>
          <p:nvPr/>
        </p:nvSpPr>
        <p:spPr bwMode="auto">
          <a:xfrm>
            <a:off x="4060825" y="5340355"/>
            <a:ext cx="1555750" cy="5461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9" tIns="55221" rIns="81639" bIns="40820"/>
          <a:lstStyle>
            <a:lvl1pPr algn="l" defTabSz="414338">
              <a:spcBef>
                <a:spcPct val="0"/>
              </a:spcBef>
              <a:tabLst>
                <a:tab pos="657225" algn="l"/>
                <a:tab pos="1312863" algn="l"/>
              </a:tabLst>
              <a:defRPr sz="2400">
                <a:solidFill>
                  <a:schemeClr val="tx1"/>
                </a:solidFill>
                <a:latin typeface="Arial" charset="0"/>
                <a:ea typeface="ＭＳ Ｐゴシック" charset="0"/>
                <a:cs typeface="ＭＳ Ｐゴシック" charset="0"/>
              </a:defRPr>
            </a:lvl1pPr>
            <a:lvl2pPr marL="674688" indent="-260350" algn="l" defTabSz="414338">
              <a:spcBef>
                <a:spcPct val="0"/>
              </a:spcBef>
              <a:tabLst>
                <a:tab pos="657225" algn="l"/>
                <a:tab pos="1312863" algn="l"/>
              </a:tabLst>
              <a:defRPr sz="2400">
                <a:solidFill>
                  <a:schemeClr val="tx1"/>
                </a:solidFill>
                <a:latin typeface="Arial" charset="0"/>
                <a:ea typeface="ＭＳ Ｐゴシック" charset="0"/>
              </a:defRPr>
            </a:lvl2pPr>
            <a:lvl3pPr marL="1036638" indent="-207963" algn="l" defTabSz="414338">
              <a:spcBef>
                <a:spcPct val="0"/>
              </a:spcBef>
              <a:tabLst>
                <a:tab pos="657225" algn="l"/>
                <a:tab pos="1312863" algn="l"/>
              </a:tabLst>
              <a:defRPr sz="2400">
                <a:solidFill>
                  <a:schemeClr val="tx1"/>
                </a:solidFill>
                <a:latin typeface="Arial" charset="0"/>
                <a:ea typeface="ＭＳ Ｐゴシック" charset="0"/>
              </a:defRPr>
            </a:lvl3pPr>
            <a:lvl4pPr marL="1450975" indent="-206375" algn="l" defTabSz="414338">
              <a:spcBef>
                <a:spcPct val="0"/>
              </a:spcBef>
              <a:tabLst>
                <a:tab pos="657225" algn="l"/>
                <a:tab pos="1312863" algn="l"/>
              </a:tabLst>
              <a:defRPr sz="2400">
                <a:solidFill>
                  <a:schemeClr val="tx1"/>
                </a:solidFill>
                <a:latin typeface="Arial" charset="0"/>
                <a:ea typeface="ＭＳ Ｐゴシック" charset="0"/>
              </a:defRPr>
            </a:lvl4pPr>
            <a:lvl5pPr marL="1866900" indent="-207963" algn="l" defTabSz="414338">
              <a:spcBef>
                <a:spcPct val="0"/>
              </a:spcBef>
              <a:tabLst>
                <a:tab pos="657225" algn="l"/>
                <a:tab pos="1312863" algn="l"/>
              </a:tabLst>
              <a:defRPr sz="2400">
                <a:solidFill>
                  <a:schemeClr val="tx1"/>
                </a:solidFill>
                <a:latin typeface="Arial" charset="0"/>
                <a:ea typeface="ＭＳ Ｐゴシック" charset="0"/>
              </a:defRPr>
            </a:lvl5pPr>
            <a:lvl6pPr marL="2324100" indent="-207963" defTabSz="41433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6pPr>
            <a:lvl7pPr marL="2781300" indent="-207963" defTabSz="41433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7pPr>
            <a:lvl8pPr marL="3238500" indent="-207963" defTabSz="41433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8pPr>
            <a:lvl9pPr marL="3695700" indent="-207963" defTabSz="41433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9pPr>
          </a:lstStyle>
          <a:p>
            <a:pPr marL="0" marR="0" lvl="0" indent="0" algn="l" defTabSz="414338" rtl="0" eaLnBrk="1" fontAlgn="base" latinLnBrk="0" hangingPunct="0">
              <a:lnSpc>
                <a:spcPct val="93000"/>
              </a:lnSpc>
              <a:spcBef>
                <a:spcPct val="0"/>
              </a:spcBef>
              <a:spcAft>
                <a:spcPct val="0"/>
              </a:spcAft>
              <a:buClr>
                <a:srgbClr val="000000"/>
              </a:buClr>
              <a:buSzPct val="100000"/>
              <a:buFont typeface="Times New Roman" charset="0"/>
              <a:buNone/>
              <a:tabLst>
                <a:tab pos="657225" algn="l"/>
                <a:tab pos="1312863" algn="l"/>
              </a:tabLst>
              <a:defRPr/>
            </a:pPr>
            <a:r>
              <a:rPr kumimoji="0" lang="en-US" sz="1600" b="0" i="0" u="none" strike="noStrike" kern="1200" cap="none" spc="0" normalizeH="0" baseline="0" noProof="0">
                <a:ln>
                  <a:noFill/>
                </a:ln>
                <a:solidFill>
                  <a:srgbClr val="000000"/>
                </a:solidFill>
                <a:effectLst/>
                <a:uLnTx/>
                <a:uFillTx/>
                <a:latin typeface="Arial" charset="0"/>
                <a:ea typeface="ＭＳ Ｐゴシック" charset="0"/>
                <a:cs typeface="DejaVu Sans" charset="0"/>
              </a:rPr>
              <a:t>Molten Globule</a:t>
            </a:r>
          </a:p>
        </p:txBody>
      </p:sp>
      <p:sp>
        <p:nvSpPr>
          <p:cNvPr id="41995" name="Text Box 11"/>
          <p:cNvSpPr txBox="1">
            <a:spLocks noChangeArrowheads="1"/>
          </p:cNvSpPr>
          <p:nvPr/>
        </p:nvSpPr>
        <p:spPr bwMode="auto">
          <a:xfrm>
            <a:off x="6958013" y="5340355"/>
            <a:ext cx="1555750" cy="3143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9" tIns="55221" rIns="81639" bIns="40820"/>
          <a:lstStyle>
            <a:lvl1pPr algn="l" defTabSz="414338">
              <a:spcBef>
                <a:spcPct val="0"/>
              </a:spcBef>
              <a:tabLst>
                <a:tab pos="657225" algn="l"/>
                <a:tab pos="1312863" algn="l"/>
              </a:tabLst>
              <a:defRPr sz="2400">
                <a:solidFill>
                  <a:schemeClr val="tx1"/>
                </a:solidFill>
                <a:latin typeface="Arial" charset="0"/>
                <a:ea typeface="ＭＳ Ｐゴシック" charset="0"/>
                <a:cs typeface="ＭＳ Ｐゴシック" charset="0"/>
              </a:defRPr>
            </a:lvl1pPr>
            <a:lvl2pPr marL="674688" indent="-260350" algn="l" defTabSz="414338">
              <a:spcBef>
                <a:spcPct val="0"/>
              </a:spcBef>
              <a:tabLst>
                <a:tab pos="657225" algn="l"/>
                <a:tab pos="1312863" algn="l"/>
              </a:tabLst>
              <a:defRPr sz="2400">
                <a:solidFill>
                  <a:schemeClr val="tx1"/>
                </a:solidFill>
                <a:latin typeface="Arial" charset="0"/>
                <a:ea typeface="ＭＳ Ｐゴシック" charset="0"/>
              </a:defRPr>
            </a:lvl2pPr>
            <a:lvl3pPr marL="1036638" indent="-207963" algn="l" defTabSz="414338">
              <a:spcBef>
                <a:spcPct val="0"/>
              </a:spcBef>
              <a:tabLst>
                <a:tab pos="657225" algn="l"/>
                <a:tab pos="1312863" algn="l"/>
              </a:tabLst>
              <a:defRPr sz="2400">
                <a:solidFill>
                  <a:schemeClr val="tx1"/>
                </a:solidFill>
                <a:latin typeface="Arial" charset="0"/>
                <a:ea typeface="ＭＳ Ｐゴシック" charset="0"/>
              </a:defRPr>
            </a:lvl3pPr>
            <a:lvl4pPr marL="1450975" indent="-206375" algn="l" defTabSz="414338">
              <a:spcBef>
                <a:spcPct val="0"/>
              </a:spcBef>
              <a:tabLst>
                <a:tab pos="657225" algn="l"/>
                <a:tab pos="1312863" algn="l"/>
              </a:tabLst>
              <a:defRPr sz="2400">
                <a:solidFill>
                  <a:schemeClr val="tx1"/>
                </a:solidFill>
                <a:latin typeface="Arial" charset="0"/>
                <a:ea typeface="ＭＳ Ｐゴシック" charset="0"/>
              </a:defRPr>
            </a:lvl4pPr>
            <a:lvl5pPr marL="1866900" indent="-207963" algn="l" defTabSz="414338">
              <a:spcBef>
                <a:spcPct val="0"/>
              </a:spcBef>
              <a:tabLst>
                <a:tab pos="657225" algn="l"/>
                <a:tab pos="1312863" algn="l"/>
              </a:tabLst>
              <a:defRPr sz="2400">
                <a:solidFill>
                  <a:schemeClr val="tx1"/>
                </a:solidFill>
                <a:latin typeface="Arial" charset="0"/>
                <a:ea typeface="ＭＳ Ｐゴシック" charset="0"/>
              </a:defRPr>
            </a:lvl5pPr>
            <a:lvl6pPr marL="2324100" indent="-207963" defTabSz="41433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6pPr>
            <a:lvl7pPr marL="2781300" indent="-207963" defTabSz="41433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7pPr>
            <a:lvl8pPr marL="3238500" indent="-207963" defTabSz="41433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8pPr>
            <a:lvl9pPr marL="3695700" indent="-207963" defTabSz="41433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9pPr>
          </a:lstStyle>
          <a:p>
            <a:pPr marL="0" marR="0" lvl="0" indent="0" algn="l" defTabSz="414338" rtl="0" eaLnBrk="1" fontAlgn="base" latinLnBrk="0" hangingPunct="0">
              <a:lnSpc>
                <a:spcPct val="93000"/>
              </a:lnSpc>
              <a:spcBef>
                <a:spcPct val="0"/>
              </a:spcBef>
              <a:spcAft>
                <a:spcPct val="0"/>
              </a:spcAft>
              <a:buClr>
                <a:srgbClr val="000000"/>
              </a:buClr>
              <a:buSzPct val="100000"/>
              <a:buFont typeface="Times New Roman" charset="0"/>
              <a:buNone/>
              <a:tabLst>
                <a:tab pos="657225" algn="l"/>
                <a:tab pos="1312863" algn="l"/>
              </a:tabLst>
              <a:defRPr/>
            </a:pPr>
            <a:r>
              <a:rPr kumimoji="0" lang="en-US" sz="1600" b="0" i="0" u="none" strike="noStrike" kern="1200" cap="none" spc="0" normalizeH="0" baseline="0" noProof="0">
                <a:ln>
                  <a:noFill/>
                </a:ln>
                <a:solidFill>
                  <a:srgbClr val="000000"/>
                </a:solidFill>
                <a:effectLst/>
                <a:uLnTx/>
                <a:uFillTx/>
                <a:latin typeface="Arial" charset="0"/>
                <a:ea typeface="ＭＳ Ｐゴシック" charset="0"/>
                <a:cs typeface="DejaVu Sans" charset="0"/>
              </a:rPr>
              <a:t>Folded</a:t>
            </a:r>
          </a:p>
        </p:txBody>
      </p:sp>
      <p:sp>
        <p:nvSpPr>
          <p:cNvPr id="29704" name="Line 12"/>
          <p:cNvSpPr>
            <a:spLocks noChangeShapeType="1"/>
          </p:cNvSpPr>
          <p:nvPr/>
        </p:nvSpPr>
        <p:spPr bwMode="auto">
          <a:xfrm>
            <a:off x="6096000" y="3146430"/>
            <a:ext cx="5334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endParaRPr>
          </a:p>
        </p:txBody>
      </p:sp>
      <p:sp>
        <p:nvSpPr>
          <p:cNvPr id="29705" name="Line 13"/>
          <p:cNvSpPr>
            <a:spLocks noChangeShapeType="1"/>
          </p:cNvSpPr>
          <p:nvPr/>
        </p:nvSpPr>
        <p:spPr bwMode="auto">
          <a:xfrm flipH="1">
            <a:off x="6019800" y="3375030"/>
            <a:ext cx="5334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endParaRPr>
          </a:p>
        </p:txBody>
      </p:sp>
      <p:sp>
        <p:nvSpPr>
          <p:cNvPr id="2" name="TextBox 1"/>
          <p:cNvSpPr txBox="1"/>
          <p:nvPr/>
        </p:nvSpPr>
        <p:spPr>
          <a:xfrm>
            <a:off x="495630" y="5886455"/>
            <a:ext cx="7460548" cy="707886"/>
          </a:xfrm>
          <a:prstGeom prst="rect">
            <a:avLst/>
          </a:prstGeom>
          <a:noFill/>
        </p:spPr>
        <p:txBody>
          <a:bodyPr wrap="square" rtlCol="0">
            <a:spAutoFit/>
          </a:bodyPr>
          <a:lstStyle/>
          <a:p>
            <a:pPr marL="0" marR="0" lvl="0" indent="0" algn="l" defTabSz="457059"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a:ea typeface="ＭＳ Ｐゴシック"/>
              </a:rPr>
              <a:t>The buried hydrophobic amino acids are the largest contributor to the folded protein’s stability</a:t>
            </a:r>
          </a:p>
        </p:txBody>
      </p:sp>
      <p:sp>
        <p:nvSpPr>
          <p:cNvPr id="3" name="Footer Placeholder 2"/>
          <p:cNvSpPr>
            <a:spLocks noGrp="1"/>
          </p:cNvSpPr>
          <p:nvPr>
            <p:ph type="ftr" sz="quarter" idx="3"/>
          </p:nvPr>
        </p:nvSpPr>
        <p:spPr/>
        <p:txBody>
          <a:bodyPr/>
          <a:lstStyle/>
          <a:p>
            <a:pPr marL="0" marR="0" lvl="0" indent="0" algn="ctr" defTabSz="457059"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Arial"/>
                <a:ea typeface="ＭＳ Ｐゴシック"/>
              </a:rPr>
              <a:t>Sanne Abeln – Protein Science 2017 – s.abeln@vu.nl</a:t>
            </a:r>
            <a:endParaRPr kumimoji="0" lang="en-GB" sz="1200" b="0" i="0" u="none" strike="noStrike" kern="1200" cap="none" spc="0" normalizeH="0" baseline="0" noProof="0" dirty="0">
              <a:ln>
                <a:noFill/>
              </a:ln>
              <a:solidFill>
                <a:prstClr val="black">
                  <a:tint val="75000"/>
                </a:prstClr>
              </a:solidFill>
              <a:effectLst/>
              <a:uLnTx/>
              <a:uFillTx/>
              <a:latin typeface="Arial"/>
              <a:ea typeface="ＭＳ Ｐゴシック"/>
            </a:endParaRPr>
          </a:p>
        </p:txBody>
      </p:sp>
      <p:sp>
        <p:nvSpPr>
          <p:cNvPr id="4" name="Slide Number Placeholder 3"/>
          <p:cNvSpPr>
            <a:spLocks noGrp="1"/>
          </p:cNvSpPr>
          <p:nvPr>
            <p:ph type="sldNum" sz="quarter" idx="4"/>
          </p:nvPr>
        </p:nvSpPr>
        <p:spPr/>
        <p:txBody>
          <a:bodyPr/>
          <a:lstStyle/>
          <a:p>
            <a:pPr marL="0" marR="0" lvl="0" indent="0" algn="r" defTabSz="457059" rtl="0" eaLnBrk="1" fontAlgn="auto" latinLnBrk="0" hangingPunct="1">
              <a:lnSpc>
                <a:spcPct val="100000"/>
              </a:lnSpc>
              <a:spcBef>
                <a:spcPts val="0"/>
              </a:spcBef>
              <a:spcAft>
                <a:spcPts val="0"/>
              </a:spcAft>
              <a:buClrTx/>
              <a:buSzTx/>
              <a:buFontTx/>
              <a:buNone/>
              <a:tabLst/>
              <a:defRPr/>
            </a:pPr>
            <a:fld id="{35F0BF1F-B2AB-B44A-B9F1-0D6578E4BFD1}" type="slidenum">
              <a:rPr kumimoji="0" lang="en-GB" sz="1200" b="0" i="0" u="none" strike="noStrike" kern="1200" cap="none" spc="0" normalizeH="0" baseline="0" noProof="0" smtClean="0">
                <a:ln>
                  <a:noFill/>
                </a:ln>
                <a:solidFill>
                  <a:prstClr val="black">
                    <a:tint val="75000"/>
                  </a:prstClr>
                </a:solidFill>
                <a:effectLst/>
                <a:uLnTx/>
                <a:uFillTx/>
                <a:latin typeface="Arial"/>
                <a:ea typeface="ＭＳ Ｐゴシック"/>
              </a:rPr>
              <a:pPr marL="0" marR="0" lvl="0" indent="0" algn="r" defTabSz="457059"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tint val="75000"/>
                </a:prstClr>
              </a:solidFill>
              <a:effectLst/>
              <a:uLnTx/>
              <a:uFillTx/>
              <a:latin typeface="Arial"/>
              <a:ea typeface="ＭＳ Ｐゴシック"/>
            </a:endParaRPr>
          </a:p>
        </p:txBody>
      </p:sp>
      <p:cxnSp>
        <p:nvCxnSpPr>
          <p:cNvPr id="6" name="Straight Arrow Connector 5">
            <a:extLst>
              <a:ext uri="{FF2B5EF4-FFF2-40B4-BE49-F238E27FC236}">
                <a16:creationId xmlns:a16="http://schemas.microsoft.com/office/drawing/2014/main" id="{AA4D55B6-7E87-4943-A66A-0B5CA959C026}"/>
              </a:ext>
            </a:extLst>
          </p:cNvPr>
          <p:cNvCxnSpPr>
            <a:cxnSpLocks/>
          </p:cNvCxnSpPr>
          <p:nvPr/>
        </p:nvCxnSpPr>
        <p:spPr bwMode="auto">
          <a:xfrm flipH="1">
            <a:off x="2627784" y="1662856"/>
            <a:ext cx="1055828" cy="902048"/>
          </a:xfrm>
          <a:prstGeom prst="straightConnector1">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8" name="Straight Arrow Connector 7">
            <a:extLst>
              <a:ext uri="{FF2B5EF4-FFF2-40B4-BE49-F238E27FC236}">
                <a16:creationId xmlns:a16="http://schemas.microsoft.com/office/drawing/2014/main" id="{227A274D-3E20-114D-A7C6-7EC9750C4AE6}"/>
              </a:ext>
            </a:extLst>
          </p:cNvPr>
          <p:cNvCxnSpPr>
            <a:cxnSpLocks/>
          </p:cNvCxnSpPr>
          <p:nvPr/>
        </p:nvCxnSpPr>
        <p:spPr bwMode="auto">
          <a:xfrm flipH="1" flipV="1">
            <a:off x="2483768" y="3861048"/>
            <a:ext cx="720080" cy="852104"/>
          </a:xfrm>
          <a:prstGeom prst="straightConnector1">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sp>
        <p:nvSpPr>
          <p:cNvPr id="9" name="TextBox 8">
            <a:extLst>
              <a:ext uri="{FF2B5EF4-FFF2-40B4-BE49-F238E27FC236}">
                <a16:creationId xmlns:a16="http://schemas.microsoft.com/office/drawing/2014/main" id="{AA3935B9-3555-7E49-85F7-F57C30CEE3D5}"/>
              </a:ext>
            </a:extLst>
          </p:cNvPr>
          <p:cNvSpPr txBox="1"/>
          <p:nvPr/>
        </p:nvSpPr>
        <p:spPr>
          <a:xfrm>
            <a:off x="3300119" y="1206294"/>
            <a:ext cx="1152500" cy="415498"/>
          </a:xfrm>
          <a:prstGeom prst="rect">
            <a:avLst/>
          </a:prstGeom>
          <a:noFill/>
        </p:spPr>
        <p:txBody>
          <a:bodyPr wrap="square" rtlCol="0">
            <a:spAutoFit/>
          </a:bodyPr>
          <a:lstStyle/>
          <a:p>
            <a:r>
              <a:rPr lang="en-GB" sz="1050" dirty="0"/>
              <a:t>hydrophobic amino acid</a:t>
            </a:r>
          </a:p>
        </p:txBody>
      </p:sp>
      <p:sp>
        <p:nvSpPr>
          <p:cNvPr id="19" name="TextBox 18">
            <a:extLst>
              <a:ext uri="{FF2B5EF4-FFF2-40B4-BE49-F238E27FC236}">
                <a16:creationId xmlns:a16="http://schemas.microsoft.com/office/drawing/2014/main" id="{59161151-BA50-BF4C-9C32-3144E30657DC}"/>
              </a:ext>
            </a:extLst>
          </p:cNvPr>
          <p:cNvSpPr txBox="1"/>
          <p:nvPr/>
        </p:nvSpPr>
        <p:spPr>
          <a:xfrm>
            <a:off x="3024830" y="4758170"/>
            <a:ext cx="1152500" cy="415498"/>
          </a:xfrm>
          <a:prstGeom prst="rect">
            <a:avLst/>
          </a:prstGeom>
          <a:noFill/>
        </p:spPr>
        <p:txBody>
          <a:bodyPr wrap="square" rtlCol="0">
            <a:spAutoFit/>
          </a:bodyPr>
          <a:lstStyle/>
          <a:p>
            <a:r>
              <a:rPr lang="en-GB" sz="1050" dirty="0"/>
              <a:t>hydrophilic amino acid</a:t>
            </a:r>
          </a:p>
        </p:txBody>
      </p:sp>
    </p:spTree>
    <p:extLst>
      <p:ext uri="{BB962C8B-B14F-4D97-AF65-F5344CB8AC3E}">
        <p14:creationId xmlns:p14="http://schemas.microsoft.com/office/powerpoint/2010/main" val="24161548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idx="3"/>
          </p:nvPr>
        </p:nvSpPr>
        <p:spPr>
          <a:xfrm>
            <a:off x="2590801" y="6356353"/>
            <a:ext cx="3832518" cy="365125"/>
          </a:xfrm>
          <a:prstGeom prst="rect">
            <a:avLst/>
          </a:prstGeom>
        </p:spPr>
        <p:txBody>
          <a:bodyPr/>
          <a:lstStyle/>
          <a:p>
            <a:pPr marL="0" marR="0" lvl="0" indent="0" algn="ctr" defTabSz="457059"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a:ea typeface="ＭＳ Ｐゴシック"/>
              </a:rPr>
              <a:t>Sanne Abeln – Protein Science 2017 – s.abeln@vu.nl</a:t>
            </a:r>
          </a:p>
        </p:txBody>
      </p:sp>
      <p:sp>
        <p:nvSpPr>
          <p:cNvPr id="8" name="Slide Number Placeholder 5"/>
          <p:cNvSpPr>
            <a:spLocks noGrp="1"/>
          </p:cNvSpPr>
          <p:nvPr>
            <p:ph type="sldNum" idx="4"/>
          </p:nvPr>
        </p:nvSpPr>
        <p:spPr>
          <a:xfrm>
            <a:off x="6553200" y="6356353"/>
            <a:ext cx="2133600" cy="365125"/>
          </a:xfrm>
          <a:prstGeom prst="rect">
            <a:avLst/>
          </a:prstGeom>
        </p:spPr>
        <p:txBody>
          <a:bodyPr/>
          <a:lstStyle/>
          <a:p>
            <a:pPr marL="0" marR="0" lvl="0" indent="0" algn="r" defTabSz="457059" rtl="0" eaLnBrk="1" fontAlgn="auto" latinLnBrk="0" hangingPunct="1">
              <a:lnSpc>
                <a:spcPct val="100000"/>
              </a:lnSpc>
              <a:spcBef>
                <a:spcPts val="0"/>
              </a:spcBef>
              <a:spcAft>
                <a:spcPts val="0"/>
              </a:spcAft>
              <a:buClrTx/>
              <a:buSzTx/>
              <a:buFontTx/>
              <a:buNone/>
              <a:tabLst/>
              <a:defRPr/>
            </a:pPr>
            <a:fld id="{90BBBFB0-18B5-3D4E-97B8-200300EF2082}" type="slidenum">
              <a:rPr kumimoji="0" lang="en-US" sz="1200" b="0" i="0" u="none" strike="noStrike" kern="1200" cap="none" spc="0" normalizeH="0" baseline="0" noProof="0">
                <a:ln>
                  <a:noFill/>
                </a:ln>
                <a:solidFill>
                  <a:prstClr val="black">
                    <a:tint val="75000"/>
                  </a:prstClr>
                </a:solidFill>
                <a:effectLst/>
                <a:uLnTx/>
                <a:uFillTx/>
                <a:latin typeface="Arial"/>
                <a:ea typeface="ＭＳ Ｐゴシック"/>
              </a:rPr>
              <a:pPr marL="0" marR="0" lvl="0" indent="0" algn="r" defTabSz="457059"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tint val="75000"/>
                </a:prstClr>
              </a:solidFill>
              <a:effectLst/>
              <a:uLnTx/>
              <a:uFillTx/>
              <a:latin typeface="Arial"/>
              <a:ea typeface="ＭＳ Ｐゴシック"/>
            </a:endParaRPr>
          </a:p>
        </p:txBody>
      </p:sp>
      <p:sp>
        <p:nvSpPr>
          <p:cNvPr id="12289" name="Rectangle 1"/>
          <p:cNvSpPr>
            <a:spLocks noGrp="1" noChangeArrowheads="1"/>
          </p:cNvSpPr>
          <p:nvPr>
            <p:ph type="title" idx="4294967295"/>
          </p:nvPr>
        </p:nvSpPr>
        <p:spPr>
          <a:xfrm>
            <a:off x="0" y="3"/>
            <a:ext cx="9123840" cy="1036909"/>
          </a:xfrm>
          <a:ln/>
        </p:spPr>
        <p:txBody>
          <a:bodyPr tIns="35191"/>
          <a:lstStyle/>
          <a:p>
            <a:pPr>
              <a:tabLst>
                <a:tab pos="656446" algn="l"/>
                <a:tab pos="1312888" algn="l"/>
                <a:tab pos="1969337" algn="l"/>
                <a:tab pos="2625782" algn="l"/>
                <a:tab pos="3282226" algn="l"/>
                <a:tab pos="3938674" algn="l"/>
                <a:tab pos="4595118" algn="l"/>
                <a:tab pos="5251564" algn="l"/>
                <a:tab pos="5908009" algn="l"/>
                <a:tab pos="6564455" algn="l"/>
                <a:tab pos="7220901" algn="l"/>
                <a:tab pos="7877346" algn="l"/>
                <a:tab pos="8533791" algn="l"/>
              </a:tabLst>
            </a:pPr>
            <a:r>
              <a:rPr lang="en-US"/>
              <a:t>Secondary structure</a:t>
            </a:r>
          </a:p>
        </p:txBody>
      </p:sp>
      <p:sp>
        <p:nvSpPr>
          <p:cNvPr id="12290" name="Rectangle 2"/>
          <p:cNvSpPr>
            <a:spLocks noGrp="1" noChangeArrowheads="1"/>
          </p:cNvSpPr>
          <p:nvPr>
            <p:ph type="body" idx="4294967295"/>
          </p:nvPr>
        </p:nvSpPr>
        <p:spPr>
          <a:xfrm>
            <a:off x="4593600" y="1232770"/>
            <a:ext cx="3716640" cy="4379500"/>
          </a:xfrm>
          <a:ln/>
        </p:spPr>
        <p:txBody>
          <a:bodyPr tIns="19195"/>
          <a:lstStyle/>
          <a:p>
            <a:pPr marL="391563" indent="-293673">
              <a:buSzPct val="45000"/>
              <a:buNone/>
              <a:tabLst>
                <a:tab pos="656446" algn="l"/>
                <a:tab pos="1312888" algn="l"/>
                <a:tab pos="1969337" algn="l"/>
                <a:tab pos="2625782" algn="l"/>
                <a:tab pos="3282226" algn="l"/>
              </a:tabLst>
            </a:pPr>
            <a:r>
              <a:rPr lang="en-GB" sz="2200"/>
              <a:t>In 1951 Pauling, Robert Corey, and Herman Branson correctly proposed the alpha helix and beta sheet as the primary structural motifs in protein secondary structure based on the (1) planarity of the peptide bond, (2) favourable hydrogen bonding patterns and (3) steric hindrance.</a:t>
            </a:r>
          </a:p>
        </p:txBody>
      </p:sp>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522" y="1123321"/>
            <a:ext cx="3454560" cy="4445747"/>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2292" name="Text Box 4"/>
          <p:cNvSpPr txBox="1">
            <a:spLocks noChangeArrowheads="1"/>
          </p:cNvSpPr>
          <p:nvPr/>
        </p:nvSpPr>
        <p:spPr bwMode="auto">
          <a:xfrm>
            <a:off x="521282" y="5682837"/>
            <a:ext cx="3558240" cy="41764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15" tIns="48805" rIns="81615" bIns="40807"/>
          <a:lstStyle>
            <a:lvl1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9pPr>
          </a:lstStyle>
          <a:p>
            <a:pPr marL="0" marR="0" lvl="0" indent="0" algn="l" defTabSz="457059" rtl="0" eaLnBrk="1" fontAlgn="auto" latinLnBrk="0" hangingPunct="1">
              <a:lnSpc>
                <a:spcPct val="100000"/>
              </a:lnSpc>
              <a:spcBef>
                <a:spcPts val="1089"/>
              </a:spcBef>
              <a:spcAft>
                <a:spcPts val="907"/>
              </a:spcAft>
              <a:buClrTx/>
              <a:buSzTx/>
              <a:buFontTx/>
              <a:buNone/>
              <a:tabLst>
                <a:tab pos="723900" algn="l"/>
                <a:tab pos="1447800" algn="l"/>
                <a:tab pos="2171700" algn="l"/>
                <a:tab pos="2895600" algn="l"/>
                <a:tab pos="3619500" algn="l"/>
              </a:tabLst>
              <a:defRPr/>
            </a:pPr>
            <a:r>
              <a:rPr kumimoji="0" lang="en-US" sz="900" b="0" i="0" u="none" strike="noStrike" kern="1200" cap="none" spc="0" normalizeH="0" baseline="0" noProof="0">
                <a:ln>
                  <a:noFill/>
                </a:ln>
                <a:solidFill>
                  <a:srgbClr val="000000"/>
                </a:solidFill>
                <a:effectLst/>
                <a:uLnTx/>
                <a:uFillTx/>
                <a:latin typeface="Arial" charset="0"/>
                <a:ea typeface="ＭＳ Ｐゴシック" charset="0"/>
              </a:rPr>
              <a:t>Pauling and Corey with their model of the alpha helix, 1951. © Copyright California Institute of Technology.</a:t>
            </a:r>
          </a:p>
        </p:txBody>
      </p:sp>
    </p:spTree>
    <p:extLst>
      <p:ext uri="{BB962C8B-B14F-4D97-AF65-F5344CB8AC3E}">
        <p14:creationId xmlns:p14="http://schemas.microsoft.com/office/powerpoint/2010/main" val="39327068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H-Bonds in the peptide backbone</a:t>
            </a:r>
          </a:p>
        </p:txBody>
      </p:sp>
      <p:sp>
        <p:nvSpPr>
          <p:cNvPr id="4" name="Footer Placeholder 3"/>
          <p:cNvSpPr>
            <a:spLocks noGrp="1"/>
          </p:cNvSpPr>
          <p:nvPr>
            <p:ph type="ftr" idx="3"/>
          </p:nvPr>
        </p:nvSpPr>
        <p:spPr>
          <a:xfrm>
            <a:off x="6240463" y="6429375"/>
            <a:ext cx="2903537" cy="290513"/>
          </a:xfrm>
          <a:prstGeom prst="rect">
            <a:avLst/>
          </a:prstGeom>
        </p:spPr>
        <p:txBody>
          <a:bodyPr/>
          <a:lstStyle/>
          <a:p>
            <a:pPr marL="0" marR="0" lvl="0" indent="0" algn="ctr" defTabSz="457059"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a:ea typeface="ＭＳ Ｐゴシック"/>
              </a:rPr>
              <a:t>Sanne Abeln – Protein Science 2017 – s.abeln@vu.nl</a:t>
            </a:r>
          </a:p>
        </p:txBody>
      </p:sp>
      <p:sp>
        <p:nvSpPr>
          <p:cNvPr id="10" name="Slide Number Placeholder 9"/>
          <p:cNvSpPr>
            <a:spLocks noGrp="1"/>
          </p:cNvSpPr>
          <p:nvPr>
            <p:ph type="sldNum" idx="4"/>
          </p:nvPr>
        </p:nvSpPr>
        <p:spPr>
          <a:xfrm>
            <a:off x="7010400" y="6429375"/>
            <a:ext cx="2133600" cy="290513"/>
          </a:xfrm>
          <a:prstGeom prst="rect">
            <a:avLst/>
          </a:prstGeom>
        </p:spPr>
        <p:txBody>
          <a:bodyPr/>
          <a:lstStyle/>
          <a:p>
            <a:pPr marL="0" marR="0" lvl="0" indent="0" algn="r" defTabSz="457059" rtl="0" eaLnBrk="1" fontAlgn="auto" latinLnBrk="0" hangingPunct="1">
              <a:lnSpc>
                <a:spcPct val="100000"/>
              </a:lnSpc>
              <a:spcBef>
                <a:spcPts val="0"/>
              </a:spcBef>
              <a:spcAft>
                <a:spcPts val="0"/>
              </a:spcAft>
              <a:buClrTx/>
              <a:buSzTx/>
              <a:buFontTx/>
              <a:buNone/>
              <a:tabLst/>
              <a:defRPr/>
            </a:pPr>
            <a:fld id="{1F47F58B-6C35-4B40-B21E-FD524E323AB6}" type="slidenum">
              <a:rPr kumimoji="0" lang="en-US" sz="1200" b="0" i="0" u="none" strike="noStrike" kern="1200" cap="none" spc="0" normalizeH="0" baseline="0" noProof="0" smtClean="0">
                <a:ln>
                  <a:noFill/>
                </a:ln>
                <a:solidFill>
                  <a:prstClr val="black">
                    <a:tint val="75000"/>
                  </a:prstClr>
                </a:solidFill>
                <a:effectLst/>
                <a:uLnTx/>
                <a:uFillTx/>
                <a:latin typeface="Arial"/>
                <a:ea typeface="ＭＳ Ｐゴシック"/>
              </a:rPr>
              <a:pPr marL="0" marR="0" lvl="0" indent="0" algn="r" defTabSz="457059"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tint val="75000"/>
                </a:prstClr>
              </a:solidFill>
              <a:effectLst/>
              <a:uLnTx/>
              <a:uFillTx/>
              <a:latin typeface="Arial"/>
              <a:ea typeface="ＭＳ Ｐゴシック"/>
            </a:endParaRPr>
          </a:p>
        </p:txBody>
      </p:sp>
      <p:pic>
        <p:nvPicPr>
          <p:cNvPr id="7" name="Picture 6"/>
          <p:cNvPicPr>
            <a:picLocks noChangeAspect="1"/>
          </p:cNvPicPr>
          <p:nvPr/>
        </p:nvPicPr>
        <p:blipFill>
          <a:blip r:embed="rId3"/>
          <a:stretch>
            <a:fillRect/>
          </a:stretch>
        </p:blipFill>
        <p:spPr>
          <a:xfrm>
            <a:off x="587635" y="1207975"/>
            <a:ext cx="4572225" cy="4986685"/>
          </a:xfrm>
          <a:prstGeom prst="rect">
            <a:avLst/>
          </a:prstGeom>
        </p:spPr>
      </p:pic>
      <p:sp>
        <p:nvSpPr>
          <p:cNvPr id="9" name="Rectangle 8"/>
          <p:cNvSpPr/>
          <p:nvPr/>
        </p:nvSpPr>
        <p:spPr>
          <a:xfrm>
            <a:off x="5355809" y="1403948"/>
            <a:ext cx="3265875" cy="1437973"/>
          </a:xfrm>
          <a:prstGeom prst="rect">
            <a:avLst/>
          </a:prstGeom>
        </p:spPr>
        <p:txBody>
          <a:bodyPr wrap="square" lIns="82918" tIns="41460" rIns="82918" bIns="41460">
            <a:spAutoFit/>
          </a:bodyPr>
          <a:lstStyle/>
          <a:p>
            <a:pPr marL="0" marR="0" lvl="0" indent="0" algn="l" defTabSz="45705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a:ea typeface="ＭＳ Ｐゴシック"/>
              </a:rPr>
              <a:t>The peptide backbone has one hydrogen bond donor and one hydrogen bond acceptor per residue</a:t>
            </a:r>
          </a:p>
        </p:txBody>
      </p:sp>
    </p:spTree>
    <p:extLst>
      <p:ext uri="{BB962C8B-B14F-4D97-AF65-F5344CB8AC3E}">
        <p14:creationId xmlns:p14="http://schemas.microsoft.com/office/powerpoint/2010/main" val="4073309360"/>
      </p:ext>
    </p:ext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938" name="AutoShape 2"/>
          <p:cNvSpPr>
            <a:spLocks noChangeArrowheads="1"/>
          </p:cNvSpPr>
          <p:nvPr/>
        </p:nvSpPr>
        <p:spPr bwMode="auto">
          <a:xfrm>
            <a:off x="0" y="960438"/>
            <a:ext cx="9144000" cy="5897562"/>
          </a:xfrm>
          <a:prstGeom prst="roundRect">
            <a:avLst>
              <a:gd name="adj" fmla="val 23"/>
            </a:avLst>
          </a:prstGeom>
          <a:solidFill>
            <a:srgbClr val="FFFFFF"/>
          </a:solidFill>
          <a:ln w="9525">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endParaRPr>
          </a:p>
        </p:txBody>
      </p:sp>
      <p:sp>
        <p:nvSpPr>
          <p:cNvPr id="39939" name="Rectangle 3"/>
          <p:cNvSpPr>
            <a:spLocks noGrp="1" noChangeArrowheads="1"/>
          </p:cNvSpPr>
          <p:nvPr>
            <p:ph type="title"/>
          </p:nvPr>
        </p:nvSpPr>
        <p:spPr>
          <a:xfrm>
            <a:off x="0" y="36513"/>
            <a:ext cx="9145588" cy="841375"/>
          </a:xfrm>
          <a:gradFill>
            <a:gsLst>
              <a:gs pos="0">
                <a:srgbClr val="E6E6FF"/>
              </a:gs>
              <a:gs pos="100000">
                <a:srgbClr val="C0C0C0">
                  <a:alpha val="63000"/>
                </a:srgbClr>
              </a:gs>
            </a:gsLst>
          </a:gradFill>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35203" rIns="0" bIns="0"/>
          <a:lstStyle/>
          <a:p>
            <a:pPr defTabSz="457200" eaLnBrk="1" hangingPunct="1">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pPr>
            <a:r>
              <a:rPr lang="en-US"/>
              <a:t>Primary Protein Structure</a:t>
            </a:r>
          </a:p>
        </p:txBody>
      </p:sp>
      <p:sp>
        <p:nvSpPr>
          <p:cNvPr id="39940" name="Rectangle 4"/>
          <p:cNvSpPr>
            <a:spLocks noGrp="1" noChangeArrowheads="1"/>
          </p:cNvSpPr>
          <p:nvPr>
            <p:ph type="body" idx="1"/>
          </p:nvPr>
        </p:nvSpPr>
        <p:spPr>
          <a:xfrm>
            <a:off x="533400" y="1295400"/>
            <a:ext cx="3903663" cy="5106988"/>
          </a:xfrm>
          <a:extLst>
            <a:ext uri="{91240B29-F687-4f45-9708-019B960494DF}">
              <a14:hiddenLine xmlns="" xmlns:a14="http://schemas.microsoft.com/office/drawing/2010/main" w="9525">
                <a:solidFill>
                  <a:srgbClr val="0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19404" rIns="0" bIns="0"/>
          <a:lstStyle/>
          <a:p>
            <a:pPr eaLnBrk="1" hangingPunct="1">
              <a:defRPr/>
            </a:pPr>
            <a:endParaRPr lang="en-US"/>
          </a:p>
        </p:txBody>
      </p:sp>
      <p:pic>
        <p:nvPicPr>
          <p:cNvPr id="3994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60438"/>
            <a:ext cx="4778375" cy="5897562"/>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9942" name="AutoShape 6"/>
          <p:cNvSpPr>
            <a:spLocks noChangeArrowheads="1"/>
          </p:cNvSpPr>
          <p:nvPr/>
        </p:nvSpPr>
        <p:spPr bwMode="auto">
          <a:xfrm>
            <a:off x="2427288" y="955675"/>
            <a:ext cx="1216025" cy="292100"/>
          </a:xfrm>
          <a:prstGeom prst="roundRect">
            <a:avLst>
              <a:gd name="adj" fmla="val 491"/>
            </a:avLst>
          </a:prstGeom>
          <a:solidFill>
            <a:srgbClr val="FFFFFF"/>
          </a:solidFill>
          <a:ln w="9525">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9" tIns="53620" rIns="81639" bIns="40820" anchor="ctr" anchorCtr="1"/>
          <a:lstStyle/>
          <a:p>
            <a:pPr marL="0" marR="0" lvl="0" indent="0" algn="ctr" defTabSz="414338" rtl="0" eaLnBrk="1" fontAlgn="base" latinLnBrk="0" hangingPunct="0">
              <a:lnSpc>
                <a:spcPct val="93000"/>
              </a:lnSpc>
              <a:spcBef>
                <a:spcPct val="0"/>
              </a:spcBef>
              <a:spcAft>
                <a:spcPct val="0"/>
              </a:spcAft>
              <a:buClr>
                <a:srgbClr val="000000"/>
              </a:buClr>
              <a:buSzPct val="100000"/>
              <a:buFont typeface="Times New Roman" charset="0"/>
              <a:buNone/>
              <a:tabLst>
                <a:tab pos="657225" algn="l"/>
              </a:tabLst>
              <a:defRPr/>
            </a:pPr>
            <a:r>
              <a:rPr kumimoji="0" lang="en-US" sz="1500" b="0" i="0" u="none" strike="noStrike" kern="1200" cap="none" spc="0" normalizeH="0" baseline="0" noProof="0">
                <a:ln>
                  <a:noFill/>
                </a:ln>
                <a:solidFill>
                  <a:srgbClr val="000000"/>
                </a:solidFill>
                <a:effectLst/>
                <a:uLnTx/>
                <a:uFillTx/>
                <a:latin typeface="Arial" charset="0"/>
                <a:ea typeface="ＭＳ Ｐゴシック" charset="0"/>
                <a:cs typeface="DejaVu Sans" charset="0"/>
              </a:rPr>
              <a:t>hydrophobic</a:t>
            </a:r>
          </a:p>
        </p:txBody>
      </p:sp>
      <p:sp>
        <p:nvSpPr>
          <p:cNvPr id="39943" name="AutoShape 7"/>
          <p:cNvSpPr>
            <a:spLocks noChangeArrowheads="1"/>
          </p:cNvSpPr>
          <p:nvPr/>
        </p:nvSpPr>
        <p:spPr bwMode="auto">
          <a:xfrm>
            <a:off x="0" y="857250"/>
            <a:ext cx="1216025" cy="290513"/>
          </a:xfrm>
          <a:prstGeom prst="roundRect">
            <a:avLst>
              <a:gd name="adj" fmla="val 491"/>
            </a:avLst>
          </a:prstGeom>
          <a:solidFill>
            <a:srgbClr val="FFFFFF"/>
          </a:solidFill>
          <a:ln w="9525">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9" tIns="53620" rIns="81639" bIns="40820" anchor="ctr" anchorCtr="1"/>
          <a:lstStyle/>
          <a:p>
            <a:pPr marL="0" marR="0" lvl="0" indent="0" algn="ctr" defTabSz="414338" rtl="0" eaLnBrk="1" fontAlgn="base" latinLnBrk="0" hangingPunct="0">
              <a:lnSpc>
                <a:spcPct val="93000"/>
              </a:lnSpc>
              <a:spcBef>
                <a:spcPct val="0"/>
              </a:spcBef>
              <a:spcAft>
                <a:spcPct val="0"/>
              </a:spcAft>
              <a:buClr>
                <a:srgbClr val="000000"/>
              </a:buClr>
              <a:buSzPct val="100000"/>
              <a:buFont typeface="Times New Roman" charset="0"/>
              <a:buNone/>
              <a:tabLst>
                <a:tab pos="657225" algn="l"/>
              </a:tabLst>
              <a:defRPr/>
            </a:pPr>
            <a:r>
              <a:rPr kumimoji="0" lang="en-US" sz="1500" b="0" i="0" u="none" strike="noStrike" kern="1200" cap="none" spc="0" normalizeH="0" baseline="0" noProof="0">
                <a:ln>
                  <a:noFill/>
                </a:ln>
                <a:solidFill>
                  <a:srgbClr val="000000"/>
                </a:solidFill>
                <a:effectLst/>
                <a:uLnTx/>
                <a:uFillTx/>
                <a:latin typeface="Arial" charset="0"/>
                <a:ea typeface="ＭＳ Ｐゴシック" charset="0"/>
                <a:cs typeface="DejaVu Sans" charset="0"/>
              </a:rPr>
              <a:t>+ve charge </a:t>
            </a:r>
          </a:p>
        </p:txBody>
      </p:sp>
      <p:sp>
        <p:nvSpPr>
          <p:cNvPr id="39944" name="AutoShape 8"/>
          <p:cNvSpPr>
            <a:spLocks noChangeArrowheads="1"/>
          </p:cNvSpPr>
          <p:nvPr/>
        </p:nvSpPr>
        <p:spPr bwMode="auto">
          <a:xfrm>
            <a:off x="0" y="2654300"/>
            <a:ext cx="1216025" cy="290513"/>
          </a:xfrm>
          <a:prstGeom prst="roundRect">
            <a:avLst>
              <a:gd name="adj" fmla="val 491"/>
            </a:avLst>
          </a:prstGeom>
          <a:solidFill>
            <a:srgbClr val="FFFFFF"/>
          </a:solidFill>
          <a:ln w="9525">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9" tIns="53620" rIns="81639" bIns="40820" anchor="ctr" anchorCtr="1"/>
          <a:lstStyle/>
          <a:p>
            <a:pPr marL="0" marR="0" lvl="0" indent="0" algn="ctr" defTabSz="414338" rtl="0" eaLnBrk="1" fontAlgn="base" latinLnBrk="0" hangingPunct="0">
              <a:lnSpc>
                <a:spcPct val="93000"/>
              </a:lnSpc>
              <a:spcBef>
                <a:spcPct val="0"/>
              </a:spcBef>
              <a:spcAft>
                <a:spcPct val="0"/>
              </a:spcAft>
              <a:buClr>
                <a:srgbClr val="000000"/>
              </a:buClr>
              <a:buSzPct val="100000"/>
              <a:buFont typeface="Times New Roman" charset="0"/>
              <a:buNone/>
              <a:tabLst>
                <a:tab pos="657225" algn="l"/>
              </a:tabLst>
              <a:defRPr/>
            </a:pPr>
            <a:r>
              <a:rPr kumimoji="0" lang="en-US" sz="1500" b="0" i="0" u="none" strike="noStrike" kern="1200" cap="none" spc="0" normalizeH="0" baseline="0" noProof="0">
                <a:ln>
                  <a:noFill/>
                </a:ln>
                <a:solidFill>
                  <a:srgbClr val="000000"/>
                </a:solidFill>
                <a:effectLst/>
                <a:uLnTx/>
                <a:uFillTx/>
                <a:latin typeface="Arial" charset="0"/>
                <a:ea typeface="ＭＳ Ｐゴシック" charset="0"/>
                <a:cs typeface="DejaVu Sans" charset="0"/>
              </a:rPr>
              <a:t>-ve charge </a:t>
            </a:r>
          </a:p>
        </p:txBody>
      </p:sp>
      <p:sp>
        <p:nvSpPr>
          <p:cNvPr id="39945" name="AutoShape 9"/>
          <p:cNvSpPr>
            <a:spLocks noChangeArrowheads="1"/>
          </p:cNvSpPr>
          <p:nvPr/>
        </p:nvSpPr>
        <p:spPr bwMode="auto">
          <a:xfrm>
            <a:off x="-50800" y="4135438"/>
            <a:ext cx="1216025" cy="292100"/>
          </a:xfrm>
          <a:prstGeom prst="roundRect">
            <a:avLst>
              <a:gd name="adj" fmla="val 491"/>
            </a:avLst>
          </a:prstGeom>
          <a:solidFill>
            <a:srgbClr val="FFFFFF"/>
          </a:solidFill>
          <a:ln w="9525">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9" tIns="53620" rIns="81639" bIns="40820" anchor="ctr" anchorCtr="1"/>
          <a:lstStyle/>
          <a:p>
            <a:pPr marL="0" marR="0" lvl="0" indent="0" algn="ctr" defTabSz="414338" rtl="0" eaLnBrk="1" fontAlgn="base" latinLnBrk="0" hangingPunct="0">
              <a:lnSpc>
                <a:spcPct val="93000"/>
              </a:lnSpc>
              <a:spcBef>
                <a:spcPct val="0"/>
              </a:spcBef>
              <a:spcAft>
                <a:spcPct val="0"/>
              </a:spcAft>
              <a:buClr>
                <a:srgbClr val="000000"/>
              </a:buClr>
              <a:buSzPct val="100000"/>
              <a:buFont typeface="Times New Roman" charset="0"/>
              <a:buNone/>
              <a:tabLst>
                <a:tab pos="657225" algn="l"/>
              </a:tabLst>
              <a:defRPr/>
            </a:pPr>
            <a:r>
              <a:rPr kumimoji="0" lang="en-US" sz="1500" b="0" i="0" u="none" strike="noStrike" kern="1200" cap="none" spc="0" normalizeH="0" baseline="0" noProof="0">
                <a:ln>
                  <a:noFill/>
                </a:ln>
                <a:solidFill>
                  <a:srgbClr val="000000"/>
                </a:solidFill>
                <a:effectLst/>
                <a:uLnTx/>
                <a:uFillTx/>
                <a:latin typeface="Arial" charset="0"/>
                <a:ea typeface="ＭＳ Ｐゴシック" charset="0"/>
                <a:cs typeface="DejaVu Sans" charset="0"/>
              </a:rPr>
              <a:t>other polar </a:t>
            </a:r>
          </a:p>
        </p:txBody>
      </p:sp>
      <p:pic>
        <p:nvPicPr>
          <p:cNvPr id="39946"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3313" y="2708275"/>
            <a:ext cx="3768725" cy="2028825"/>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9948" name="Text Box 12"/>
          <p:cNvSpPr txBox="1">
            <a:spLocks noChangeArrowheads="1"/>
          </p:cNvSpPr>
          <p:nvPr/>
        </p:nvSpPr>
        <p:spPr bwMode="auto">
          <a:xfrm>
            <a:off x="6837363" y="4797425"/>
            <a:ext cx="547687" cy="2905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9" tIns="52820" rIns="81639" bIns="40820"/>
          <a:lstStyle>
            <a:lvl1pPr algn="l" defTabSz="828675">
              <a:spcBef>
                <a:spcPct val="0"/>
              </a:spcBef>
              <a:defRPr sz="2400">
                <a:solidFill>
                  <a:schemeClr val="tx1"/>
                </a:solidFill>
                <a:latin typeface="Arial" charset="0"/>
                <a:ea typeface="ＭＳ Ｐゴシック" charset="0"/>
                <a:cs typeface="ＭＳ Ｐゴシック" charset="0"/>
              </a:defRPr>
            </a:lvl1pPr>
            <a:lvl2pPr marL="414338" algn="l" defTabSz="828675">
              <a:spcBef>
                <a:spcPct val="0"/>
              </a:spcBef>
              <a:defRPr sz="2400">
                <a:solidFill>
                  <a:schemeClr val="tx1"/>
                </a:solidFill>
                <a:latin typeface="Arial" charset="0"/>
                <a:ea typeface="ＭＳ Ｐゴシック" charset="0"/>
              </a:defRPr>
            </a:lvl2pPr>
            <a:lvl3pPr marL="828675" algn="l" defTabSz="828675">
              <a:spcBef>
                <a:spcPct val="0"/>
              </a:spcBef>
              <a:defRPr sz="2400">
                <a:solidFill>
                  <a:schemeClr val="tx1"/>
                </a:solidFill>
                <a:latin typeface="Arial" charset="0"/>
                <a:ea typeface="ＭＳ Ｐゴシック" charset="0"/>
              </a:defRPr>
            </a:lvl3pPr>
            <a:lvl4pPr marL="1244600" algn="l" defTabSz="828675">
              <a:spcBef>
                <a:spcPct val="0"/>
              </a:spcBef>
              <a:defRPr sz="2400">
                <a:solidFill>
                  <a:schemeClr val="tx1"/>
                </a:solidFill>
                <a:latin typeface="Arial" charset="0"/>
                <a:ea typeface="ＭＳ Ｐゴシック" charset="0"/>
              </a:defRPr>
            </a:lvl4pPr>
            <a:lvl5pPr marL="1658938" algn="l" defTabSz="828675">
              <a:spcBef>
                <a:spcPct val="0"/>
              </a:spcBef>
              <a:defRPr sz="2400">
                <a:solidFill>
                  <a:schemeClr val="tx1"/>
                </a:solidFill>
                <a:latin typeface="Arial" charset="0"/>
                <a:ea typeface="ＭＳ Ｐゴシック" charset="0"/>
              </a:defRPr>
            </a:lvl5pPr>
            <a:lvl6pPr marL="2116138" defTabSz="828675" eaLnBrk="0" fontAlgn="base" hangingPunct="0">
              <a:spcBef>
                <a:spcPct val="0"/>
              </a:spcBef>
              <a:spcAft>
                <a:spcPct val="0"/>
              </a:spcAft>
              <a:defRPr sz="2400">
                <a:solidFill>
                  <a:schemeClr val="tx1"/>
                </a:solidFill>
                <a:latin typeface="Arial" charset="0"/>
                <a:ea typeface="ＭＳ Ｐゴシック" charset="0"/>
              </a:defRPr>
            </a:lvl6pPr>
            <a:lvl7pPr marL="2573338" defTabSz="828675" eaLnBrk="0" fontAlgn="base" hangingPunct="0">
              <a:spcBef>
                <a:spcPct val="0"/>
              </a:spcBef>
              <a:spcAft>
                <a:spcPct val="0"/>
              </a:spcAft>
              <a:defRPr sz="2400">
                <a:solidFill>
                  <a:schemeClr val="tx1"/>
                </a:solidFill>
                <a:latin typeface="Arial" charset="0"/>
                <a:ea typeface="ＭＳ Ｐゴシック" charset="0"/>
              </a:defRPr>
            </a:lvl7pPr>
            <a:lvl8pPr marL="3030538" defTabSz="828675" eaLnBrk="0" fontAlgn="base" hangingPunct="0">
              <a:spcBef>
                <a:spcPct val="0"/>
              </a:spcBef>
              <a:spcAft>
                <a:spcPct val="0"/>
              </a:spcAft>
              <a:defRPr sz="2400">
                <a:solidFill>
                  <a:schemeClr val="tx1"/>
                </a:solidFill>
                <a:latin typeface="Arial" charset="0"/>
                <a:ea typeface="ＭＳ Ｐゴシック" charset="0"/>
              </a:defRPr>
            </a:lvl8pPr>
            <a:lvl9pPr marL="3487738" defTabSz="828675"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828675" rtl="0" eaLnBrk="1" fontAlgn="base" latinLnBrk="0" hangingPunct="0">
              <a:lnSpc>
                <a:spcPct val="93000"/>
              </a:lnSpc>
              <a:spcBef>
                <a:spcPct val="0"/>
              </a:spcBef>
              <a:spcAft>
                <a:spcPct val="0"/>
              </a:spcAft>
              <a:buClr>
                <a:srgbClr val="000000"/>
              </a:buClr>
              <a:buSzPct val="100000"/>
              <a:buFont typeface="Times New Roman" charset="0"/>
              <a:buNone/>
              <a:tabLst/>
              <a:defRPr/>
            </a:pPr>
            <a:r>
              <a:rPr kumimoji="0" lang="en-US" sz="1400" b="0" i="0" u="none" strike="noStrike" kern="1200" cap="none" spc="0" normalizeH="0" baseline="0" noProof="0" dirty="0" err="1">
                <a:ln>
                  <a:noFill/>
                </a:ln>
                <a:solidFill>
                  <a:srgbClr val="000000"/>
                </a:solidFill>
                <a:effectLst/>
                <a:uLnTx/>
                <a:uFillTx/>
                <a:latin typeface="Times New Roman" charset="0"/>
                <a:ea typeface="ＭＳ Ｐゴシック" charset="0"/>
                <a:cs typeface="Times New Roman" charset="0"/>
              </a:rPr>
              <a:t>δ</a:t>
            </a:r>
            <a:r>
              <a:rPr kumimoji="0" lang="en-US" sz="14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rPr>
              <a:t>-</a:t>
            </a:r>
          </a:p>
        </p:txBody>
      </p:sp>
      <p:sp>
        <p:nvSpPr>
          <p:cNvPr id="39949" name="Text Box 13"/>
          <p:cNvSpPr txBox="1">
            <a:spLocks noChangeArrowheads="1"/>
          </p:cNvSpPr>
          <p:nvPr/>
        </p:nvSpPr>
        <p:spPr bwMode="auto">
          <a:xfrm>
            <a:off x="7667625" y="4868863"/>
            <a:ext cx="547688" cy="2889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9" tIns="52820" rIns="81639" bIns="40820"/>
          <a:lstStyle>
            <a:lvl1pPr algn="l" defTabSz="828675">
              <a:spcBef>
                <a:spcPct val="0"/>
              </a:spcBef>
              <a:defRPr sz="2400">
                <a:solidFill>
                  <a:schemeClr val="tx1"/>
                </a:solidFill>
                <a:latin typeface="Arial" charset="0"/>
                <a:ea typeface="ＭＳ Ｐゴシック" charset="0"/>
                <a:cs typeface="ＭＳ Ｐゴシック" charset="0"/>
              </a:defRPr>
            </a:lvl1pPr>
            <a:lvl2pPr marL="414338" algn="l" defTabSz="828675">
              <a:spcBef>
                <a:spcPct val="0"/>
              </a:spcBef>
              <a:defRPr sz="2400">
                <a:solidFill>
                  <a:schemeClr val="tx1"/>
                </a:solidFill>
                <a:latin typeface="Arial" charset="0"/>
                <a:ea typeface="ＭＳ Ｐゴシック" charset="0"/>
              </a:defRPr>
            </a:lvl2pPr>
            <a:lvl3pPr marL="828675" algn="l" defTabSz="828675">
              <a:spcBef>
                <a:spcPct val="0"/>
              </a:spcBef>
              <a:defRPr sz="2400">
                <a:solidFill>
                  <a:schemeClr val="tx1"/>
                </a:solidFill>
                <a:latin typeface="Arial" charset="0"/>
                <a:ea typeface="ＭＳ Ｐゴシック" charset="0"/>
              </a:defRPr>
            </a:lvl3pPr>
            <a:lvl4pPr marL="1244600" algn="l" defTabSz="828675">
              <a:spcBef>
                <a:spcPct val="0"/>
              </a:spcBef>
              <a:defRPr sz="2400">
                <a:solidFill>
                  <a:schemeClr val="tx1"/>
                </a:solidFill>
                <a:latin typeface="Arial" charset="0"/>
                <a:ea typeface="ＭＳ Ｐゴシック" charset="0"/>
              </a:defRPr>
            </a:lvl4pPr>
            <a:lvl5pPr marL="1658938" algn="l" defTabSz="828675">
              <a:spcBef>
                <a:spcPct val="0"/>
              </a:spcBef>
              <a:defRPr sz="2400">
                <a:solidFill>
                  <a:schemeClr val="tx1"/>
                </a:solidFill>
                <a:latin typeface="Arial" charset="0"/>
                <a:ea typeface="ＭＳ Ｐゴシック" charset="0"/>
              </a:defRPr>
            </a:lvl5pPr>
            <a:lvl6pPr marL="2116138" defTabSz="828675" eaLnBrk="0" fontAlgn="base" hangingPunct="0">
              <a:spcBef>
                <a:spcPct val="0"/>
              </a:spcBef>
              <a:spcAft>
                <a:spcPct val="0"/>
              </a:spcAft>
              <a:defRPr sz="2400">
                <a:solidFill>
                  <a:schemeClr val="tx1"/>
                </a:solidFill>
                <a:latin typeface="Arial" charset="0"/>
                <a:ea typeface="ＭＳ Ｐゴシック" charset="0"/>
              </a:defRPr>
            </a:lvl6pPr>
            <a:lvl7pPr marL="2573338" defTabSz="828675" eaLnBrk="0" fontAlgn="base" hangingPunct="0">
              <a:spcBef>
                <a:spcPct val="0"/>
              </a:spcBef>
              <a:spcAft>
                <a:spcPct val="0"/>
              </a:spcAft>
              <a:defRPr sz="2400">
                <a:solidFill>
                  <a:schemeClr val="tx1"/>
                </a:solidFill>
                <a:latin typeface="Arial" charset="0"/>
                <a:ea typeface="ＭＳ Ｐゴシック" charset="0"/>
              </a:defRPr>
            </a:lvl7pPr>
            <a:lvl8pPr marL="3030538" defTabSz="828675" eaLnBrk="0" fontAlgn="base" hangingPunct="0">
              <a:spcBef>
                <a:spcPct val="0"/>
              </a:spcBef>
              <a:spcAft>
                <a:spcPct val="0"/>
              </a:spcAft>
              <a:defRPr sz="2400">
                <a:solidFill>
                  <a:schemeClr val="tx1"/>
                </a:solidFill>
                <a:latin typeface="Arial" charset="0"/>
                <a:ea typeface="ＭＳ Ｐゴシック" charset="0"/>
              </a:defRPr>
            </a:lvl8pPr>
            <a:lvl9pPr marL="3487738" defTabSz="828675"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828675" rtl="0" eaLnBrk="1" fontAlgn="base" latinLnBrk="0" hangingPunct="0">
              <a:lnSpc>
                <a:spcPct val="93000"/>
              </a:lnSpc>
              <a:spcBef>
                <a:spcPct val="0"/>
              </a:spcBef>
              <a:spcAft>
                <a:spcPct val="0"/>
              </a:spcAft>
              <a:buClr>
                <a:srgbClr val="000000"/>
              </a:buClr>
              <a:buSzPct val="100000"/>
              <a:buFont typeface="Times New Roman" charset="0"/>
              <a:buNone/>
              <a:tabLst/>
              <a:defRPr/>
            </a:pPr>
            <a:r>
              <a:rPr kumimoji="0" lang="en-US" sz="1400" b="0" i="0" u="none" strike="noStrike" kern="1200" cap="none" spc="0" normalizeH="0" baseline="0" noProof="0" dirty="0" err="1">
                <a:ln>
                  <a:noFill/>
                </a:ln>
                <a:solidFill>
                  <a:srgbClr val="000000"/>
                </a:solidFill>
                <a:effectLst/>
                <a:uLnTx/>
                <a:uFillTx/>
                <a:latin typeface="Times New Roman" charset="0"/>
                <a:ea typeface="ＭＳ Ｐゴシック" charset="0"/>
                <a:cs typeface="Times New Roman" charset="0"/>
              </a:rPr>
              <a:t>δ</a:t>
            </a:r>
            <a:r>
              <a:rPr kumimoji="0" lang="en-US" sz="14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rPr>
              <a:t>+</a:t>
            </a:r>
          </a:p>
        </p:txBody>
      </p:sp>
      <p:sp>
        <p:nvSpPr>
          <p:cNvPr id="25612" name="Text Box 14"/>
          <p:cNvSpPr txBox="1">
            <a:spLocks noChangeArrowheads="1"/>
          </p:cNvSpPr>
          <p:nvPr/>
        </p:nvSpPr>
        <p:spPr bwMode="auto">
          <a:xfrm>
            <a:off x="4787900" y="1066800"/>
            <a:ext cx="4105275" cy="12001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5000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5000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5000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5000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Arial" charset="0"/>
                <a:ea typeface="ＭＳ Ｐゴシック" charset="0"/>
              </a:rPr>
              <a:t>Backbone has a hydrogen bond donor and acceptor per residue</a:t>
            </a:r>
          </a:p>
        </p:txBody>
      </p:sp>
      <p:sp>
        <p:nvSpPr>
          <p:cNvPr id="2" name="Footer Placeholder 1"/>
          <p:cNvSpPr>
            <a:spLocks noGrp="1"/>
          </p:cNvSpPr>
          <p:nvPr>
            <p:ph type="ftr" sz="quarter" idx="3"/>
          </p:nvPr>
        </p:nvSpPr>
        <p:spPr/>
        <p:txBody>
          <a:bodyPr/>
          <a:lstStyle/>
          <a:p>
            <a:pPr marL="0" marR="0" lvl="0" indent="0" algn="ctr" defTabSz="457059"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Arial"/>
                <a:ea typeface="ＭＳ Ｐゴシック"/>
              </a:rPr>
              <a:t>Sanne Abeln – Protein Science 2017 – s.abeln@vu.nl</a:t>
            </a:r>
            <a:endParaRPr kumimoji="0" lang="en-GB" sz="1200" b="0" i="0" u="none" strike="noStrike" kern="1200" cap="none" spc="0" normalizeH="0" baseline="0" noProof="0" dirty="0">
              <a:ln>
                <a:noFill/>
              </a:ln>
              <a:solidFill>
                <a:prstClr val="black">
                  <a:tint val="75000"/>
                </a:prstClr>
              </a:solidFill>
              <a:effectLst/>
              <a:uLnTx/>
              <a:uFillTx/>
              <a:latin typeface="Arial"/>
              <a:ea typeface="ＭＳ Ｐゴシック"/>
            </a:endParaRPr>
          </a:p>
        </p:txBody>
      </p:sp>
      <p:sp>
        <p:nvSpPr>
          <p:cNvPr id="3" name="Slide Number Placeholder 2"/>
          <p:cNvSpPr>
            <a:spLocks noGrp="1"/>
          </p:cNvSpPr>
          <p:nvPr>
            <p:ph type="sldNum" sz="quarter" idx="4"/>
          </p:nvPr>
        </p:nvSpPr>
        <p:spPr/>
        <p:txBody>
          <a:bodyPr/>
          <a:lstStyle/>
          <a:p>
            <a:pPr marL="0" marR="0" lvl="0" indent="0" algn="r" defTabSz="457059" rtl="0" eaLnBrk="1" fontAlgn="auto" latinLnBrk="0" hangingPunct="1">
              <a:lnSpc>
                <a:spcPct val="100000"/>
              </a:lnSpc>
              <a:spcBef>
                <a:spcPts val="0"/>
              </a:spcBef>
              <a:spcAft>
                <a:spcPts val="0"/>
              </a:spcAft>
              <a:buClrTx/>
              <a:buSzTx/>
              <a:buFontTx/>
              <a:buNone/>
              <a:tabLst/>
              <a:defRPr/>
            </a:pPr>
            <a:fld id="{35F0BF1F-B2AB-B44A-B9F1-0D6578E4BFD1}" type="slidenum">
              <a:rPr kumimoji="0" lang="en-GB" sz="1200" b="0" i="0" u="none" strike="noStrike" kern="1200" cap="none" spc="0" normalizeH="0" baseline="0" noProof="0" smtClean="0">
                <a:ln>
                  <a:noFill/>
                </a:ln>
                <a:solidFill>
                  <a:prstClr val="black">
                    <a:tint val="75000"/>
                  </a:prstClr>
                </a:solidFill>
                <a:effectLst/>
                <a:uLnTx/>
                <a:uFillTx/>
                <a:latin typeface="Arial"/>
                <a:ea typeface="ＭＳ Ｐゴシック"/>
              </a:rPr>
              <a:pPr marL="0" marR="0" lvl="0" indent="0" algn="r" defTabSz="457059"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tint val="75000"/>
                </a:prstClr>
              </a:solidFill>
              <a:effectLst/>
              <a:uLnTx/>
              <a:uFillTx/>
              <a:latin typeface="Arial"/>
              <a:ea typeface="ＭＳ Ｐゴシック"/>
            </a:endParaRPr>
          </a:p>
        </p:txBody>
      </p:sp>
    </p:spTree>
    <p:extLst>
      <p:ext uri="{BB962C8B-B14F-4D97-AF65-F5344CB8AC3E}">
        <p14:creationId xmlns:p14="http://schemas.microsoft.com/office/powerpoint/2010/main" val="17708643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0" y="36513"/>
            <a:ext cx="9145588" cy="841375"/>
          </a:xfrm>
          <a:gradFill>
            <a:gsLst>
              <a:gs pos="0">
                <a:srgbClr val="E6E6FF"/>
              </a:gs>
              <a:gs pos="100000">
                <a:srgbClr val="C0C0C0">
                  <a:alpha val="63000"/>
                </a:srgbClr>
              </a:gs>
            </a:gsLst>
          </a:gradFill>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35203" rIns="0" bIns="0"/>
          <a:lstStyle/>
          <a:p>
            <a:pPr defTabSz="457200" eaLnBrk="1" hangingPunct="1">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pPr>
            <a:r>
              <a:rPr lang="en-US" dirty="0"/>
              <a:t>Hydrogen bonds &amp; secondary structure of backbone</a:t>
            </a:r>
          </a:p>
        </p:txBody>
      </p:sp>
      <p:pic>
        <p:nvPicPr>
          <p:cNvPr id="368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066800"/>
            <a:ext cx="8224838" cy="5040313"/>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1747" name="Text Box 5"/>
          <p:cNvSpPr txBox="1">
            <a:spLocks noChangeArrowheads="1"/>
          </p:cNvSpPr>
          <p:nvPr/>
        </p:nvSpPr>
        <p:spPr bwMode="auto">
          <a:xfrm>
            <a:off x="1371600" y="1219200"/>
            <a:ext cx="16764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5000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5000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5000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5000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Arial" charset="0"/>
                <a:ea typeface="ＭＳ Ｐゴシック" charset="0"/>
              </a:rPr>
              <a:t>alpha helix</a:t>
            </a:r>
          </a:p>
        </p:txBody>
      </p:sp>
      <p:sp>
        <p:nvSpPr>
          <p:cNvPr id="31748" name="Rectangle 9"/>
          <p:cNvSpPr>
            <a:spLocks noChangeArrowheads="1"/>
          </p:cNvSpPr>
          <p:nvPr/>
        </p:nvSpPr>
        <p:spPr bwMode="auto">
          <a:xfrm>
            <a:off x="5257800" y="1295400"/>
            <a:ext cx="1608138"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rPr>
              <a:t>beta sheet</a:t>
            </a:r>
          </a:p>
        </p:txBody>
      </p:sp>
      <p:sp>
        <p:nvSpPr>
          <p:cNvPr id="31749" name="Text Box 10"/>
          <p:cNvSpPr txBox="1">
            <a:spLocks noChangeArrowheads="1"/>
          </p:cNvSpPr>
          <p:nvPr/>
        </p:nvSpPr>
        <p:spPr bwMode="auto">
          <a:xfrm>
            <a:off x="1143000" y="5486400"/>
            <a:ext cx="70104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5000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5000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5000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5000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Arial" charset="0"/>
                <a:ea typeface="ＭＳ Ｐゴシック" charset="0"/>
              </a:rPr>
              <a:t>We will ignore this in the practical exercises!</a:t>
            </a:r>
          </a:p>
        </p:txBody>
      </p:sp>
      <p:sp>
        <p:nvSpPr>
          <p:cNvPr id="2" name="Footer Placeholder 1"/>
          <p:cNvSpPr>
            <a:spLocks noGrp="1"/>
          </p:cNvSpPr>
          <p:nvPr>
            <p:ph type="ftr" sz="quarter" idx="3"/>
          </p:nvPr>
        </p:nvSpPr>
        <p:spPr/>
        <p:txBody>
          <a:bodyPr/>
          <a:lstStyle/>
          <a:p>
            <a:pPr marL="0" marR="0" lvl="0" indent="0" algn="ctr" defTabSz="457059"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Arial"/>
                <a:ea typeface="ＭＳ Ｐゴシック"/>
              </a:rPr>
              <a:t>Sanne Abeln – Protein Science 2017 – s.abeln@vu.nl</a:t>
            </a:r>
            <a:endParaRPr kumimoji="0" lang="en-GB" sz="1200" b="0" i="0" u="none" strike="noStrike" kern="1200" cap="none" spc="0" normalizeH="0" baseline="0" noProof="0" dirty="0">
              <a:ln>
                <a:noFill/>
              </a:ln>
              <a:solidFill>
                <a:prstClr val="black">
                  <a:tint val="75000"/>
                </a:prstClr>
              </a:solidFill>
              <a:effectLst/>
              <a:uLnTx/>
              <a:uFillTx/>
              <a:latin typeface="Arial"/>
              <a:ea typeface="ＭＳ Ｐゴシック"/>
            </a:endParaRPr>
          </a:p>
        </p:txBody>
      </p:sp>
      <p:sp>
        <p:nvSpPr>
          <p:cNvPr id="3" name="Slide Number Placeholder 2"/>
          <p:cNvSpPr>
            <a:spLocks noGrp="1"/>
          </p:cNvSpPr>
          <p:nvPr>
            <p:ph type="sldNum" sz="quarter" idx="4"/>
          </p:nvPr>
        </p:nvSpPr>
        <p:spPr/>
        <p:txBody>
          <a:bodyPr/>
          <a:lstStyle/>
          <a:p>
            <a:pPr marL="0" marR="0" lvl="0" indent="0" algn="r" defTabSz="457059" rtl="0" eaLnBrk="1" fontAlgn="auto" latinLnBrk="0" hangingPunct="1">
              <a:lnSpc>
                <a:spcPct val="100000"/>
              </a:lnSpc>
              <a:spcBef>
                <a:spcPts val="0"/>
              </a:spcBef>
              <a:spcAft>
                <a:spcPts val="0"/>
              </a:spcAft>
              <a:buClrTx/>
              <a:buSzTx/>
              <a:buFontTx/>
              <a:buNone/>
              <a:tabLst/>
              <a:defRPr/>
            </a:pPr>
            <a:fld id="{35F0BF1F-B2AB-B44A-B9F1-0D6578E4BFD1}" type="slidenum">
              <a:rPr kumimoji="0" lang="en-GB" sz="1200" b="0" i="0" u="none" strike="noStrike" kern="1200" cap="none" spc="0" normalizeH="0" baseline="0" noProof="0" smtClean="0">
                <a:ln>
                  <a:noFill/>
                </a:ln>
                <a:solidFill>
                  <a:prstClr val="black">
                    <a:tint val="75000"/>
                  </a:prstClr>
                </a:solidFill>
                <a:effectLst/>
                <a:uLnTx/>
                <a:uFillTx/>
                <a:latin typeface="Arial"/>
                <a:ea typeface="ＭＳ Ｐゴシック"/>
              </a:rPr>
              <a:pPr marL="0" marR="0" lvl="0" indent="0" algn="r" defTabSz="457059"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tint val="75000"/>
                </a:prstClr>
              </a:solidFill>
              <a:effectLst/>
              <a:uLnTx/>
              <a:uFillTx/>
              <a:latin typeface="Arial"/>
              <a:ea typeface="ＭＳ Ｐゴシック"/>
            </a:endParaRPr>
          </a:p>
        </p:txBody>
      </p:sp>
    </p:spTree>
    <p:extLst>
      <p:ext uri="{BB962C8B-B14F-4D97-AF65-F5344CB8AC3E}">
        <p14:creationId xmlns:p14="http://schemas.microsoft.com/office/powerpoint/2010/main" val="77053412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GB"/>
          </a:p>
        </p:txBody>
      </p:sp>
      <p:sp>
        <p:nvSpPr>
          <p:cNvPr id="5" name="Rectangle 4"/>
          <p:cNvSpPr txBox="1">
            <a:spLocks noChangeArrowheads="1"/>
          </p:cNvSpPr>
          <p:nvPr/>
        </p:nvSpPr>
        <p:spPr bwMode="auto">
          <a:xfrm>
            <a:off x="539750" y="1412875"/>
            <a:ext cx="7777163" cy="44640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5000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5000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5000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50000"/>
              </a:spcBef>
              <a:spcAft>
                <a:spcPct val="0"/>
              </a:spcAft>
              <a:defRPr sz="2400">
                <a:solidFill>
                  <a:schemeClr val="tx1"/>
                </a:solidFill>
                <a:latin typeface="Arial" charset="0"/>
                <a:ea typeface="ＭＳ Ｐゴシック" charset="0"/>
              </a:defRPr>
            </a:lvl9pPr>
          </a:lstStyle>
          <a:p>
            <a:pPr marL="342900" marR="0" lvl="0" indent="-342900" algn="l" defTabSz="914400" rtl="0" eaLnBrk="0" fontAlgn="base" latinLnBrk="0" hangingPunct="0">
              <a:lnSpc>
                <a:spcPct val="100000"/>
              </a:lnSpc>
              <a:spcBef>
                <a:spcPct val="75000"/>
              </a:spcBef>
              <a:spcAft>
                <a:spcPct val="0"/>
              </a:spcAft>
              <a:buClrTx/>
              <a:buSzTx/>
              <a:buFontTx/>
              <a:buNone/>
              <a:tabLst/>
              <a:defRPr/>
            </a:pPr>
            <a:r>
              <a:rPr kumimoji="0" lang="en-GB" sz="2400" b="0" i="0" u="sng" strike="noStrike" kern="1200" cap="none" spc="0" normalizeH="0" baseline="0" noProof="0" dirty="0">
                <a:ln>
                  <a:noFill/>
                </a:ln>
                <a:solidFill>
                  <a:prstClr val="black"/>
                </a:solidFill>
                <a:effectLst/>
                <a:uLnTx/>
                <a:uFillTx/>
                <a:latin typeface="Arial" charset="0"/>
                <a:ea typeface="ＭＳ Ｐゴシック" charset="0"/>
              </a:rPr>
              <a:t>Questions for you:</a:t>
            </a:r>
          </a:p>
          <a:p>
            <a:pPr marL="457200" marR="0" lvl="0" indent="-457200" algn="l" defTabSz="914400" rtl="0" eaLnBrk="0" fontAlgn="base" latinLnBrk="0" hangingPunct="0">
              <a:lnSpc>
                <a:spcPct val="100000"/>
              </a:lnSpc>
              <a:spcBef>
                <a:spcPct val="75000"/>
              </a:spcBef>
              <a:spcAft>
                <a:spcPct val="0"/>
              </a:spcAft>
              <a:buClrTx/>
              <a:buSzTx/>
              <a:buFont typeface="+mj-lt"/>
              <a:buAutoNum type="arabicParenR"/>
              <a:tabLst/>
              <a:defRPr/>
            </a:pPr>
            <a:r>
              <a:rPr kumimoji="0" lang="en-GB" sz="2400" b="0" i="0" u="none" strike="noStrike" kern="1200" cap="none" spc="0" normalizeH="0" baseline="0" noProof="0" dirty="0">
                <a:ln>
                  <a:noFill/>
                </a:ln>
                <a:solidFill>
                  <a:prstClr val="black"/>
                </a:solidFill>
                <a:effectLst/>
                <a:uLnTx/>
                <a:uFillTx/>
                <a:latin typeface="Arial" charset="0"/>
                <a:ea typeface="ＭＳ Ｐゴシック" charset="0"/>
              </a:rPr>
              <a:t>Would secondary structures form / be stable in vacuum?</a:t>
            </a:r>
          </a:p>
          <a:p>
            <a:pPr marL="457200" marR="0" lvl="0" indent="-457200" algn="l" defTabSz="914400" rtl="0" eaLnBrk="0" fontAlgn="base" latinLnBrk="0" hangingPunct="0">
              <a:lnSpc>
                <a:spcPct val="100000"/>
              </a:lnSpc>
              <a:spcBef>
                <a:spcPct val="75000"/>
              </a:spcBef>
              <a:spcAft>
                <a:spcPct val="0"/>
              </a:spcAft>
              <a:buClrTx/>
              <a:buSzTx/>
              <a:buFont typeface="+mj-lt"/>
              <a:buAutoNum type="arabicParenR"/>
              <a:tabLst/>
              <a:defRPr/>
            </a:pPr>
            <a:r>
              <a:rPr kumimoji="0" lang="en-GB" sz="2400" b="0" i="0" u="none" strike="noStrike" kern="1200" cap="none" spc="0" normalizeH="0" baseline="0" noProof="0" dirty="0">
                <a:ln>
                  <a:noFill/>
                </a:ln>
                <a:solidFill>
                  <a:prstClr val="black"/>
                </a:solidFill>
                <a:effectLst/>
                <a:uLnTx/>
                <a:uFillTx/>
                <a:latin typeface="Arial" charset="0"/>
                <a:ea typeface="ＭＳ Ｐゴシック" charset="0"/>
              </a:rPr>
              <a:t>What is the influence of water molecules on secondary structure formation (does it help, does it hinder formation)? </a:t>
            </a:r>
          </a:p>
          <a:p>
            <a:pPr marL="457200" marR="0" lvl="0" indent="-457200" algn="l" defTabSz="914400" rtl="0" eaLnBrk="0" fontAlgn="base" latinLnBrk="0" hangingPunct="0">
              <a:lnSpc>
                <a:spcPct val="100000"/>
              </a:lnSpc>
              <a:spcBef>
                <a:spcPct val="75000"/>
              </a:spcBef>
              <a:spcAft>
                <a:spcPct val="0"/>
              </a:spcAft>
              <a:buClrTx/>
              <a:buSzTx/>
              <a:buFont typeface="+mj-lt"/>
              <a:buAutoNum type="arabicParenR"/>
              <a:tabLst/>
              <a:defRPr/>
            </a:pPr>
            <a:r>
              <a:rPr kumimoji="0" lang="en-GB" sz="2400" b="0" i="0" u="none" strike="noStrike" kern="1200" cap="none" spc="0" normalizeH="0" baseline="0" noProof="0" dirty="0">
                <a:ln>
                  <a:noFill/>
                </a:ln>
                <a:solidFill>
                  <a:prstClr val="black"/>
                </a:solidFill>
                <a:effectLst/>
                <a:uLnTx/>
                <a:uFillTx/>
                <a:latin typeface="Arial" charset="0"/>
                <a:ea typeface="ＭＳ Ｐゴシック" charset="0"/>
              </a:rPr>
              <a:t>How can you explain secondary structure formation in an aqueous environment?</a:t>
            </a:r>
          </a:p>
          <a:p>
            <a:pPr marL="342900" marR="0" lvl="0" indent="-342900" algn="l" defTabSz="914400" rtl="0" eaLnBrk="0" fontAlgn="base" latinLnBrk="0" hangingPunct="0">
              <a:lnSpc>
                <a:spcPct val="100000"/>
              </a:lnSpc>
              <a:spcBef>
                <a:spcPct val="75000"/>
              </a:spcBef>
              <a:spcAft>
                <a:spcPct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charset="0"/>
              <a:ea typeface="ＭＳ Ｐゴシック" charset="0"/>
            </a:endParaRPr>
          </a:p>
          <a:p>
            <a:pPr marL="342900" marR="0" lvl="0" indent="-342900" algn="l" defTabSz="914400" rtl="0" eaLnBrk="0" fontAlgn="base" latinLnBrk="0" hangingPunct="0">
              <a:lnSpc>
                <a:spcPct val="100000"/>
              </a:lnSpc>
              <a:spcBef>
                <a:spcPct val="75000"/>
              </a:spcBef>
              <a:spcAft>
                <a:spcPct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charset="0"/>
              <a:ea typeface="ＭＳ Ｐゴシック" charset="0"/>
            </a:endParaRPr>
          </a:p>
          <a:p>
            <a:pPr marL="342900" marR="0" lvl="0" indent="-342900" algn="l" defTabSz="914400" rtl="0" eaLnBrk="0" fontAlgn="base" latinLnBrk="0" hangingPunct="0">
              <a:lnSpc>
                <a:spcPct val="100000"/>
              </a:lnSpc>
              <a:spcBef>
                <a:spcPct val="75000"/>
              </a:spcBef>
              <a:spcAft>
                <a:spcPct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charset="0"/>
                <a:ea typeface="ＭＳ Ｐゴシック" charset="0"/>
              </a:rPr>
              <a:t>	</a:t>
            </a:r>
          </a:p>
        </p:txBody>
      </p:sp>
      <p:sp>
        <p:nvSpPr>
          <p:cNvPr id="3" name="Footer Placeholder 2"/>
          <p:cNvSpPr>
            <a:spLocks noGrp="1"/>
          </p:cNvSpPr>
          <p:nvPr>
            <p:ph type="ftr" sz="quarter" idx="3"/>
          </p:nvPr>
        </p:nvSpPr>
        <p:spPr/>
        <p:txBody>
          <a:bodyPr/>
          <a:lstStyle/>
          <a:p>
            <a:pPr marL="0" marR="0" lvl="0" indent="0" algn="ctr" defTabSz="457059"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Arial"/>
                <a:ea typeface="ＭＳ Ｐゴシック"/>
              </a:rPr>
              <a:t>Sanne Abeln – Protein Science 2017 – s.abeln@vu.nl</a:t>
            </a:r>
            <a:endParaRPr kumimoji="0" lang="en-GB" sz="1200" b="0" i="0" u="none" strike="noStrike" kern="1200" cap="none" spc="0" normalizeH="0" baseline="0" noProof="0" dirty="0">
              <a:ln>
                <a:noFill/>
              </a:ln>
              <a:solidFill>
                <a:prstClr val="black">
                  <a:tint val="75000"/>
                </a:prstClr>
              </a:solidFill>
              <a:effectLst/>
              <a:uLnTx/>
              <a:uFillTx/>
              <a:latin typeface="Arial"/>
              <a:ea typeface="ＭＳ Ｐゴシック"/>
            </a:endParaRPr>
          </a:p>
        </p:txBody>
      </p:sp>
      <p:sp>
        <p:nvSpPr>
          <p:cNvPr id="4" name="Slide Number Placeholder 3"/>
          <p:cNvSpPr>
            <a:spLocks noGrp="1"/>
          </p:cNvSpPr>
          <p:nvPr>
            <p:ph type="sldNum" sz="quarter" idx="4"/>
          </p:nvPr>
        </p:nvSpPr>
        <p:spPr/>
        <p:txBody>
          <a:bodyPr/>
          <a:lstStyle/>
          <a:p>
            <a:pPr marL="0" marR="0" lvl="0" indent="0" algn="r" defTabSz="457059" rtl="0" eaLnBrk="1" fontAlgn="auto" latinLnBrk="0" hangingPunct="1">
              <a:lnSpc>
                <a:spcPct val="100000"/>
              </a:lnSpc>
              <a:spcBef>
                <a:spcPts val="0"/>
              </a:spcBef>
              <a:spcAft>
                <a:spcPts val="0"/>
              </a:spcAft>
              <a:buClrTx/>
              <a:buSzTx/>
              <a:buFontTx/>
              <a:buNone/>
              <a:tabLst/>
              <a:defRPr/>
            </a:pPr>
            <a:fld id="{35F0BF1F-B2AB-B44A-B9F1-0D6578E4BFD1}" type="slidenum">
              <a:rPr kumimoji="0" lang="en-GB" sz="1200" b="0" i="0" u="none" strike="noStrike" kern="1200" cap="none" spc="0" normalizeH="0" baseline="0" noProof="0" smtClean="0">
                <a:ln>
                  <a:noFill/>
                </a:ln>
                <a:solidFill>
                  <a:prstClr val="black">
                    <a:tint val="75000"/>
                  </a:prstClr>
                </a:solidFill>
                <a:effectLst/>
                <a:uLnTx/>
                <a:uFillTx/>
                <a:latin typeface="Arial"/>
                <a:ea typeface="ＭＳ Ｐゴシック"/>
              </a:rPr>
              <a:pPr marL="0" marR="0" lvl="0" indent="0" algn="r" defTabSz="457059"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tint val="75000"/>
                </a:prstClr>
              </a:solidFill>
              <a:effectLst/>
              <a:uLnTx/>
              <a:uFillTx/>
              <a:latin typeface="Arial"/>
              <a:ea typeface="ＭＳ Ｐゴシック"/>
            </a:endParaRPr>
          </a:p>
        </p:txBody>
      </p:sp>
    </p:spTree>
    <p:extLst>
      <p:ext uri="{BB962C8B-B14F-4D97-AF65-F5344CB8AC3E}">
        <p14:creationId xmlns:p14="http://schemas.microsoft.com/office/powerpoint/2010/main" val="167146766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B0415-C174-A546-BC57-2329E5236081}"/>
              </a:ext>
            </a:extLst>
          </p:cNvPr>
          <p:cNvSpPr>
            <a:spLocks noGrp="1"/>
          </p:cNvSpPr>
          <p:nvPr>
            <p:ph type="title"/>
          </p:nvPr>
        </p:nvSpPr>
        <p:spPr/>
        <p:txBody>
          <a:bodyPr/>
          <a:lstStyle/>
          <a:p>
            <a:r>
              <a:rPr lang="en-GB" altLang="en-US"/>
              <a:t>The biological approach or the physical approach?</a:t>
            </a:r>
          </a:p>
        </p:txBody>
      </p:sp>
      <p:sp>
        <p:nvSpPr>
          <p:cNvPr id="22530" name="Content Placeholder 2">
            <a:extLst>
              <a:ext uri="{FF2B5EF4-FFF2-40B4-BE49-F238E27FC236}">
                <a16:creationId xmlns:a16="http://schemas.microsoft.com/office/drawing/2014/main" id="{30D7FEF7-274D-D944-AC66-91A1F1B1D06D}"/>
              </a:ext>
            </a:extLst>
          </p:cNvPr>
          <p:cNvSpPr>
            <a:spLocks noGrp="1"/>
          </p:cNvSpPr>
          <p:nvPr>
            <p:ph sz="half" idx="1"/>
          </p:nvPr>
        </p:nvSpPr>
        <p:spPr>
          <a:xfrm>
            <a:off x="323850" y="4365625"/>
            <a:ext cx="8424863" cy="2133600"/>
          </a:xfrm>
        </p:spPr>
        <p:txBody>
          <a:bodyPr/>
          <a:lstStyle/>
          <a:p>
            <a:pPr marL="457200" lvl="1" indent="0">
              <a:buFontTx/>
              <a:buNone/>
            </a:pPr>
            <a:r>
              <a:rPr lang="en-GB" altLang="en-US"/>
              <a:t>TASK:</a:t>
            </a:r>
          </a:p>
          <a:p>
            <a:pPr marL="457200" lvl="1" indent="0">
              <a:buFontTx/>
              <a:buNone/>
            </a:pPr>
            <a:r>
              <a:rPr lang="en-GB" altLang="en-US"/>
              <a:t>Given a protein sequence predict in which 3D structure the protein will fold.</a:t>
            </a:r>
          </a:p>
          <a:p>
            <a:pPr marL="457200" lvl="1" indent="0">
              <a:buFontTx/>
              <a:buNone/>
            </a:pPr>
            <a:endParaRPr lang="en-GB" altLang="en-US"/>
          </a:p>
          <a:p>
            <a:pPr marL="457200" lvl="1" indent="0">
              <a:buFontTx/>
              <a:buNone/>
            </a:pPr>
            <a:r>
              <a:rPr lang="en-GB" altLang="en-US"/>
              <a:t>Two approaches:</a:t>
            </a:r>
          </a:p>
        </p:txBody>
      </p:sp>
      <p:pic>
        <p:nvPicPr>
          <p:cNvPr id="22531" name="Picture 4">
            <a:extLst>
              <a:ext uri="{FF2B5EF4-FFF2-40B4-BE49-F238E27FC236}">
                <a16:creationId xmlns:a16="http://schemas.microsoft.com/office/drawing/2014/main" id="{25E2CFEC-BA6B-DE43-A92E-B81E09DFD005}"/>
              </a:ext>
            </a:extLst>
          </p:cNvPr>
          <p:cNvPicPr>
            <a:picLocks noChangeAspect="1"/>
          </p:cNvPicPr>
          <p:nvPr/>
        </p:nvPicPr>
        <p:blipFill>
          <a:blip r:embed="rId2">
            <a:extLst>
              <a:ext uri="{28A0092B-C50C-407E-A947-70E740481C1C}">
                <a14:useLocalDpi xmlns:a14="http://schemas.microsoft.com/office/drawing/2010/main" val="0"/>
              </a:ext>
            </a:extLst>
          </a:blip>
          <a:srcRect l="1433" t="10599" b="8922"/>
          <a:stretch>
            <a:fillRect/>
          </a:stretch>
        </p:blipFill>
        <p:spPr bwMode="auto">
          <a:xfrm>
            <a:off x="250825" y="1125538"/>
            <a:ext cx="8737600" cy="298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a:extLst>
              <a:ext uri="{FF2B5EF4-FFF2-40B4-BE49-F238E27FC236}">
                <a16:creationId xmlns:a16="http://schemas.microsoft.com/office/drawing/2014/main" id="{8BB7D4C4-1E6C-5B40-AAD2-6CA81BDE729B}"/>
              </a:ext>
            </a:extLst>
          </p:cNvPr>
          <p:cNvCxnSpPr/>
          <p:nvPr/>
        </p:nvCxnSpPr>
        <p:spPr bwMode="auto">
          <a:xfrm>
            <a:off x="3492500" y="3068638"/>
            <a:ext cx="2232025" cy="0"/>
          </a:xfrm>
          <a:prstGeom prst="straightConnector1">
            <a:avLst/>
          </a:prstGeom>
          <a:solidFill>
            <a:schemeClr val="accent1"/>
          </a:solidFill>
          <a:ln w="57150"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spTree>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a:extLst>
              <a:ext uri="{FF2B5EF4-FFF2-40B4-BE49-F238E27FC236}">
                <a16:creationId xmlns:a16="http://schemas.microsoft.com/office/drawing/2014/main" id="{26DDAB86-2729-FF44-9FD6-620804B515E4}"/>
              </a:ext>
            </a:extLst>
          </p:cNvPr>
          <p:cNvSpPr>
            <a:spLocks noGrp="1" noChangeArrowheads="1"/>
          </p:cNvSpPr>
          <p:nvPr>
            <p:ph type="title"/>
          </p:nvPr>
        </p:nvSpPr>
        <p:spPr/>
        <p:txBody>
          <a:bodyPr/>
          <a:lstStyle/>
          <a:p>
            <a:pPr eaLnBrk="1" hangingPunct="1"/>
            <a:r>
              <a:rPr lang="en-GB" altLang="en-US" dirty="0"/>
              <a:t>What are the major effects that contribute to a stably folded protein?</a:t>
            </a:r>
          </a:p>
        </p:txBody>
      </p:sp>
      <p:sp>
        <p:nvSpPr>
          <p:cNvPr id="35842" name="Rectangle 4">
            <a:extLst>
              <a:ext uri="{FF2B5EF4-FFF2-40B4-BE49-F238E27FC236}">
                <a16:creationId xmlns:a16="http://schemas.microsoft.com/office/drawing/2014/main" id="{B1486FCD-32B4-1649-BBEE-00A9A4F38470}"/>
              </a:ext>
            </a:extLst>
          </p:cNvPr>
          <p:cNvSpPr>
            <a:spLocks noGrp="1" noChangeArrowheads="1"/>
          </p:cNvSpPr>
          <p:nvPr>
            <p:ph sz="half" idx="1"/>
          </p:nvPr>
        </p:nvSpPr>
        <p:spPr>
          <a:xfrm>
            <a:off x="684213" y="4581525"/>
            <a:ext cx="7696200" cy="1676400"/>
          </a:xfrm>
        </p:spPr>
        <p:txBody>
          <a:bodyPr/>
          <a:lstStyle/>
          <a:p>
            <a:pPr marL="514350" indent="-514350" eaLnBrk="1" hangingPunct="1">
              <a:buFontTx/>
              <a:buAutoNum type="arabicParenR"/>
              <a:defRPr/>
            </a:pPr>
            <a:r>
              <a:rPr lang="en-GB" dirty="0"/>
              <a:t>Hydrophobicity (oil in water) </a:t>
            </a:r>
          </a:p>
          <a:p>
            <a:pPr marL="400050" lvl="1" indent="0" eaLnBrk="1" hangingPunct="1">
              <a:buFontTx/>
              <a:buNone/>
              <a:defRPr/>
            </a:pPr>
            <a:r>
              <a:rPr lang="en-GB" dirty="0">
                <a:cs typeface="ＭＳ Ｐゴシック" charset="0"/>
              </a:rPr>
              <a:t>- note this is an effective force that contains enthalpic and entropic components</a:t>
            </a:r>
          </a:p>
          <a:p>
            <a:pPr eaLnBrk="1" hangingPunct="1">
              <a:buFontTx/>
              <a:buNone/>
              <a:defRPr/>
            </a:pPr>
            <a:r>
              <a:rPr lang="en-GB" dirty="0"/>
              <a:t>2) Hydrogen bonds form secondary structure</a:t>
            </a:r>
          </a:p>
          <a:p>
            <a:pPr eaLnBrk="1" hangingPunct="1">
              <a:buFontTx/>
              <a:buNone/>
              <a:defRPr/>
            </a:pPr>
            <a:r>
              <a:rPr lang="en-GB" sz="2000" dirty="0"/>
              <a:t>	</a:t>
            </a:r>
          </a:p>
        </p:txBody>
      </p:sp>
      <p:pic>
        <p:nvPicPr>
          <p:cNvPr id="5" name="Picture 4">
            <a:extLst>
              <a:ext uri="{FF2B5EF4-FFF2-40B4-BE49-F238E27FC236}">
                <a16:creationId xmlns:a16="http://schemas.microsoft.com/office/drawing/2014/main" id="{09100CE4-70DB-4347-BAAB-1A2E039DA4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1500" y="1628775"/>
            <a:ext cx="2514600" cy="2420938"/>
          </a:xfrm>
          <a:prstGeom prst="rect">
            <a:avLst/>
          </a:prstGeom>
          <a:noFill/>
          <a:ln>
            <a:noFill/>
          </a:ln>
          <a:effectLst/>
          <a:extLst>
            <a:ext uri="{909E8E84-426E-40dd-AFC4-6F175D3DCCD1}">
              <a14:hiddenFill xmlns="" xmlns:a14="http://schemas.microsoft.com/office/drawing/2010/main">
                <a:blipFill dpi="0" rotWithShape="0">
                  <a:blip xmlns:r="http://schemas.openxmlformats.org/officeDocument/2006/relationships"/>
                  <a:srcRect/>
                  <a:stretch>
                    <a:fillRect/>
                  </a:stretch>
                </a:blip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6" name="Picture 5">
            <a:extLst>
              <a:ext uri="{FF2B5EF4-FFF2-40B4-BE49-F238E27FC236}">
                <a16:creationId xmlns:a16="http://schemas.microsoft.com/office/drawing/2014/main" id="{9211513F-DEE1-8E41-9754-6EE4622737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196975"/>
            <a:ext cx="3505200" cy="3373438"/>
          </a:xfrm>
          <a:prstGeom prst="rect">
            <a:avLst/>
          </a:prstGeom>
          <a:noFill/>
          <a:ln>
            <a:noFill/>
          </a:ln>
          <a:effectLst/>
          <a:extLst>
            <a:ext uri="{909E8E84-426E-40dd-AFC4-6F175D3DCCD1}">
              <a14:hiddenFill xmlns="" xmlns:a14="http://schemas.microsoft.com/office/drawing/2010/main">
                <a:blipFill dpi="0" rotWithShape="0">
                  <a:blip xmlns:r="http://schemas.openxmlformats.org/officeDocument/2006/relationships"/>
                  <a:srcRect/>
                  <a:stretch>
                    <a:fillRect/>
                  </a:stretch>
                </a:blip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cxnSp>
        <p:nvCxnSpPr>
          <p:cNvPr id="7" name="Straight Arrow Connector 6">
            <a:extLst>
              <a:ext uri="{FF2B5EF4-FFF2-40B4-BE49-F238E27FC236}">
                <a16:creationId xmlns:a16="http://schemas.microsoft.com/office/drawing/2014/main" id="{BEFC2BDA-8C85-9946-BF9A-875DC2F76976}"/>
              </a:ext>
            </a:extLst>
          </p:cNvPr>
          <p:cNvCxnSpPr/>
          <p:nvPr/>
        </p:nvCxnSpPr>
        <p:spPr bwMode="auto">
          <a:xfrm>
            <a:off x="3708400" y="2781300"/>
            <a:ext cx="1511300" cy="0"/>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spTree>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FEAB7-31ED-004C-81CC-5E269DC60F0D}"/>
              </a:ext>
            </a:extLst>
          </p:cNvPr>
          <p:cNvSpPr>
            <a:spLocks noGrp="1"/>
          </p:cNvSpPr>
          <p:nvPr>
            <p:ph type="title"/>
          </p:nvPr>
        </p:nvSpPr>
        <p:spPr/>
        <p:txBody>
          <a:bodyPr/>
          <a:lstStyle/>
          <a:p>
            <a:r>
              <a:rPr lang="en-GB" altLang="en-US"/>
              <a:t>What forces / effects destabilize a folded protein?</a:t>
            </a:r>
          </a:p>
        </p:txBody>
      </p:sp>
      <p:pic>
        <p:nvPicPr>
          <p:cNvPr id="5" name="Picture 4">
            <a:extLst>
              <a:ext uri="{FF2B5EF4-FFF2-40B4-BE49-F238E27FC236}">
                <a16:creationId xmlns:a16="http://schemas.microsoft.com/office/drawing/2014/main" id="{0F6FF01B-7A25-924D-ADC0-D37D112812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700213"/>
            <a:ext cx="2514600" cy="2420937"/>
          </a:xfrm>
          <a:prstGeom prst="rect">
            <a:avLst/>
          </a:prstGeom>
          <a:noFill/>
          <a:ln>
            <a:noFill/>
          </a:ln>
          <a:effectLst/>
          <a:extLst>
            <a:ext uri="{909E8E84-426E-40dd-AFC4-6F175D3DCCD1}">
              <a14:hiddenFill xmlns="" xmlns:a14="http://schemas.microsoft.com/office/drawing/2010/main">
                <a:blipFill dpi="0" rotWithShape="0">
                  <a:blip xmlns:r="http://schemas.openxmlformats.org/officeDocument/2006/relationships"/>
                  <a:srcRect/>
                  <a:stretch>
                    <a:fillRect/>
                  </a:stretch>
                </a:blip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6" name="Picture 5">
            <a:extLst>
              <a:ext uri="{FF2B5EF4-FFF2-40B4-BE49-F238E27FC236}">
                <a16:creationId xmlns:a16="http://schemas.microsoft.com/office/drawing/2014/main" id="{8B421B80-84D0-8B4F-8DA4-7595441283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1341438"/>
            <a:ext cx="3505200" cy="3373437"/>
          </a:xfrm>
          <a:prstGeom prst="rect">
            <a:avLst/>
          </a:prstGeom>
          <a:noFill/>
          <a:ln>
            <a:noFill/>
          </a:ln>
          <a:effectLst/>
          <a:extLst>
            <a:ext uri="{909E8E84-426E-40dd-AFC4-6F175D3DCCD1}">
              <a14:hiddenFill xmlns="" xmlns:a14="http://schemas.microsoft.com/office/drawing/2010/main">
                <a:blipFill dpi="0" rotWithShape="0">
                  <a:blip xmlns:r="http://schemas.openxmlformats.org/officeDocument/2006/relationships"/>
                  <a:srcRect/>
                  <a:stretch>
                    <a:fillRect/>
                  </a:stretch>
                </a:blip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cxnSp>
        <p:nvCxnSpPr>
          <p:cNvPr id="8" name="Straight Arrow Connector 7">
            <a:extLst>
              <a:ext uri="{FF2B5EF4-FFF2-40B4-BE49-F238E27FC236}">
                <a16:creationId xmlns:a16="http://schemas.microsoft.com/office/drawing/2014/main" id="{F44258D4-AC33-3F45-A229-F6D629C8F594}"/>
              </a:ext>
            </a:extLst>
          </p:cNvPr>
          <p:cNvCxnSpPr/>
          <p:nvPr/>
        </p:nvCxnSpPr>
        <p:spPr bwMode="auto">
          <a:xfrm>
            <a:off x="3059113" y="2781300"/>
            <a:ext cx="1512887" cy="0"/>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sp>
        <p:nvSpPr>
          <p:cNvPr id="50181" name="Rectangle 4">
            <a:extLst>
              <a:ext uri="{FF2B5EF4-FFF2-40B4-BE49-F238E27FC236}">
                <a16:creationId xmlns:a16="http://schemas.microsoft.com/office/drawing/2014/main" id="{91890342-607A-A54F-8F34-8BE580244ACC}"/>
              </a:ext>
            </a:extLst>
          </p:cNvPr>
          <p:cNvSpPr txBox="1">
            <a:spLocks noChangeArrowheads="1"/>
          </p:cNvSpPr>
          <p:nvPr/>
        </p:nvSpPr>
        <p:spPr bwMode="auto">
          <a:xfrm>
            <a:off x="684213" y="4868863"/>
            <a:ext cx="7696200"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514350" indent="-51435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eaLnBrk="1" hangingPunct="1">
              <a:spcBef>
                <a:spcPct val="75000"/>
              </a:spcBef>
              <a:buFontTx/>
              <a:buAutoNum type="arabicParenR"/>
            </a:pPr>
            <a:r>
              <a:rPr lang="en-GB" altLang="en-US" sz="2800"/>
              <a:t>Chain entropy!</a:t>
            </a:r>
            <a:r>
              <a:rPr lang="en-GB" altLang="en-US" sz="2000"/>
              <a:t>	</a:t>
            </a:r>
          </a:p>
        </p:txBody>
      </p:sp>
    </p:spTree>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D70F5-6DE8-D240-8888-1D651725B495}"/>
              </a:ext>
            </a:extLst>
          </p:cNvPr>
          <p:cNvSpPr>
            <a:spLocks noGrp="1"/>
          </p:cNvSpPr>
          <p:nvPr>
            <p:ph type="title"/>
          </p:nvPr>
        </p:nvSpPr>
        <p:spPr/>
        <p:txBody>
          <a:bodyPr/>
          <a:lstStyle/>
          <a:p>
            <a:r>
              <a:rPr lang="en-GB" altLang="en-US"/>
              <a:t>The biological approach or the physical approach?</a:t>
            </a:r>
          </a:p>
        </p:txBody>
      </p:sp>
      <p:sp>
        <p:nvSpPr>
          <p:cNvPr id="52226" name="Content Placeholder 2">
            <a:extLst>
              <a:ext uri="{FF2B5EF4-FFF2-40B4-BE49-F238E27FC236}">
                <a16:creationId xmlns:a16="http://schemas.microsoft.com/office/drawing/2014/main" id="{8C709C60-F501-384B-A643-79C12437B350}"/>
              </a:ext>
            </a:extLst>
          </p:cNvPr>
          <p:cNvSpPr>
            <a:spLocks noGrp="1"/>
          </p:cNvSpPr>
          <p:nvPr>
            <p:ph sz="half" idx="1"/>
          </p:nvPr>
        </p:nvSpPr>
        <p:spPr>
          <a:xfrm>
            <a:off x="323850" y="4365625"/>
            <a:ext cx="8424863" cy="2133600"/>
          </a:xfrm>
        </p:spPr>
        <p:txBody>
          <a:bodyPr/>
          <a:lstStyle/>
          <a:p>
            <a:pPr marL="457200" lvl="1" indent="0">
              <a:buFontTx/>
              <a:buNone/>
            </a:pPr>
            <a:r>
              <a:rPr lang="en-GB" altLang="en-US"/>
              <a:t>TASK:</a:t>
            </a:r>
          </a:p>
          <a:p>
            <a:pPr marL="457200" lvl="1" indent="0">
              <a:buFontTx/>
              <a:buNone/>
            </a:pPr>
            <a:r>
              <a:rPr lang="en-GB" altLang="en-US"/>
              <a:t>Given a protein sequence predict in which 3D structure the protein will fold.</a:t>
            </a:r>
          </a:p>
          <a:p>
            <a:pPr marL="457200" lvl="1" indent="0">
              <a:buFontTx/>
              <a:buNone/>
            </a:pPr>
            <a:endParaRPr lang="en-GB" altLang="en-US"/>
          </a:p>
          <a:p>
            <a:pPr marL="457200" lvl="1" indent="0">
              <a:buFontTx/>
              <a:buNone/>
            </a:pPr>
            <a:r>
              <a:rPr lang="en-GB" altLang="en-US"/>
              <a:t>So </a:t>
            </a:r>
            <a:r>
              <a:rPr lang="en-GB" altLang="en-US" b="1"/>
              <a:t>WHY </a:t>
            </a:r>
            <a:r>
              <a:rPr lang="en-GB" altLang="en-US"/>
              <a:t>does biology win?</a:t>
            </a:r>
          </a:p>
        </p:txBody>
      </p:sp>
      <p:pic>
        <p:nvPicPr>
          <p:cNvPr id="52227" name="Picture 4">
            <a:extLst>
              <a:ext uri="{FF2B5EF4-FFF2-40B4-BE49-F238E27FC236}">
                <a16:creationId xmlns:a16="http://schemas.microsoft.com/office/drawing/2014/main" id="{0F4949CA-FBFA-EA46-B5C0-264D2EE7C316}"/>
              </a:ext>
            </a:extLst>
          </p:cNvPr>
          <p:cNvPicPr>
            <a:picLocks noChangeAspect="1"/>
          </p:cNvPicPr>
          <p:nvPr/>
        </p:nvPicPr>
        <p:blipFill>
          <a:blip r:embed="rId2">
            <a:extLst>
              <a:ext uri="{28A0092B-C50C-407E-A947-70E740481C1C}">
                <a14:useLocalDpi xmlns:a14="http://schemas.microsoft.com/office/drawing/2010/main" val="0"/>
              </a:ext>
            </a:extLst>
          </a:blip>
          <a:srcRect l="1433" t="10599" b="8922"/>
          <a:stretch>
            <a:fillRect/>
          </a:stretch>
        </p:blipFill>
        <p:spPr bwMode="auto">
          <a:xfrm>
            <a:off x="250825" y="1125538"/>
            <a:ext cx="8737600" cy="298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a:extLst>
              <a:ext uri="{FF2B5EF4-FFF2-40B4-BE49-F238E27FC236}">
                <a16:creationId xmlns:a16="http://schemas.microsoft.com/office/drawing/2014/main" id="{83EFB131-50FF-3B48-B7B7-90B6ECF3C288}"/>
              </a:ext>
            </a:extLst>
          </p:cNvPr>
          <p:cNvCxnSpPr/>
          <p:nvPr/>
        </p:nvCxnSpPr>
        <p:spPr bwMode="auto">
          <a:xfrm>
            <a:off x="3563938" y="3141663"/>
            <a:ext cx="2232025" cy="0"/>
          </a:xfrm>
          <a:prstGeom prst="straightConnector1">
            <a:avLst/>
          </a:prstGeom>
          <a:solidFill>
            <a:schemeClr val="accent1"/>
          </a:solidFill>
          <a:ln w="57150"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spTree>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2D31E-7AFB-0541-8DBB-AF933A6A4C69}"/>
              </a:ext>
            </a:extLst>
          </p:cNvPr>
          <p:cNvSpPr>
            <a:spLocks noGrp="1"/>
          </p:cNvSpPr>
          <p:nvPr>
            <p:ph type="title"/>
          </p:nvPr>
        </p:nvSpPr>
        <p:spPr/>
        <p:txBody>
          <a:bodyPr/>
          <a:lstStyle/>
          <a:p>
            <a:r>
              <a:rPr lang="en-GB" altLang="en-US"/>
              <a:t>Entropic and enthalpic contributions compensate (experimental)</a:t>
            </a:r>
          </a:p>
        </p:txBody>
      </p:sp>
      <p:pic>
        <p:nvPicPr>
          <p:cNvPr id="53250" name="Picture 5">
            <a:extLst>
              <a:ext uri="{FF2B5EF4-FFF2-40B4-BE49-F238E27FC236}">
                <a16:creationId xmlns:a16="http://schemas.microsoft.com/office/drawing/2014/main" id="{72B4807C-FCD1-3F4F-BF39-3236FB3F378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92275" y="1125538"/>
            <a:ext cx="6167438"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Rectangle 6">
            <a:extLst>
              <a:ext uri="{FF2B5EF4-FFF2-40B4-BE49-F238E27FC236}">
                <a16:creationId xmlns:a16="http://schemas.microsoft.com/office/drawing/2014/main" id="{8778E894-0979-084C-9B18-900E1522916A}"/>
              </a:ext>
            </a:extLst>
          </p:cNvPr>
          <p:cNvSpPr>
            <a:spLocks noChangeArrowheads="1"/>
          </p:cNvSpPr>
          <p:nvPr/>
        </p:nvSpPr>
        <p:spPr bwMode="auto">
          <a:xfrm>
            <a:off x="1839913" y="5949950"/>
            <a:ext cx="41894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a:t>Look at the scale of the axes!</a:t>
            </a:r>
          </a:p>
        </p:txBody>
      </p:sp>
    </p:spTree>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91DD967B-2FC2-5348-9D5E-84C2957C630D}"/>
              </a:ext>
            </a:extLst>
          </p:cNvPr>
          <p:cNvSpPr>
            <a:spLocks noGrp="1" noChangeArrowheads="1"/>
          </p:cNvSpPr>
          <p:nvPr>
            <p:ph type="title"/>
          </p:nvPr>
        </p:nvSpPr>
        <p:spPr/>
        <p:txBody>
          <a:bodyPr/>
          <a:lstStyle/>
          <a:p>
            <a:pPr eaLnBrk="1" hangingPunct="1"/>
            <a:r>
              <a:rPr lang="en-GB" altLang="en-US"/>
              <a:t>Physics &amp; Biology: folding specificity</a:t>
            </a:r>
          </a:p>
        </p:txBody>
      </p:sp>
      <p:sp>
        <p:nvSpPr>
          <p:cNvPr id="55298" name="Rectangle 4">
            <a:extLst>
              <a:ext uri="{FF2B5EF4-FFF2-40B4-BE49-F238E27FC236}">
                <a16:creationId xmlns:a16="http://schemas.microsoft.com/office/drawing/2014/main" id="{5B9A8AD3-B6E8-8749-AE10-23F6928F20FB}"/>
              </a:ext>
            </a:extLst>
          </p:cNvPr>
          <p:cNvSpPr>
            <a:spLocks noGrp="1" noChangeArrowheads="1"/>
          </p:cNvSpPr>
          <p:nvPr>
            <p:ph sz="half" idx="1"/>
          </p:nvPr>
        </p:nvSpPr>
        <p:spPr>
          <a:xfrm>
            <a:off x="609600" y="914400"/>
            <a:ext cx="7886700" cy="1435100"/>
          </a:xfrm>
        </p:spPr>
        <p:txBody>
          <a:bodyPr/>
          <a:lstStyle/>
          <a:p>
            <a:pPr eaLnBrk="1" hangingPunct="1">
              <a:buFontTx/>
              <a:buNone/>
            </a:pPr>
            <a:r>
              <a:rPr lang="en-GB" altLang="en-US" sz="2000"/>
              <a:t>Unique characteristic:</a:t>
            </a:r>
            <a:br>
              <a:rPr lang="en-GB" altLang="en-US" sz="2000"/>
            </a:br>
            <a:r>
              <a:rPr lang="en-GB" altLang="en-US" sz="2000"/>
              <a:t>The sequence of a protein determines and specifies its structure</a:t>
            </a:r>
          </a:p>
          <a:p>
            <a:pPr eaLnBrk="1" hangingPunct="1">
              <a:buFontTx/>
              <a:buNone/>
            </a:pPr>
            <a:endParaRPr lang="en-GB" altLang="en-US" sz="2000"/>
          </a:p>
        </p:txBody>
      </p:sp>
      <p:pic>
        <p:nvPicPr>
          <p:cNvPr id="55299" name="Picture 7" descr="rainbow_ensemble">
            <a:extLst>
              <a:ext uri="{FF2B5EF4-FFF2-40B4-BE49-F238E27FC236}">
                <a16:creationId xmlns:a16="http://schemas.microsoft.com/office/drawing/2014/main" id="{8466E457-C18E-CD46-BDC5-A9F7CB8B09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4395788"/>
            <a:ext cx="2971800" cy="246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Picture 8" descr="sequence_2ksc">
            <a:extLst>
              <a:ext uri="{FF2B5EF4-FFF2-40B4-BE49-F238E27FC236}">
                <a16:creationId xmlns:a16="http://schemas.microsoft.com/office/drawing/2014/main" id="{95A6E490-3B3E-3A4B-AD9A-51373D3639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4343400"/>
            <a:ext cx="4572000" cy="140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1" name="Line 9">
            <a:extLst>
              <a:ext uri="{FF2B5EF4-FFF2-40B4-BE49-F238E27FC236}">
                <a16:creationId xmlns:a16="http://schemas.microsoft.com/office/drawing/2014/main" id="{85494174-6640-FA47-8810-60536610CE72}"/>
              </a:ext>
            </a:extLst>
          </p:cNvPr>
          <p:cNvSpPr>
            <a:spLocks noChangeShapeType="1"/>
          </p:cNvSpPr>
          <p:nvPr/>
        </p:nvSpPr>
        <p:spPr bwMode="auto">
          <a:xfrm>
            <a:off x="3048000" y="5334000"/>
            <a:ext cx="2667000" cy="685800"/>
          </a:xfrm>
          <a:prstGeom prst="line">
            <a:avLst/>
          </a:prstGeom>
          <a:noFill/>
          <a:ln w="476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pic>
        <p:nvPicPr>
          <p:cNvPr id="27658" name="Picture 10">
            <a:extLst>
              <a:ext uri="{FF2B5EF4-FFF2-40B4-BE49-F238E27FC236}">
                <a16:creationId xmlns:a16="http://schemas.microsoft.com/office/drawing/2014/main" id="{56902505-D72E-6F47-887B-3A1305B3BC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828800"/>
            <a:ext cx="6705600" cy="2373313"/>
          </a:xfrm>
          <a:prstGeom prst="rect">
            <a:avLst/>
          </a:prstGeom>
          <a:noFill/>
          <a:ln>
            <a:noFill/>
          </a:ln>
          <a:effectLst/>
          <a:extLst>
            <a:ext uri="{909E8E84-426E-40dd-AFC4-6F175D3DCCD1}">
              <a14:hiddenFill xmlns="" xmlns:a14="http://schemas.microsoft.com/office/drawing/2010/main">
                <a:blipFill dpi="0" rotWithShape="0">
                  <a:blip xmlns:r="http://schemas.openxmlformats.org/officeDocument/2006/relationships"/>
                  <a:srcRect/>
                  <a:stretch>
                    <a:fillRect/>
                  </a:stretch>
                </a:blip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55303" name="Rectangle 1">
            <a:extLst>
              <a:ext uri="{FF2B5EF4-FFF2-40B4-BE49-F238E27FC236}">
                <a16:creationId xmlns:a16="http://schemas.microsoft.com/office/drawing/2014/main" id="{B9144955-1589-5C4F-A4C7-9083B409C934}"/>
              </a:ext>
            </a:extLst>
          </p:cNvPr>
          <p:cNvSpPr>
            <a:spLocks noChangeArrowheads="1"/>
          </p:cNvSpPr>
          <p:nvPr/>
        </p:nvSpPr>
        <p:spPr bwMode="auto">
          <a:xfrm>
            <a:off x="827088" y="6021388"/>
            <a:ext cx="27860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r>
              <a:rPr lang="en-GB" altLang="en-US"/>
              <a:t>Sequences evolve!</a:t>
            </a:r>
          </a:p>
        </p:txBody>
      </p:sp>
    </p:spTree>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689C6E07-6A85-9F40-9D24-8C80821EC900}"/>
              </a:ext>
            </a:extLst>
          </p:cNvPr>
          <p:cNvSpPr>
            <a:spLocks noGrp="1" noChangeArrowheads="1"/>
          </p:cNvSpPr>
          <p:nvPr>
            <p:ph type="title"/>
          </p:nvPr>
        </p:nvSpPr>
        <p:spPr/>
        <p:txBody>
          <a:bodyPr/>
          <a:lstStyle/>
          <a:p>
            <a:pPr eaLnBrk="1" hangingPunct="1"/>
            <a:r>
              <a:rPr lang="en-GB" altLang="en-US"/>
              <a:t>What can evolutionary history tell us?</a:t>
            </a:r>
          </a:p>
        </p:txBody>
      </p:sp>
      <p:pic>
        <p:nvPicPr>
          <p:cNvPr id="57346" name="Picture 4" descr="alignment">
            <a:extLst>
              <a:ext uri="{FF2B5EF4-FFF2-40B4-BE49-F238E27FC236}">
                <a16:creationId xmlns:a16="http://schemas.microsoft.com/office/drawing/2014/main" id="{3ED4F4EF-A61F-4C4A-88DF-7E3048B4CE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743200"/>
            <a:ext cx="9677400" cy="346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7" name="Picture 5" descr="profile">
            <a:extLst>
              <a:ext uri="{FF2B5EF4-FFF2-40B4-BE49-F238E27FC236}">
                <a16:creationId xmlns:a16="http://schemas.microsoft.com/office/drawing/2014/main" id="{785CA1BB-F8EC-5540-9C67-1793025F01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5838" y="5857875"/>
            <a:ext cx="8158162"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8" name="Picture 6" descr="tree">
            <a:extLst>
              <a:ext uri="{FF2B5EF4-FFF2-40B4-BE49-F238E27FC236}">
                <a16:creationId xmlns:a16="http://schemas.microsoft.com/office/drawing/2014/main" id="{C32BBD69-747C-6047-B8C2-32A40CB36B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0" y="1066800"/>
            <a:ext cx="5257800"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E1B8DDBB-4176-8442-BD7A-834E3DC90075}"/>
              </a:ext>
            </a:extLst>
          </p:cNvPr>
          <p:cNvSpPr>
            <a:spLocks noGrp="1" noChangeArrowheads="1"/>
          </p:cNvSpPr>
          <p:nvPr>
            <p:ph type="title"/>
          </p:nvPr>
        </p:nvSpPr>
        <p:spPr>
          <a:xfrm>
            <a:off x="0" y="-49213"/>
            <a:ext cx="9123363" cy="1135063"/>
          </a:xfrm>
          <a:gradFill>
            <a:gsLst>
              <a:gs pos="0">
                <a:srgbClr val="E6E6FF"/>
              </a:gs>
              <a:gs pos="100000">
                <a:srgbClr val="C0C0C0">
                  <a:alpha val="62999"/>
                </a:srgbClr>
              </a:gs>
            </a:gsLst>
          </a:gradFill>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35203" rIns="0" bIns="0"/>
          <a:lstStyle/>
          <a:p>
            <a:pPr defTabSz="457200" eaLnBrk="1" hangingPunct="1">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lang="en-US" altLang="en-US"/>
              <a:t>Biology: structure is more </a:t>
            </a:r>
            <a:br>
              <a:rPr lang="en-US" altLang="en-US"/>
            </a:br>
            <a:r>
              <a:rPr lang="en-US" altLang="en-US"/>
              <a:t>conserved than sequence </a:t>
            </a:r>
          </a:p>
        </p:txBody>
      </p:sp>
      <p:sp>
        <p:nvSpPr>
          <p:cNvPr id="55299" name="Rectangle 3">
            <a:extLst>
              <a:ext uri="{FF2B5EF4-FFF2-40B4-BE49-F238E27FC236}">
                <a16:creationId xmlns:a16="http://schemas.microsoft.com/office/drawing/2014/main" id="{DE591AB1-C684-424B-879D-D97450460570}"/>
              </a:ext>
            </a:extLst>
          </p:cNvPr>
          <p:cNvSpPr>
            <a:spLocks noGrp="1" noChangeArrowheads="1"/>
          </p:cNvSpPr>
          <p:nvPr>
            <p:ph sz="half" idx="1"/>
          </p:nvPr>
        </p:nvSpPr>
        <p:spPr>
          <a:xfrm>
            <a:off x="533400" y="1295400"/>
            <a:ext cx="3903663" cy="5106988"/>
          </a:xfrm>
          <a:extLst>
            <a:ext uri="{91240B29-F687-4F45-9708-019B960494DF}">
              <a14:hiddenLine xmlns:a14="http://schemas.microsoft.com/office/drawing/2010/main" w="9525">
                <a:solidFill>
                  <a:srgbClr val="0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19404" rIns="0" bIns="0"/>
          <a:lstStyle/>
          <a:p>
            <a:pPr eaLnBrk="1" hangingPunct="1">
              <a:defRPr/>
            </a:pPr>
            <a:endParaRPr lang="en-US"/>
          </a:p>
        </p:txBody>
      </p:sp>
      <p:sp>
        <p:nvSpPr>
          <p:cNvPr id="55300" name="Rectangle 4">
            <a:extLst>
              <a:ext uri="{FF2B5EF4-FFF2-40B4-BE49-F238E27FC236}">
                <a16:creationId xmlns:a16="http://schemas.microsoft.com/office/drawing/2014/main" id="{A6F6AF57-15F6-134A-BB8C-70D92E83A3C0}"/>
              </a:ext>
            </a:extLst>
          </p:cNvPr>
          <p:cNvSpPr>
            <a:spLocks noGrp="1" noChangeArrowheads="1"/>
          </p:cNvSpPr>
          <p:nvPr>
            <p:ph sz="half" idx="2"/>
          </p:nvPr>
        </p:nvSpPr>
        <p:spPr>
          <a:xfrm>
            <a:off x="4794250" y="981075"/>
            <a:ext cx="4025900" cy="4525963"/>
          </a:xfrm>
          <a:extLst>
            <a:ext uri="{91240B29-F687-4F45-9708-019B960494DF}">
              <a14:hiddenLine xmlns:a14="http://schemas.microsoft.com/office/drawing/2010/main" w="9525">
                <a:solidFill>
                  <a:srgbClr val="0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19404" rIns="0" bIns="0"/>
          <a:lstStyle/>
          <a:p>
            <a:pPr eaLnBrk="1" hangingPunct="1">
              <a:defRPr/>
            </a:pPr>
            <a:endParaRPr lang="en-US"/>
          </a:p>
        </p:txBody>
      </p:sp>
      <p:pic>
        <p:nvPicPr>
          <p:cNvPr id="55301" name="Picture 5">
            <a:extLst>
              <a:ext uri="{FF2B5EF4-FFF2-40B4-BE49-F238E27FC236}">
                <a16:creationId xmlns:a16="http://schemas.microsoft.com/office/drawing/2014/main" id="{0513170E-E691-B84C-9EDA-4819AAA960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196"/>
          <a:stretch>
            <a:fillRect/>
          </a:stretch>
        </p:blipFill>
        <p:spPr bwMode="auto">
          <a:xfrm>
            <a:off x="107950" y="981075"/>
            <a:ext cx="8977313" cy="4967288"/>
          </a:xfrm>
          <a:prstGeom prst="rect">
            <a:avLst/>
          </a:prstGeom>
          <a:noFill/>
          <a:ln>
            <a:noFill/>
          </a:ln>
          <a:effectLst/>
          <a:extLst>
            <a:ext uri="{909E8E84-426E-40dd-AFC4-6F175D3DCCD1}">
              <a14:hiddenFill xmlns="" xmlns:a14="http://schemas.microsoft.com/office/drawing/2010/main">
                <a:blipFill dpi="0" rotWithShape="0">
                  <a:blip xmlns:r="http://schemas.openxmlformats.org/officeDocument/2006/relationships"/>
                  <a:srcRect t="1196"/>
                  <a:stretch>
                    <a:fillRect/>
                  </a:stretch>
                </a:blip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55302" name="Picture 6">
            <a:extLst>
              <a:ext uri="{FF2B5EF4-FFF2-40B4-BE49-F238E27FC236}">
                <a16:creationId xmlns:a16="http://schemas.microsoft.com/office/drawing/2014/main" id="{6A406D00-0EE7-0045-80ED-17BC5D2708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1400" y="2820988"/>
            <a:ext cx="2228850" cy="3136900"/>
          </a:xfrm>
          <a:prstGeom prst="rect">
            <a:avLst/>
          </a:prstGeom>
          <a:noFill/>
          <a:ln>
            <a:noFill/>
          </a:ln>
          <a:effectLst/>
          <a:extLst>
            <a:ext uri="{909E8E84-426E-40dd-AFC4-6F175D3DCCD1}">
              <a14:hiddenFill xmlns="" xmlns:a14="http://schemas.microsoft.com/office/drawing/2010/main">
                <a:blipFill dpi="0" rotWithShape="0">
                  <a:blip xmlns:r="http://schemas.openxmlformats.org/officeDocument/2006/relationships"/>
                  <a:srcRect/>
                  <a:stretch>
                    <a:fillRect/>
                  </a:stretch>
                </a:blip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55303" name="Line 7">
            <a:extLst>
              <a:ext uri="{FF2B5EF4-FFF2-40B4-BE49-F238E27FC236}">
                <a16:creationId xmlns:a16="http://schemas.microsoft.com/office/drawing/2014/main" id="{BEC7558C-B758-034C-B9DE-F7FCC8E4E6E2}"/>
              </a:ext>
            </a:extLst>
          </p:cNvPr>
          <p:cNvSpPr>
            <a:spLocks noChangeShapeType="1"/>
          </p:cNvSpPr>
          <p:nvPr/>
        </p:nvSpPr>
        <p:spPr bwMode="auto">
          <a:xfrm flipH="1" flipV="1">
            <a:off x="7816850" y="1262063"/>
            <a:ext cx="1039813" cy="1039812"/>
          </a:xfrm>
          <a:prstGeom prst="line">
            <a:avLst/>
          </a:prstGeom>
          <a:noFill/>
          <a:ln w="9525">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latin typeface="Arial" charset="0"/>
              <a:ea typeface="ＭＳ Ｐゴシック" charset="0"/>
            </a:endParaRPr>
          </a:p>
        </p:txBody>
      </p:sp>
      <p:sp>
        <p:nvSpPr>
          <p:cNvPr id="59399" name="Rectangle 1">
            <a:extLst>
              <a:ext uri="{FF2B5EF4-FFF2-40B4-BE49-F238E27FC236}">
                <a16:creationId xmlns:a16="http://schemas.microsoft.com/office/drawing/2014/main" id="{A0C0ACD4-9088-7544-95C7-7858F225CCAE}"/>
              </a:ext>
            </a:extLst>
          </p:cNvPr>
          <p:cNvSpPr>
            <a:spLocks noChangeArrowheads="1"/>
          </p:cNvSpPr>
          <p:nvPr/>
        </p:nvSpPr>
        <p:spPr bwMode="auto">
          <a:xfrm>
            <a:off x="0" y="6038850"/>
            <a:ext cx="81724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GB" altLang="en-US"/>
              <a:t>So if we have a protein with a known structure that has a similar sequence – we have solved our problem.</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43" name="Rectangle 3">
            <a:extLst>
              <a:ext uri="{FF2B5EF4-FFF2-40B4-BE49-F238E27FC236}">
                <a16:creationId xmlns:a16="http://schemas.microsoft.com/office/drawing/2014/main" id="{7F79FEDB-C640-044D-8489-A89F57D7B073}"/>
              </a:ext>
            </a:extLst>
          </p:cNvPr>
          <p:cNvSpPr>
            <a:spLocks noGrp="1" noChangeArrowheads="1"/>
          </p:cNvSpPr>
          <p:nvPr>
            <p:ph type="title"/>
          </p:nvPr>
        </p:nvSpPr>
        <p:spPr/>
        <p:txBody>
          <a:bodyPr/>
          <a:lstStyle/>
          <a:p>
            <a:pPr eaLnBrk="1" hangingPunct="1"/>
            <a:r>
              <a:rPr lang="en-GB" altLang="en-US"/>
              <a:t>So is there any role for physics based approaches?</a:t>
            </a:r>
          </a:p>
        </p:txBody>
      </p:sp>
      <p:sp>
        <p:nvSpPr>
          <p:cNvPr id="14338" name="Rectangle 4">
            <a:extLst>
              <a:ext uri="{FF2B5EF4-FFF2-40B4-BE49-F238E27FC236}">
                <a16:creationId xmlns:a16="http://schemas.microsoft.com/office/drawing/2014/main" id="{59B623BE-9CF6-204F-9BDE-6CE148486BC0}"/>
              </a:ext>
            </a:extLst>
          </p:cNvPr>
          <p:cNvSpPr>
            <a:spLocks noGrp="1" noChangeArrowheads="1"/>
          </p:cNvSpPr>
          <p:nvPr>
            <p:ph sz="half" idx="1"/>
          </p:nvPr>
        </p:nvSpPr>
        <p:spPr>
          <a:xfrm>
            <a:off x="21579" y="3631745"/>
            <a:ext cx="4254624" cy="2971800"/>
          </a:xfrm>
        </p:spPr>
        <p:txBody>
          <a:bodyPr/>
          <a:lstStyle/>
          <a:p>
            <a:pPr eaLnBrk="1" hangingPunct="1">
              <a:lnSpc>
                <a:spcPct val="90000"/>
              </a:lnSpc>
            </a:pPr>
            <a:r>
              <a:rPr lang="en-GB" altLang="en-US" sz="2000" dirty="0"/>
              <a:t>Biological questions (qualitative):</a:t>
            </a:r>
          </a:p>
          <a:p>
            <a:pPr lvl="1" eaLnBrk="1" hangingPunct="1">
              <a:lnSpc>
                <a:spcPct val="90000"/>
              </a:lnSpc>
            </a:pPr>
            <a:r>
              <a:rPr lang="en-GB" altLang="en-US" sz="1800" dirty="0"/>
              <a:t>What is the function of this protein in the cell?</a:t>
            </a:r>
          </a:p>
          <a:p>
            <a:pPr lvl="1" eaLnBrk="1" hangingPunct="1">
              <a:lnSpc>
                <a:spcPct val="90000"/>
              </a:lnSpc>
            </a:pPr>
            <a:r>
              <a:rPr lang="en-GB" altLang="en-US" sz="1800" dirty="0"/>
              <a:t>What happens if we change the sequence of the protein?</a:t>
            </a:r>
          </a:p>
          <a:p>
            <a:pPr lvl="1" eaLnBrk="1" hangingPunct="1">
              <a:lnSpc>
                <a:spcPct val="90000"/>
              </a:lnSpc>
            </a:pPr>
            <a:r>
              <a:rPr lang="en-GB" altLang="en-US" sz="1800" dirty="0"/>
              <a:t>Where does the substrate bind?</a:t>
            </a:r>
          </a:p>
          <a:p>
            <a:pPr lvl="1" eaLnBrk="1" hangingPunct="1">
              <a:lnSpc>
                <a:spcPct val="90000"/>
              </a:lnSpc>
            </a:pPr>
            <a:r>
              <a:rPr lang="en-GB" altLang="en-US" sz="1800" dirty="0"/>
              <a:t>Do evolutionary related proteins bind the same substrate</a:t>
            </a:r>
            <a:endParaRPr lang="en-GB" altLang="en-US" sz="2000" dirty="0"/>
          </a:p>
        </p:txBody>
      </p:sp>
      <p:grpSp>
        <p:nvGrpSpPr>
          <p:cNvPr id="61443" name="Group 6">
            <a:extLst>
              <a:ext uri="{FF2B5EF4-FFF2-40B4-BE49-F238E27FC236}">
                <a16:creationId xmlns:a16="http://schemas.microsoft.com/office/drawing/2014/main" id="{285B15E1-EE90-9742-BE38-9115C01639F0}"/>
              </a:ext>
            </a:extLst>
          </p:cNvPr>
          <p:cNvGrpSpPr>
            <a:grpSpLocks/>
          </p:cNvGrpSpPr>
          <p:nvPr/>
        </p:nvGrpSpPr>
        <p:grpSpPr bwMode="auto">
          <a:xfrm>
            <a:off x="2051720" y="1052736"/>
            <a:ext cx="4737100" cy="1765300"/>
            <a:chOff x="107504" y="1196752"/>
            <a:chExt cx="4737100" cy="1765300"/>
          </a:xfrm>
        </p:grpSpPr>
        <p:pic>
          <p:nvPicPr>
            <p:cNvPr id="61444" name="Picture 1">
              <a:extLst>
                <a:ext uri="{FF2B5EF4-FFF2-40B4-BE49-F238E27FC236}">
                  <a16:creationId xmlns:a16="http://schemas.microsoft.com/office/drawing/2014/main" id="{470F571F-D35C-9E4A-93C7-C95CBD80273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196752"/>
              <a:ext cx="4737100" cy="176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5" name="Rectangle 2">
              <a:extLst>
                <a:ext uri="{FF2B5EF4-FFF2-40B4-BE49-F238E27FC236}">
                  <a16:creationId xmlns:a16="http://schemas.microsoft.com/office/drawing/2014/main" id="{65152C54-CD4A-4649-BE13-D53D619A472C}"/>
                </a:ext>
              </a:extLst>
            </p:cNvPr>
            <p:cNvSpPr>
              <a:spLocks noChangeArrowheads="1"/>
            </p:cNvSpPr>
            <p:nvPr/>
          </p:nvSpPr>
          <p:spPr bwMode="auto">
            <a:xfrm>
              <a:off x="2123728" y="1412776"/>
              <a:ext cx="1224136" cy="936104"/>
            </a:xfrm>
            <a:prstGeom prst="rect">
              <a:avLst/>
            </a:prstGeom>
            <a:solidFill>
              <a:srgbClr val="FFFFFF"/>
            </a:solidFill>
            <a:ln>
              <a:noFill/>
            </a:ln>
            <a:extLst>
              <a:ext uri="{91240B29-F687-4F45-9708-019B960494DF}">
                <a14:hiddenLine xmlns:a14="http://schemas.microsoft.com/office/drawing/2010/main" w="28575">
                  <a:solidFill>
                    <a:srgbClr val="000000"/>
                  </a:solidFill>
                  <a:round/>
                  <a:headEnd/>
                  <a:tailEnd type="triangle" w="med" len="me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endParaRPr>
            </a:p>
          </p:txBody>
        </p:sp>
        <p:cxnSp>
          <p:nvCxnSpPr>
            <p:cNvPr id="6" name="Straight Arrow Connector 5">
              <a:extLst>
                <a:ext uri="{FF2B5EF4-FFF2-40B4-BE49-F238E27FC236}">
                  <a16:creationId xmlns:a16="http://schemas.microsoft.com/office/drawing/2014/main" id="{C3472810-60D0-434A-BF83-9198C45BE722}"/>
                </a:ext>
              </a:extLst>
            </p:cNvPr>
            <p:cNvCxnSpPr/>
            <p:nvPr/>
          </p:nvCxnSpPr>
          <p:spPr bwMode="auto">
            <a:xfrm>
              <a:off x="2123629" y="2204815"/>
              <a:ext cx="1152525" cy="0"/>
            </a:xfrm>
            <a:prstGeom prst="straightConnector1">
              <a:avLst/>
            </a:prstGeom>
            <a:solidFill>
              <a:schemeClr val="accent1"/>
            </a:solidFill>
            <a:ln w="28575" cap="flat" cmpd="sng" algn="ctr">
              <a:solidFill>
                <a:schemeClr val="tx1"/>
              </a:solidFill>
              <a:prstDash val="solid"/>
              <a:round/>
              <a:headEnd type="arrow"/>
              <a:tailEnd type="arrow"/>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grpSp>
      <p:sp>
        <p:nvSpPr>
          <p:cNvPr id="2" name="Rectangle 1">
            <a:extLst>
              <a:ext uri="{FF2B5EF4-FFF2-40B4-BE49-F238E27FC236}">
                <a16:creationId xmlns:a16="http://schemas.microsoft.com/office/drawing/2014/main" id="{013F4857-AC46-B445-9F8D-C85CD800987F}"/>
              </a:ext>
            </a:extLst>
          </p:cNvPr>
          <p:cNvSpPr/>
          <p:nvPr/>
        </p:nvSpPr>
        <p:spPr>
          <a:xfrm>
            <a:off x="4738278" y="3631745"/>
            <a:ext cx="4572000" cy="2668423"/>
          </a:xfrm>
          <a:prstGeom prst="rect">
            <a:avLst/>
          </a:prstGeom>
        </p:spPr>
        <p:txBody>
          <a:bodyPr>
            <a:spAutoFit/>
          </a:bodyPr>
          <a:lstStyle/>
          <a:p>
            <a:pPr algn="l" eaLnBrk="1" hangingPunct="1">
              <a:lnSpc>
                <a:spcPct val="90000"/>
              </a:lnSpc>
            </a:pPr>
            <a:r>
              <a:rPr lang="en-GB" altLang="en-US" sz="2000" dirty="0"/>
              <a:t>Physical questions (quantitative):</a:t>
            </a:r>
          </a:p>
          <a:p>
            <a:pPr marL="285750" indent="-285750" algn="l" eaLnBrk="1" hangingPunct="1">
              <a:lnSpc>
                <a:spcPct val="90000"/>
              </a:lnSpc>
              <a:buFontTx/>
              <a:buChar char="-"/>
            </a:pPr>
            <a:r>
              <a:rPr lang="en-GB" altLang="en-US" sz="1800" dirty="0"/>
              <a:t>How stable is this protein</a:t>
            </a:r>
          </a:p>
          <a:p>
            <a:pPr marL="285750" indent="-285750" algn="l" eaLnBrk="1" hangingPunct="1">
              <a:lnSpc>
                <a:spcPct val="90000"/>
              </a:lnSpc>
              <a:buFontTx/>
              <a:buChar char="-"/>
            </a:pPr>
            <a:r>
              <a:rPr lang="en-GB" altLang="en-US" sz="1800" dirty="0"/>
              <a:t>Under which conditions will this protein fold?</a:t>
            </a:r>
          </a:p>
          <a:p>
            <a:pPr marL="285750" indent="-285750" algn="l" eaLnBrk="1" hangingPunct="1">
              <a:lnSpc>
                <a:spcPct val="90000"/>
              </a:lnSpc>
              <a:buFontTx/>
              <a:buChar char="-"/>
            </a:pPr>
            <a:r>
              <a:rPr lang="en-GB" altLang="en-US" sz="1800" dirty="0"/>
              <a:t>How strong is the binding to a substrate?</a:t>
            </a:r>
          </a:p>
          <a:p>
            <a:pPr marL="285750" indent="-285750" algn="l" eaLnBrk="1" hangingPunct="1">
              <a:lnSpc>
                <a:spcPct val="90000"/>
              </a:lnSpc>
              <a:buFontTx/>
              <a:buChar char="-"/>
            </a:pPr>
            <a:r>
              <a:rPr lang="en-GB" altLang="en-US" sz="1800" dirty="0"/>
              <a:t>Are there meta-stable states on the folding pathway?</a:t>
            </a:r>
          </a:p>
        </p:txBody>
      </p:sp>
    </p:spTree>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a:extLst>
              <a:ext uri="{FF2B5EF4-FFF2-40B4-BE49-F238E27FC236}">
                <a16:creationId xmlns:a16="http://schemas.microsoft.com/office/drawing/2014/main" id="{BAC61535-83B3-3E4A-8A5A-698A7E27072C}"/>
              </a:ext>
            </a:extLst>
          </p:cNvPr>
          <p:cNvSpPr>
            <a:spLocks noGrp="1" noChangeArrowheads="1"/>
          </p:cNvSpPr>
          <p:nvPr>
            <p:ph type="title"/>
          </p:nvPr>
        </p:nvSpPr>
        <p:spPr/>
        <p:txBody>
          <a:bodyPr/>
          <a:lstStyle/>
          <a:p>
            <a:pPr eaLnBrk="1" hangingPunct="1"/>
            <a:r>
              <a:rPr lang="en-GB" altLang="en-US"/>
              <a:t>So is there any role for physics based approaches?</a:t>
            </a:r>
          </a:p>
        </p:txBody>
      </p:sp>
      <p:sp>
        <p:nvSpPr>
          <p:cNvPr id="14338" name="Rectangle 4">
            <a:extLst>
              <a:ext uri="{FF2B5EF4-FFF2-40B4-BE49-F238E27FC236}">
                <a16:creationId xmlns:a16="http://schemas.microsoft.com/office/drawing/2014/main" id="{39D4AA70-EC51-4E4A-B0F5-EBF917C99564}"/>
              </a:ext>
            </a:extLst>
          </p:cNvPr>
          <p:cNvSpPr>
            <a:spLocks noGrp="1" noChangeArrowheads="1"/>
          </p:cNvSpPr>
          <p:nvPr>
            <p:ph sz="half" idx="1"/>
          </p:nvPr>
        </p:nvSpPr>
        <p:spPr>
          <a:xfrm>
            <a:off x="251520" y="1310575"/>
            <a:ext cx="3924300" cy="5105400"/>
          </a:xfrm>
        </p:spPr>
        <p:txBody>
          <a:bodyPr/>
          <a:lstStyle/>
          <a:p>
            <a:pPr marL="457200" lvl="1" indent="0" eaLnBrk="1" hangingPunct="1">
              <a:lnSpc>
                <a:spcPct val="90000"/>
              </a:lnSpc>
              <a:buFontTx/>
              <a:buNone/>
              <a:defRPr/>
            </a:pPr>
            <a:endParaRPr lang="en-GB" sz="1800" dirty="0"/>
          </a:p>
          <a:p>
            <a:pPr lvl="1" eaLnBrk="1" hangingPunct="1">
              <a:lnSpc>
                <a:spcPct val="90000"/>
              </a:lnSpc>
              <a:defRPr/>
            </a:pPr>
            <a:endParaRPr lang="en-GB" sz="1800" dirty="0"/>
          </a:p>
          <a:p>
            <a:pPr lvl="1" eaLnBrk="1" hangingPunct="1">
              <a:lnSpc>
                <a:spcPct val="90000"/>
              </a:lnSpc>
              <a:defRPr/>
            </a:pPr>
            <a:endParaRPr lang="en-GB" sz="1800" dirty="0"/>
          </a:p>
          <a:p>
            <a:pPr lvl="1" eaLnBrk="1" hangingPunct="1">
              <a:lnSpc>
                <a:spcPct val="90000"/>
              </a:lnSpc>
              <a:defRPr/>
            </a:pPr>
            <a:r>
              <a:rPr lang="en-GB" sz="1800" dirty="0"/>
              <a:t>Fundamental understanding of mechanisms and forces involved in folding</a:t>
            </a:r>
          </a:p>
          <a:p>
            <a:pPr lvl="1" eaLnBrk="1" hangingPunct="1">
              <a:lnSpc>
                <a:spcPct val="90000"/>
              </a:lnSpc>
              <a:defRPr/>
            </a:pPr>
            <a:endParaRPr lang="en-GB" sz="1800" dirty="0"/>
          </a:p>
          <a:p>
            <a:pPr lvl="1" eaLnBrk="1" hangingPunct="1">
              <a:lnSpc>
                <a:spcPct val="90000"/>
              </a:lnSpc>
              <a:defRPr/>
            </a:pPr>
            <a:r>
              <a:rPr lang="en-GB" sz="1800" dirty="0"/>
              <a:t>Detailed simulations under (experimental) constraints.</a:t>
            </a:r>
            <a:br>
              <a:rPr lang="en-GB" sz="1800" dirty="0"/>
            </a:br>
            <a:endParaRPr lang="en-GB" sz="1800" dirty="0"/>
          </a:p>
          <a:p>
            <a:pPr lvl="1" eaLnBrk="1" hangingPunct="1">
              <a:lnSpc>
                <a:spcPct val="90000"/>
              </a:lnSpc>
              <a:defRPr/>
            </a:pPr>
            <a:r>
              <a:rPr lang="en-GB" sz="1800" dirty="0"/>
              <a:t>Predictions at changing conditions (e.g. temperature, pressure, concentration, pH)</a:t>
            </a:r>
            <a:br>
              <a:rPr lang="en-GB" sz="1800" dirty="0"/>
            </a:br>
            <a:endParaRPr lang="en-GB" sz="1800" dirty="0"/>
          </a:p>
          <a:p>
            <a:pPr lvl="1" eaLnBrk="1" hangingPunct="1">
              <a:lnSpc>
                <a:spcPct val="90000"/>
              </a:lnSpc>
              <a:defRPr/>
            </a:pPr>
            <a:endParaRPr lang="en-GB" sz="1800" dirty="0"/>
          </a:p>
          <a:p>
            <a:pPr marL="457200" lvl="1" indent="0" eaLnBrk="1" hangingPunct="1">
              <a:lnSpc>
                <a:spcPct val="90000"/>
              </a:lnSpc>
              <a:buFontTx/>
              <a:buNone/>
              <a:defRPr/>
            </a:pPr>
            <a:endParaRPr lang="en-GB" sz="1800" dirty="0"/>
          </a:p>
        </p:txBody>
      </p:sp>
      <p:pic>
        <p:nvPicPr>
          <p:cNvPr id="63491" name="Picture 6" descr="Shaw">
            <a:extLst>
              <a:ext uri="{FF2B5EF4-FFF2-40B4-BE49-F238E27FC236}">
                <a16:creationId xmlns:a16="http://schemas.microsoft.com/office/drawing/2014/main" id="{DAF44B63-2EF7-CC49-BFDF-5642148A44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8182" y="3429000"/>
            <a:ext cx="4572000" cy="30876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63492" name="Group 5">
            <a:extLst>
              <a:ext uri="{FF2B5EF4-FFF2-40B4-BE49-F238E27FC236}">
                <a16:creationId xmlns:a16="http://schemas.microsoft.com/office/drawing/2014/main" id="{5853B9CC-F0E3-4A4C-A476-BC65806BAA5E}"/>
              </a:ext>
            </a:extLst>
          </p:cNvPr>
          <p:cNvGrpSpPr>
            <a:grpSpLocks/>
          </p:cNvGrpSpPr>
          <p:nvPr/>
        </p:nvGrpSpPr>
        <p:grpSpPr bwMode="auto">
          <a:xfrm>
            <a:off x="4593364" y="1274720"/>
            <a:ext cx="4737100" cy="1765300"/>
            <a:chOff x="107504" y="1196752"/>
            <a:chExt cx="4737100" cy="1765300"/>
          </a:xfrm>
        </p:grpSpPr>
        <p:pic>
          <p:nvPicPr>
            <p:cNvPr id="63493" name="Picture 6">
              <a:extLst>
                <a:ext uri="{FF2B5EF4-FFF2-40B4-BE49-F238E27FC236}">
                  <a16:creationId xmlns:a16="http://schemas.microsoft.com/office/drawing/2014/main" id="{1EE001DD-B0CE-1C44-8C4F-48206C8029C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7504" y="1196752"/>
              <a:ext cx="4737100" cy="176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4" name="Rectangle 7">
              <a:extLst>
                <a:ext uri="{FF2B5EF4-FFF2-40B4-BE49-F238E27FC236}">
                  <a16:creationId xmlns:a16="http://schemas.microsoft.com/office/drawing/2014/main" id="{36D57D14-15D9-6049-90B3-2EF5F4B22768}"/>
                </a:ext>
              </a:extLst>
            </p:cNvPr>
            <p:cNvSpPr>
              <a:spLocks noChangeArrowheads="1"/>
            </p:cNvSpPr>
            <p:nvPr/>
          </p:nvSpPr>
          <p:spPr bwMode="auto">
            <a:xfrm>
              <a:off x="2123728" y="1412776"/>
              <a:ext cx="1224136" cy="936104"/>
            </a:xfrm>
            <a:prstGeom prst="rect">
              <a:avLst/>
            </a:prstGeom>
            <a:solidFill>
              <a:srgbClr val="FFFFFF"/>
            </a:solidFill>
            <a:ln>
              <a:noFill/>
            </a:ln>
            <a:extLst>
              <a:ext uri="{91240B29-F687-4F45-9708-019B960494DF}">
                <a14:hiddenLine xmlns:a14="http://schemas.microsoft.com/office/drawing/2010/main" w="28575">
                  <a:solidFill>
                    <a:srgbClr val="000000"/>
                  </a:solidFill>
                  <a:round/>
                  <a:headEnd/>
                  <a:tailEnd type="triangle" w="med" len="me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endParaRPr>
            </a:p>
          </p:txBody>
        </p:sp>
        <p:cxnSp>
          <p:nvCxnSpPr>
            <p:cNvPr id="9" name="Straight Arrow Connector 8">
              <a:extLst>
                <a:ext uri="{FF2B5EF4-FFF2-40B4-BE49-F238E27FC236}">
                  <a16:creationId xmlns:a16="http://schemas.microsoft.com/office/drawing/2014/main" id="{2AC0FF4E-EB0F-A74D-B0D5-AD8CA3F3DCFB}"/>
                </a:ext>
              </a:extLst>
            </p:cNvPr>
            <p:cNvCxnSpPr/>
            <p:nvPr/>
          </p:nvCxnSpPr>
          <p:spPr bwMode="auto">
            <a:xfrm>
              <a:off x="2123629" y="2204815"/>
              <a:ext cx="1152525" cy="0"/>
            </a:xfrm>
            <a:prstGeom prst="straightConnector1">
              <a:avLst/>
            </a:prstGeom>
            <a:solidFill>
              <a:schemeClr val="accent1"/>
            </a:solidFill>
            <a:ln w="28575" cap="flat" cmpd="sng" algn="ctr">
              <a:solidFill>
                <a:schemeClr val="tx1"/>
              </a:solidFill>
              <a:prstDash val="solid"/>
              <a:round/>
              <a:headEnd type="arrow"/>
              <a:tailEnd type="arrow"/>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grpSp>
    </p:spTree>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AEF20476-F190-FB43-BF7D-CD6C3695EE2A}"/>
              </a:ext>
            </a:extLst>
          </p:cNvPr>
          <p:cNvSpPr>
            <a:spLocks noGrp="1" noChangeArrowheads="1"/>
          </p:cNvSpPr>
          <p:nvPr>
            <p:ph type="title"/>
          </p:nvPr>
        </p:nvSpPr>
        <p:spPr/>
        <p:txBody>
          <a:bodyPr/>
          <a:lstStyle/>
          <a:p>
            <a:pPr eaLnBrk="1" hangingPunct="1"/>
            <a:r>
              <a:rPr lang="en-GB" altLang="en-US"/>
              <a:t>Why use simple models?</a:t>
            </a:r>
          </a:p>
        </p:txBody>
      </p:sp>
      <p:sp>
        <p:nvSpPr>
          <p:cNvPr id="65547" name="Rectangle 12">
            <a:extLst>
              <a:ext uri="{FF2B5EF4-FFF2-40B4-BE49-F238E27FC236}">
                <a16:creationId xmlns:a16="http://schemas.microsoft.com/office/drawing/2014/main" id="{A7868F0F-403B-3D4C-B8AA-C570EF60EFC3}"/>
              </a:ext>
            </a:extLst>
          </p:cNvPr>
          <p:cNvSpPr>
            <a:spLocks noGrp="1" noChangeArrowheads="1"/>
          </p:cNvSpPr>
          <p:nvPr>
            <p:ph type="body" sz="half" idx="2"/>
          </p:nvPr>
        </p:nvSpPr>
        <p:spPr>
          <a:xfrm>
            <a:off x="2057400" y="5791200"/>
            <a:ext cx="5334000" cy="1066800"/>
          </a:xfrm>
        </p:spPr>
        <p:txBody>
          <a:bodyPr/>
          <a:lstStyle/>
          <a:p>
            <a:pPr lvl="1" eaLnBrk="1" hangingPunct="1"/>
            <a:r>
              <a:rPr lang="en-GB" altLang="en-US" sz="1800"/>
              <a:t>Sampling lowest free energy state</a:t>
            </a:r>
          </a:p>
          <a:p>
            <a:pPr lvl="1" eaLnBrk="1" hangingPunct="1"/>
            <a:r>
              <a:rPr lang="en-GB" altLang="en-US" sz="1800"/>
              <a:t>Different conditions</a:t>
            </a:r>
          </a:p>
          <a:p>
            <a:pPr lvl="1" eaLnBrk="1" hangingPunct="1"/>
            <a:r>
              <a:rPr lang="en-GB" altLang="en-US" sz="1800"/>
              <a:t>Larger systems</a:t>
            </a:r>
          </a:p>
        </p:txBody>
      </p:sp>
      <p:pic>
        <p:nvPicPr>
          <p:cNvPr id="116739" name="Picture 3">
            <a:extLst>
              <a:ext uri="{FF2B5EF4-FFF2-40B4-BE49-F238E27FC236}">
                <a16:creationId xmlns:a16="http://schemas.microsoft.com/office/drawing/2014/main" id="{6FBDEE3A-6982-9B4C-B0A0-7BF1D5D1F8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143000"/>
            <a:ext cx="2133600" cy="2133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65539" name="Picture 4" descr="cube">
            <a:extLst>
              <a:ext uri="{FF2B5EF4-FFF2-40B4-BE49-F238E27FC236}">
                <a16:creationId xmlns:a16="http://schemas.microsoft.com/office/drawing/2014/main" id="{9E268E7D-69C0-AE46-96C6-9F350DEF1A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200" y="1143000"/>
            <a:ext cx="2209800" cy="21415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16741" name="Picture 5">
            <a:extLst>
              <a:ext uri="{FF2B5EF4-FFF2-40B4-BE49-F238E27FC236}">
                <a16:creationId xmlns:a16="http://schemas.microsoft.com/office/drawing/2014/main" id="{01B80481-AA4E-864C-B784-F29592F59C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3733800"/>
            <a:ext cx="2057400" cy="19335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116742" name="Picture 6">
            <a:extLst>
              <a:ext uri="{FF2B5EF4-FFF2-40B4-BE49-F238E27FC236}">
                <a16:creationId xmlns:a16="http://schemas.microsoft.com/office/drawing/2014/main" id="{5BE0ADF0-9062-194A-AF01-3761EBA89A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00200" y="3657600"/>
            <a:ext cx="2005013" cy="2057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16743" name="Text Box 7">
            <a:extLst>
              <a:ext uri="{FF2B5EF4-FFF2-40B4-BE49-F238E27FC236}">
                <a16:creationId xmlns:a16="http://schemas.microsoft.com/office/drawing/2014/main" id="{1FA158DA-D1D7-5949-BC67-645EDD76C91E}"/>
              </a:ext>
            </a:extLst>
          </p:cNvPr>
          <p:cNvSpPr txBox="1">
            <a:spLocks noChangeArrowheads="1"/>
          </p:cNvSpPr>
          <p:nvPr/>
        </p:nvSpPr>
        <p:spPr bwMode="auto">
          <a:xfrm>
            <a:off x="1752600" y="914400"/>
            <a:ext cx="18415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algn="l" eaLnBrk="1" hangingPunct="1">
              <a:spcBef>
                <a:spcPct val="20000"/>
              </a:spcBef>
              <a:defRPr/>
            </a:pPr>
            <a:endParaRPr lang="en-US" sz="1800">
              <a:latin typeface="Arial" charset="0"/>
              <a:ea typeface="ＭＳ Ｐゴシック" charset="0"/>
            </a:endParaRPr>
          </a:p>
        </p:txBody>
      </p:sp>
      <p:sp>
        <p:nvSpPr>
          <p:cNvPr id="116744" name="Rectangle 8">
            <a:extLst>
              <a:ext uri="{FF2B5EF4-FFF2-40B4-BE49-F238E27FC236}">
                <a16:creationId xmlns:a16="http://schemas.microsoft.com/office/drawing/2014/main" id="{994D870D-A58E-D64E-A9B7-33418B4629D2}"/>
              </a:ext>
            </a:extLst>
          </p:cNvPr>
          <p:cNvSpPr>
            <a:spLocks noChangeArrowheads="1"/>
          </p:cNvSpPr>
          <p:nvPr/>
        </p:nvSpPr>
        <p:spPr bwMode="auto">
          <a:xfrm>
            <a:off x="685800" y="762000"/>
            <a:ext cx="2287588"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algn="l" eaLnBrk="1" hangingPunct="1">
              <a:spcBef>
                <a:spcPct val="20000"/>
              </a:spcBef>
              <a:defRPr/>
            </a:pPr>
            <a:r>
              <a:rPr lang="en-GB" sz="2000">
                <a:effectLst>
                  <a:outerShdw blurRad="38100" dist="38100" dir="2700000" algn="tl">
                    <a:srgbClr val="DDDDDD"/>
                  </a:outerShdw>
                </a:effectLst>
                <a:latin typeface="Arial" charset="0"/>
                <a:ea typeface="ＭＳ Ｐゴシック" charset="0"/>
              </a:rPr>
              <a:t>HP model - minute</a:t>
            </a:r>
            <a:endParaRPr lang="en-GB" sz="2800">
              <a:effectLst>
                <a:outerShdw blurRad="38100" dist="38100" dir="2700000" algn="tl">
                  <a:srgbClr val="DDDDDD"/>
                </a:outerShdw>
              </a:effectLst>
              <a:latin typeface="Arial" charset="0"/>
              <a:ea typeface="ＭＳ Ｐゴシック" charset="0"/>
            </a:endParaRPr>
          </a:p>
        </p:txBody>
      </p:sp>
      <p:sp>
        <p:nvSpPr>
          <p:cNvPr id="116745" name="Rectangle 9">
            <a:extLst>
              <a:ext uri="{FF2B5EF4-FFF2-40B4-BE49-F238E27FC236}">
                <a16:creationId xmlns:a16="http://schemas.microsoft.com/office/drawing/2014/main" id="{33613C49-50BC-7A46-82A1-B53C52141968}"/>
              </a:ext>
            </a:extLst>
          </p:cNvPr>
          <p:cNvSpPr>
            <a:spLocks noChangeArrowheads="1"/>
          </p:cNvSpPr>
          <p:nvPr/>
        </p:nvSpPr>
        <p:spPr bwMode="auto">
          <a:xfrm>
            <a:off x="3657600" y="762000"/>
            <a:ext cx="3008313"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algn="l" eaLnBrk="1" hangingPunct="1">
              <a:spcBef>
                <a:spcPct val="20000"/>
              </a:spcBef>
              <a:defRPr/>
            </a:pPr>
            <a:r>
              <a:rPr lang="en-GB" sz="2000">
                <a:effectLst>
                  <a:outerShdw blurRad="38100" dist="38100" dir="2700000" algn="tl">
                    <a:srgbClr val="DDDDDD"/>
                  </a:outerShdw>
                </a:effectLst>
                <a:latin typeface="Arial" charset="0"/>
                <a:ea typeface="ＭＳ Ｐゴシック" charset="0"/>
              </a:rPr>
              <a:t>cubic lattice model - hour</a:t>
            </a:r>
            <a:endParaRPr lang="en-GB" sz="2800">
              <a:effectLst>
                <a:outerShdw blurRad="38100" dist="38100" dir="2700000" algn="tl">
                  <a:srgbClr val="DDDDDD"/>
                </a:outerShdw>
              </a:effectLst>
              <a:latin typeface="Arial" charset="0"/>
              <a:ea typeface="ＭＳ Ｐゴシック" charset="0"/>
            </a:endParaRPr>
          </a:p>
        </p:txBody>
      </p:sp>
      <p:sp>
        <p:nvSpPr>
          <p:cNvPr id="116746" name="Rectangle 10">
            <a:extLst>
              <a:ext uri="{FF2B5EF4-FFF2-40B4-BE49-F238E27FC236}">
                <a16:creationId xmlns:a16="http://schemas.microsoft.com/office/drawing/2014/main" id="{69BB8B70-0CF8-9E40-939F-C2F463374EC0}"/>
              </a:ext>
            </a:extLst>
          </p:cNvPr>
          <p:cNvSpPr>
            <a:spLocks noChangeArrowheads="1"/>
          </p:cNvSpPr>
          <p:nvPr/>
        </p:nvSpPr>
        <p:spPr bwMode="auto">
          <a:xfrm>
            <a:off x="1066800" y="3276600"/>
            <a:ext cx="2867025"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algn="l" eaLnBrk="1" hangingPunct="1">
              <a:spcBef>
                <a:spcPct val="20000"/>
              </a:spcBef>
              <a:defRPr/>
            </a:pPr>
            <a:r>
              <a:rPr lang="en-GB" sz="2000" dirty="0">
                <a:effectLst>
                  <a:outerShdw blurRad="38100" dist="38100" dir="2700000" algn="tl">
                    <a:srgbClr val="DDDDDD"/>
                  </a:outerShdw>
                </a:effectLst>
                <a:latin typeface="Arial" charset="0"/>
                <a:ea typeface="ＭＳ Ｐゴシック" charset="0"/>
              </a:rPr>
              <a:t>backbone model - week</a:t>
            </a:r>
            <a:endParaRPr lang="en-GB" sz="2800" dirty="0">
              <a:effectLst>
                <a:outerShdw blurRad="38100" dist="38100" dir="2700000" algn="tl">
                  <a:srgbClr val="DDDDDD"/>
                </a:outerShdw>
              </a:effectLst>
              <a:latin typeface="Arial" charset="0"/>
              <a:ea typeface="ＭＳ Ｐゴシック" charset="0"/>
            </a:endParaRPr>
          </a:p>
        </p:txBody>
      </p:sp>
      <p:sp>
        <p:nvSpPr>
          <p:cNvPr id="116747" name="Rectangle 11">
            <a:extLst>
              <a:ext uri="{FF2B5EF4-FFF2-40B4-BE49-F238E27FC236}">
                <a16:creationId xmlns:a16="http://schemas.microsoft.com/office/drawing/2014/main" id="{DA769748-BE7F-E943-83D8-0604E271A307}"/>
              </a:ext>
            </a:extLst>
          </p:cNvPr>
          <p:cNvSpPr>
            <a:spLocks noChangeArrowheads="1"/>
          </p:cNvSpPr>
          <p:nvPr/>
        </p:nvSpPr>
        <p:spPr bwMode="auto">
          <a:xfrm>
            <a:off x="4495800" y="3276600"/>
            <a:ext cx="4297971"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algn="l" eaLnBrk="1" hangingPunct="1">
              <a:spcBef>
                <a:spcPct val="20000"/>
              </a:spcBef>
              <a:defRPr/>
            </a:pPr>
            <a:r>
              <a:rPr lang="en-GB" sz="2000" dirty="0">
                <a:effectLst>
                  <a:outerShdw blurRad="38100" dist="38100" dir="2700000" algn="tl">
                    <a:srgbClr val="DDDDDD"/>
                  </a:outerShdw>
                </a:effectLst>
                <a:latin typeface="Arial" charset="0"/>
                <a:ea typeface="ＭＳ Ｐゴシック" charset="0"/>
              </a:rPr>
              <a:t>full atomistic model -  months-years</a:t>
            </a:r>
            <a:endParaRPr lang="en-GB" sz="2800" dirty="0">
              <a:effectLst>
                <a:outerShdw blurRad="38100" dist="38100" dir="2700000" algn="tl">
                  <a:srgbClr val="DDDDDD"/>
                </a:outerShdw>
              </a:effectLst>
              <a:latin typeface="Arial" charset="0"/>
              <a:ea typeface="ＭＳ Ｐゴシック" charset="0"/>
            </a:endParaRPr>
          </a:p>
        </p:txBody>
      </p:sp>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E654F-2D04-C84A-A2FD-31DBAD26EEE0}"/>
              </a:ext>
            </a:extLst>
          </p:cNvPr>
          <p:cNvSpPr>
            <a:spLocks noGrp="1"/>
          </p:cNvSpPr>
          <p:nvPr>
            <p:ph type="title"/>
          </p:nvPr>
        </p:nvSpPr>
        <p:spPr/>
        <p:txBody>
          <a:bodyPr/>
          <a:lstStyle/>
          <a:p>
            <a:r>
              <a:rPr lang="en-GB" altLang="en-US"/>
              <a:t>Biological Approach</a:t>
            </a:r>
          </a:p>
        </p:txBody>
      </p:sp>
      <p:sp>
        <p:nvSpPr>
          <p:cNvPr id="23554" name="Content Placeholder 6">
            <a:extLst>
              <a:ext uri="{FF2B5EF4-FFF2-40B4-BE49-F238E27FC236}">
                <a16:creationId xmlns:a16="http://schemas.microsoft.com/office/drawing/2014/main" id="{5F46797F-2FD9-8448-862D-5B51D552FA50}"/>
              </a:ext>
            </a:extLst>
          </p:cNvPr>
          <p:cNvSpPr>
            <a:spLocks noGrp="1"/>
          </p:cNvSpPr>
          <p:nvPr>
            <p:ph sz="half" idx="1"/>
          </p:nvPr>
        </p:nvSpPr>
        <p:spPr/>
        <p:txBody>
          <a:bodyPr/>
          <a:lstStyle/>
          <a:p>
            <a:endParaRPr lang="en-US" altLang="en-US"/>
          </a:p>
        </p:txBody>
      </p:sp>
      <p:sp>
        <p:nvSpPr>
          <p:cNvPr id="23555" name="Content Placeholder 7">
            <a:extLst>
              <a:ext uri="{FF2B5EF4-FFF2-40B4-BE49-F238E27FC236}">
                <a16:creationId xmlns:a16="http://schemas.microsoft.com/office/drawing/2014/main" id="{EDC001A6-DC50-6E40-A8E0-E9A41766B3CF}"/>
              </a:ext>
            </a:extLst>
          </p:cNvPr>
          <p:cNvSpPr>
            <a:spLocks noGrp="1"/>
          </p:cNvSpPr>
          <p:nvPr>
            <p:ph sz="half" idx="2"/>
          </p:nvPr>
        </p:nvSpPr>
        <p:spPr>
          <a:xfrm>
            <a:off x="5003800" y="1268413"/>
            <a:ext cx="3924300" cy="5105400"/>
          </a:xfrm>
        </p:spPr>
        <p:txBody>
          <a:bodyPr/>
          <a:lstStyle/>
          <a:p>
            <a:r>
              <a:rPr lang="en-GB" altLang="en-US"/>
              <a:t>Find a known structure with a similar sequence</a:t>
            </a:r>
          </a:p>
          <a:p>
            <a:r>
              <a:rPr lang="en-GB" altLang="en-US"/>
              <a:t>Align the sequences</a:t>
            </a:r>
          </a:p>
          <a:p>
            <a:r>
              <a:rPr lang="en-GB" altLang="en-US"/>
              <a:t>Model the unkown structure on the known structure using the alignment</a:t>
            </a:r>
          </a:p>
        </p:txBody>
      </p:sp>
      <p:pic>
        <p:nvPicPr>
          <p:cNvPr id="23556" name="Picture 1">
            <a:extLst>
              <a:ext uri="{FF2B5EF4-FFF2-40B4-BE49-F238E27FC236}">
                <a16:creationId xmlns:a16="http://schemas.microsoft.com/office/drawing/2014/main" id="{C3C9E6BB-C205-FB4C-822A-93476E00CCFB}"/>
              </a:ext>
            </a:extLst>
          </p:cNvPr>
          <p:cNvPicPr>
            <a:picLocks noChangeAspect="1"/>
          </p:cNvPicPr>
          <p:nvPr/>
        </p:nvPicPr>
        <p:blipFill>
          <a:blip r:embed="rId2">
            <a:extLst>
              <a:ext uri="{28A0092B-C50C-407E-A947-70E740481C1C}">
                <a14:useLocalDpi xmlns:a14="http://schemas.microsoft.com/office/drawing/2010/main" val="0"/>
              </a:ext>
            </a:extLst>
          </a:blip>
          <a:srcRect t="29370" r="59895"/>
          <a:stretch>
            <a:fillRect/>
          </a:stretch>
        </p:blipFill>
        <p:spPr bwMode="auto">
          <a:xfrm>
            <a:off x="179388" y="1052513"/>
            <a:ext cx="4537075" cy="556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F28CD5AC-340B-CA4E-A9F8-8A6F0825E0CB}"/>
              </a:ext>
            </a:extLst>
          </p:cNvPr>
          <p:cNvSpPr>
            <a:spLocks noGrp="1" noChangeArrowheads="1"/>
          </p:cNvSpPr>
          <p:nvPr>
            <p:ph type="title"/>
          </p:nvPr>
        </p:nvSpPr>
        <p:spPr/>
        <p:txBody>
          <a:bodyPr/>
          <a:lstStyle/>
          <a:p>
            <a:pPr eaLnBrk="1" hangingPunct="1"/>
            <a:r>
              <a:rPr lang="en-GB" altLang="en-US"/>
              <a:t>Physics: folding specificity - perfect self assembly</a:t>
            </a:r>
          </a:p>
        </p:txBody>
      </p:sp>
      <p:pic>
        <p:nvPicPr>
          <p:cNvPr id="60420" name="Picture 4">
            <a:extLst>
              <a:ext uri="{FF2B5EF4-FFF2-40B4-BE49-F238E27FC236}">
                <a16:creationId xmlns:a16="http://schemas.microsoft.com/office/drawing/2014/main" id="{73608905-12D1-1746-AC2C-B79701872C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2590800"/>
            <a:ext cx="4572000" cy="3143250"/>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rgbClr val="00B8FF"/>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67587" name="Picture 5" descr="Unfolding">
            <a:extLst>
              <a:ext uri="{FF2B5EF4-FFF2-40B4-BE49-F238E27FC236}">
                <a16:creationId xmlns:a16="http://schemas.microsoft.com/office/drawing/2014/main" id="{A0A55E5A-2E99-E94C-A498-598E903C70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543175"/>
            <a:ext cx="4114800" cy="326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8" name="Text Box 7">
            <a:extLst>
              <a:ext uri="{FF2B5EF4-FFF2-40B4-BE49-F238E27FC236}">
                <a16:creationId xmlns:a16="http://schemas.microsoft.com/office/drawing/2014/main" id="{5BF2E11D-CB07-2642-96A5-5D4F2573A416}"/>
              </a:ext>
            </a:extLst>
          </p:cNvPr>
          <p:cNvSpPr txBox="1">
            <a:spLocks noChangeArrowheads="1"/>
          </p:cNvSpPr>
          <p:nvPr/>
        </p:nvSpPr>
        <p:spPr bwMode="auto">
          <a:xfrm>
            <a:off x="762000" y="1524000"/>
            <a:ext cx="685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endParaRPr lang="en-US" altLang="en-US"/>
          </a:p>
        </p:txBody>
      </p:sp>
      <p:sp>
        <p:nvSpPr>
          <p:cNvPr id="67589" name="Text Box 8">
            <a:extLst>
              <a:ext uri="{FF2B5EF4-FFF2-40B4-BE49-F238E27FC236}">
                <a16:creationId xmlns:a16="http://schemas.microsoft.com/office/drawing/2014/main" id="{865D5AAB-7F26-9247-9BB8-C0523FC3EB0D}"/>
              </a:ext>
            </a:extLst>
          </p:cNvPr>
          <p:cNvSpPr txBox="1">
            <a:spLocks noChangeArrowheads="1"/>
          </p:cNvSpPr>
          <p:nvPr/>
        </p:nvSpPr>
        <p:spPr bwMode="auto">
          <a:xfrm rot="-5400000">
            <a:off x="-1486694" y="3990182"/>
            <a:ext cx="3278187" cy="3048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GB" altLang="en-US" sz="1400"/>
              <a:t>Amount of unfolding</a:t>
            </a:r>
            <a:endParaRPr lang="en-GB" altLang="en-US"/>
          </a:p>
        </p:txBody>
      </p:sp>
      <p:sp>
        <p:nvSpPr>
          <p:cNvPr id="7" name="Rectangle 10">
            <a:extLst>
              <a:ext uri="{FF2B5EF4-FFF2-40B4-BE49-F238E27FC236}">
                <a16:creationId xmlns:a16="http://schemas.microsoft.com/office/drawing/2014/main" id="{05BBE2A4-9381-4240-B59A-78B04D9BF705}"/>
              </a:ext>
            </a:extLst>
          </p:cNvPr>
          <p:cNvSpPr>
            <a:spLocks noChangeArrowheads="1"/>
          </p:cNvSpPr>
          <p:nvPr/>
        </p:nvSpPr>
        <p:spPr bwMode="auto">
          <a:xfrm>
            <a:off x="1908175" y="1412875"/>
            <a:ext cx="5800725" cy="4000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eaLnBrk="1" hangingPunct="1">
              <a:spcBef>
                <a:spcPct val="20000"/>
              </a:spcBef>
            </a:pPr>
            <a:r>
              <a:rPr lang="en-GB" altLang="en-US" sz="2000">
                <a:effectLst>
                  <a:outerShdw blurRad="38100" dist="38100" dir="2700000" algn="tl">
                    <a:srgbClr val="C0C0C0"/>
                  </a:outerShdw>
                </a:effectLst>
              </a:rPr>
              <a:t>Experimental curves – can we understand these?</a:t>
            </a:r>
            <a:endParaRPr lang="en-GB" altLang="en-US" sz="2800">
              <a:effectLst>
                <a:outerShdw blurRad="38100" dist="38100" dir="2700000" algn="tl">
                  <a:srgbClr val="C0C0C0"/>
                </a:outerShdw>
              </a:effectLst>
            </a:endParaRPr>
          </a:p>
        </p:txBody>
      </p:sp>
    </p:spTree>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3ADEA-FC16-A64A-8492-350989EF3B1B}"/>
              </a:ext>
            </a:extLst>
          </p:cNvPr>
          <p:cNvSpPr>
            <a:spLocks noGrp="1"/>
          </p:cNvSpPr>
          <p:nvPr>
            <p:ph type="title"/>
          </p:nvPr>
        </p:nvSpPr>
        <p:spPr/>
        <p:txBody>
          <a:bodyPr/>
          <a:lstStyle/>
          <a:p>
            <a:pPr eaLnBrk="1" hangingPunct="1"/>
            <a:r>
              <a:rPr lang="en-US" altLang="en-US"/>
              <a:t>A very simple model</a:t>
            </a:r>
          </a:p>
        </p:txBody>
      </p:sp>
      <p:sp>
        <p:nvSpPr>
          <p:cNvPr id="60418" name="Content Placeholder 2">
            <a:extLst>
              <a:ext uri="{FF2B5EF4-FFF2-40B4-BE49-F238E27FC236}">
                <a16:creationId xmlns:a16="http://schemas.microsoft.com/office/drawing/2014/main" id="{91BF7E98-F639-604E-880C-CAE7BFE5AAB1}"/>
              </a:ext>
            </a:extLst>
          </p:cNvPr>
          <p:cNvSpPr>
            <a:spLocks noGrp="1"/>
          </p:cNvSpPr>
          <p:nvPr>
            <p:ph idx="1"/>
          </p:nvPr>
        </p:nvSpPr>
        <p:spPr>
          <a:xfrm>
            <a:off x="5508625" y="1295400"/>
            <a:ext cx="3743895" cy="5105400"/>
          </a:xfrm>
        </p:spPr>
        <p:txBody>
          <a:bodyPr/>
          <a:lstStyle/>
          <a:p>
            <a:pPr eaLnBrk="1" hangingPunct="1">
              <a:defRPr/>
            </a:pPr>
            <a:endParaRPr lang="en-US" dirty="0"/>
          </a:p>
          <a:p>
            <a:pPr marL="0" indent="0" eaLnBrk="1" hangingPunct="1">
              <a:buFontTx/>
              <a:buNone/>
              <a:defRPr/>
            </a:pPr>
            <a:endParaRPr lang="en-US" dirty="0"/>
          </a:p>
          <a:p>
            <a:pPr eaLnBrk="1" hangingPunct="1">
              <a:defRPr/>
            </a:pPr>
            <a:r>
              <a:rPr lang="en-US" dirty="0"/>
              <a:t>3D for research</a:t>
            </a:r>
          </a:p>
          <a:p>
            <a:pPr lvl="1" eaLnBrk="1" hangingPunct="1">
              <a:defRPr/>
            </a:pPr>
            <a:r>
              <a:rPr lang="en-US" dirty="0"/>
              <a:t>20 amino acid types</a:t>
            </a:r>
          </a:p>
          <a:p>
            <a:pPr eaLnBrk="1" hangingPunct="1">
              <a:defRPr/>
            </a:pPr>
            <a:r>
              <a:rPr lang="en-US" dirty="0"/>
              <a:t>2D in practical</a:t>
            </a:r>
          </a:p>
          <a:p>
            <a:pPr lvl="1" eaLnBrk="1" hangingPunct="1">
              <a:defRPr/>
            </a:pPr>
            <a:r>
              <a:rPr lang="en-US" dirty="0"/>
              <a:t>4 amino acid types</a:t>
            </a:r>
          </a:p>
          <a:p>
            <a:pPr marL="457200" lvl="1" indent="0" eaLnBrk="1" hangingPunct="1">
              <a:buNone/>
              <a:defRPr/>
            </a:pPr>
            <a:r>
              <a:rPr lang="en-US" dirty="0"/>
              <a:t>(4 different </a:t>
            </a:r>
            <a:r>
              <a:rPr lang="en-US" dirty="0" err="1"/>
              <a:t>colours</a:t>
            </a:r>
            <a:r>
              <a:rPr lang="en-US" dirty="0"/>
              <a:t> for the beads)</a:t>
            </a:r>
          </a:p>
          <a:p>
            <a:pPr marL="0" indent="0" eaLnBrk="1" hangingPunct="1">
              <a:buNone/>
              <a:defRPr/>
            </a:pPr>
            <a:endParaRPr lang="en-US" dirty="0"/>
          </a:p>
        </p:txBody>
      </p:sp>
      <p:pic>
        <p:nvPicPr>
          <p:cNvPr id="69635" name="Picture 4" descr="lattice2D">
            <a:extLst>
              <a:ext uri="{FF2B5EF4-FFF2-40B4-BE49-F238E27FC236}">
                <a16:creationId xmlns:a16="http://schemas.microsoft.com/office/drawing/2014/main" id="{291FBD88-3530-D24E-9A20-4AA773B853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557338"/>
            <a:ext cx="46482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42F6C3A0-E785-934D-8F77-2B15202A6EC0}"/>
              </a:ext>
            </a:extLst>
          </p:cNvPr>
          <p:cNvSpPr>
            <a:spLocks noGrp="1" noChangeArrowheads="1"/>
          </p:cNvSpPr>
          <p:nvPr>
            <p:ph type="title"/>
          </p:nvPr>
        </p:nvSpPr>
        <p:spPr/>
        <p:txBody>
          <a:bodyPr/>
          <a:lstStyle/>
          <a:p>
            <a:pPr eaLnBrk="1" hangingPunct="1"/>
            <a:r>
              <a:rPr lang="en-GB" altLang="en-US" dirty="0"/>
              <a:t>Lattice Model – </a:t>
            </a:r>
          </a:p>
        </p:txBody>
      </p:sp>
      <p:pic>
        <p:nvPicPr>
          <p:cNvPr id="70658" name="Picture 3" descr="cube">
            <a:extLst>
              <a:ext uri="{FF2B5EF4-FFF2-40B4-BE49-F238E27FC236}">
                <a16:creationId xmlns:a16="http://schemas.microsoft.com/office/drawing/2014/main" id="{4311CFDD-D815-674D-9A24-24A56A960C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477963"/>
            <a:ext cx="2743200" cy="2660650"/>
          </a:xfrm>
          <a:prstGeom prst="rect">
            <a:avLst/>
          </a:prstGeom>
          <a:solidFill>
            <a:schemeClr val="bg1"/>
          </a:solidFill>
          <a:ln w="25400">
            <a:solidFill>
              <a:schemeClr val="tx1"/>
            </a:solidFill>
            <a:miter lim="800000"/>
            <a:headEnd/>
            <a:tailEnd/>
          </a:ln>
        </p:spPr>
      </p:pic>
      <p:grpSp>
        <p:nvGrpSpPr>
          <p:cNvPr id="70659" name="Group 5">
            <a:extLst>
              <a:ext uri="{FF2B5EF4-FFF2-40B4-BE49-F238E27FC236}">
                <a16:creationId xmlns:a16="http://schemas.microsoft.com/office/drawing/2014/main" id="{FD3CB4F6-9E15-4A43-903D-E801746E84DA}"/>
              </a:ext>
            </a:extLst>
          </p:cNvPr>
          <p:cNvGrpSpPr>
            <a:grpSpLocks/>
          </p:cNvGrpSpPr>
          <p:nvPr/>
        </p:nvGrpSpPr>
        <p:grpSpPr bwMode="auto">
          <a:xfrm>
            <a:off x="838200" y="4933157"/>
            <a:ext cx="2733675" cy="1671638"/>
            <a:chOff x="3539" y="3059"/>
            <a:chExt cx="1722" cy="1053"/>
          </a:xfrm>
        </p:grpSpPr>
        <p:sp>
          <p:nvSpPr>
            <p:cNvPr id="22534" name="Rectangle 6">
              <a:extLst>
                <a:ext uri="{FF2B5EF4-FFF2-40B4-BE49-F238E27FC236}">
                  <a16:creationId xmlns:a16="http://schemas.microsoft.com/office/drawing/2014/main" id="{25F1313D-231F-5546-98D9-4D426DD116AA}"/>
                </a:ext>
              </a:extLst>
            </p:cNvPr>
            <p:cNvSpPr>
              <a:spLocks noChangeArrowheads="1"/>
            </p:cNvSpPr>
            <p:nvPr/>
          </p:nvSpPr>
          <p:spPr bwMode="auto">
            <a:xfrm>
              <a:off x="3539" y="3059"/>
              <a:ext cx="237" cy="237"/>
            </a:xfrm>
            <a:prstGeom prst="rect">
              <a:avLst/>
            </a:prstGeom>
            <a:solidFill>
              <a:srgbClr val="FFFF00"/>
            </a:solidFill>
            <a:ln w="5472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1800">
                <a:latin typeface="Arial" charset="0"/>
                <a:ea typeface="ＭＳ Ｐゴシック" charset="0"/>
              </a:endParaRPr>
            </a:p>
          </p:txBody>
        </p:sp>
        <p:sp>
          <p:nvSpPr>
            <p:cNvPr id="22535" name="Rectangle 7">
              <a:extLst>
                <a:ext uri="{FF2B5EF4-FFF2-40B4-BE49-F238E27FC236}">
                  <a16:creationId xmlns:a16="http://schemas.microsoft.com/office/drawing/2014/main" id="{E64465E6-FABC-BB48-ACED-D7A98F1C69AE}"/>
                </a:ext>
              </a:extLst>
            </p:cNvPr>
            <p:cNvSpPr>
              <a:spLocks noChangeArrowheads="1"/>
            </p:cNvSpPr>
            <p:nvPr/>
          </p:nvSpPr>
          <p:spPr bwMode="auto">
            <a:xfrm>
              <a:off x="3539" y="3332"/>
              <a:ext cx="237" cy="237"/>
            </a:xfrm>
            <a:prstGeom prst="rect">
              <a:avLst/>
            </a:prstGeom>
            <a:solidFill>
              <a:srgbClr val="CCCCCC"/>
            </a:solidFill>
            <a:ln w="5472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1800">
                <a:latin typeface="Arial" charset="0"/>
                <a:ea typeface="ＭＳ Ｐゴシック" charset="0"/>
              </a:endParaRPr>
            </a:p>
          </p:txBody>
        </p:sp>
        <p:sp>
          <p:nvSpPr>
            <p:cNvPr id="22536" name="Rectangle 8">
              <a:extLst>
                <a:ext uri="{FF2B5EF4-FFF2-40B4-BE49-F238E27FC236}">
                  <a16:creationId xmlns:a16="http://schemas.microsoft.com/office/drawing/2014/main" id="{9E11DACD-847F-8A4C-AADE-25FF4EBA105B}"/>
                </a:ext>
              </a:extLst>
            </p:cNvPr>
            <p:cNvSpPr>
              <a:spLocks noChangeArrowheads="1"/>
            </p:cNvSpPr>
            <p:nvPr/>
          </p:nvSpPr>
          <p:spPr bwMode="auto">
            <a:xfrm>
              <a:off x="3539" y="3604"/>
              <a:ext cx="237" cy="237"/>
            </a:xfrm>
            <a:prstGeom prst="rect">
              <a:avLst/>
            </a:prstGeom>
            <a:solidFill>
              <a:srgbClr val="FF0000"/>
            </a:solidFill>
            <a:ln w="5472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1800">
                <a:latin typeface="Arial" charset="0"/>
                <a:ea typeface="ＭＳ Ｐゴシック" charset="0"/>
              </a:endParaRPr>
            </a:p>
          </p:txBody>
        </p:sp>
        <p:sp>
          <p:nvSpPr>
            <p:cNvPr id="22537" name="Rectangle 9">
              <a:extLst>
                <a:ext uri="{FF2B5EF4-FFF2-40B4-BE49-F238E27FC236}">
                  <a16:creationId xmlns:a16="http://schemas.microsoft.com/office/drawing/2014/main" id="{6A4DDD7B-5CBF-584B-933D-143A5522FC0C}"/>
                </a:ext>
              </a:extLst>
            </p:cNvPr>
            <p:cNvSpPr>
              <a:spLocks noChangeArrowheads="1"/>
            </p:cNvSpPr>
            <p:nvPr/>
          </p:nvSpPr>
          <p:spPr bwMode="auto">
            <a:xfrm>
              <a:off x="3539" y="3876"/>
              <a:ext cx="237" cy="237"/>
            </a:xfrm>
            <a:prstGeom prst="rect">
              <a:avLst/>
            </a:prstGeom>
            <a:solidFill>
              <a:srgbClr val="0047FF"/>
            </a:solidFill>
            <a:ln w="5472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1800">
                <a:latin typeface="Arial" charset="0"/>
                <a:ea typeface="ＭＳ Ｐゴシック" charset="0"/>
              </a:endParaRPr>
            </a:p>
          </p:txBody>
        </p:sp>
        <p:sp>
          <p:nvSpPr>
            <p:cNvPr id="22538" name="Text Box 10">
              <a:extLst>
                <a:ext uri="{FF2B5EF4-FFF2-40B4-BE49-F238E27FC236}">
                  <a16:creationId xmlns:a16="http://schemas.microsoft.com/office/drawing/2014/main" id="{7430452D-8969-4B48-93B2-3228E61FCC62}"/>
                </a:ext>
              </a:extLst>
            </p:cNvPr>
            <p:cNvSpPr txBox="1">
              <a:spLocks noChangeArrowheads="1"/>
            </p:cNvSpPr>
            <p:nvPr/>
          </p:nvSpPr>
          <p:spPr bwMode="auto">
            <a:xfrm>
              <a:off x="3871" y="3059"/>
              <a:ext cx="990" cy="23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eaLnBrk="1" hangingPunct="1">
                <a:lnSpc>
                  <a:spcPct val="93000"/>
                </a:lnSpc>
                <a:buClr>
                  <a:srgbClr val="000000"/>
                </a:buClr>
                <a:buSzPct val="100000"/>
                <a:buFont typeface="Arial" charset="0"/>
                <a:buNone/>
                <a:defRPr/>
              </a:pPr>
              <a:r>
                <a:rPr lang="en-GB" sz="1600">
                  <a:solidFill>
                    <a:srgbClr val="000000"/>
                  </a:solidFill>
                </a:rPr>
                <a:t>hydrophobic</a:t>
              </a:r>
            </a:p>
          </p:txBody>
        </p:sp>
        <p:sp>
          <p:nvSpPr>
            <p:cNvPr id="22539" name="Text Box 11">
              <a:extLst>
                <a:ext uri="{FF2B5EF4-FFF2-40B4-BE49-F238E27FC236}">
                  <a16:creationId xmlns:a16="http://schemas.microsoft.com/office/drawing/2014/main" id="{66FAB7C9-AABF-244A-AE13-892085A0BB95}"/>
                </a:ext>
              </a:extLst>
            </p:cNvPr>
            <p:cNvSpPr txBox="1">
              <a:spLocks noChangeArrowheads="1"/>
            </p:cNvSpPr>
            <p:nvPr/>
          </p:nvSpPr>
          <p:spPr bwMode="auto">
            <a:xfrm>
              <a:off x="3871" y="3332"/>
              <a:ext cx="1391" cy="23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5pPr>
              <a:lvl6pPr marL="2514600" indent="-228600" algn="ctr" defTabSz="457200" eaLnBrk="0" fontAlgn="base" hangingPunct="0">
                <a:spcBef>
                  <a:spcPct val="5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6pPr>
              <a:lvl7pPr marL="2971800" indent="-228600" algn="ctr" defTabSz="457200" eaLnBrk="0" fontAlgn="base" hangingPunct="0">
                <a:spcBef>
                  <a:spcPct val="5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7pPr>
              <a:lvl8pPr marL="3429000" indent="-228600" algn="ctr" defTabSz="457200" eaLnBrk="0" fontAlgn="base" hangingPunct="0">
                <a:spcBef>
                  <a:spcPct val="5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8pPr>
              <a:lvl9pPr marL="3886200" indent="-228600" algn="ctr" defTabSz="457200" eaLnBrk="0" fontAlgn="base" hangingPunct="0">
                <a:spcBef>
                  <a:spcPct val="5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9pPr>
            </a:lstStyle>
            <a:p>
              <a:pPr algn="l" eaLnBrk="1" hangingPunct="1">
                <a:lnSpc>
                  <a:spcPct val="93000"/>
                </a:lnSpc>
                <a:spcBef>
                  <a:spcPct val="0"/>
                </a:spcBef>
                <a:buClr>
                  <a:srgbClr val="000000"/>
                </a:buClr>
                <a:buSzPct val="100000"/>
                <a:buFont typeface="Arial" panose="020B0604020202020204" pitchFamily="34" charset="0"/>
                <a:buNone/>
              </a:pPr>
              <a:r>
                <a:rPr lang="en-GB" altLang="en-US" sz="1600">
                  <a:solidFill>
                    <a:srgbClr val="000000"/>
                  </a:solidFill>
                </a:rPr>
                <a:t>polar (hydrophilic)</a:t>
              </a:r>
              <a:r>
                <a:rPr lang="ar-SA" altLang="en-US" sz="1600">
                  <a:solidFill>
                    <a:srgbClr val="000000"/>
                  </a:solidFill>
                  <a:cs typeface="Arial" panose="020B0604020202020204" pitchFamily="34" charset="0"/>
                </a:rPr>
                <a:t>‏</a:t>
              </a:r>
              <a:endParaRPr lang="en-GB" altLang="en-US" sz="1600">
                <a:solidFill>
                  <a:srgbClr val="000000"/>
                </a:solidFill>
              </a:endParaRPr>
            </a:p>
          </p:txBody>
        </p:sp>
        <p:sp>
          <p:nvSpPr>
            <p:cNvPr id="22540" name="Text Box 12">
              <a:extLst>
                <a:ext uri="{FF2B5EF4-FFF2-40B4-BE49-F238E27FC236}">
                  <a16:creationId xmlns:a16="http://schemas.microsoft.com/office/drawing/2014/main" id="{EAFF7FBC-5E4C-E24F-B0BC-E3C6301ADA03}"/>
                </a:ext>
              </a:extLst>
            </p:cNvPr>
            <p:cNvSpPr txBox="1">
              <a:spLocks noChangeArrowheads="1"/>
            </p:cNvSpPr>
            <p:nvPr/>
          </p:nvSpPr>
          <p:spPr bwMode="auto">
            <a:xfrm>
              <a:off x="3871" y="3581"/>
              <a:ext cx="1298" cy="23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eaLnBrk="1" hangingPunct="1">
                <a:lnSpc>
                  <a:spcPct val="93000"/>
                </a:lnSpc>
                <a:buClr>
                  <a:srgbClr val="000000"/>
                </a:buClr>
                <a:buSzPct val="100000"/>
                <a:buFont typeface="Arial" charset="0"/>
                <a:buNone/>
                <a:defRPr/>
              </a:pPr>
              <a:r>
                <a:rPr lang="en-GB" sz="1600">
                  <a:solidFill>
                    <a:srgbClr val="000000"/>
                  </a:solidFill>
                </a:rPr>
                <a:t>negative charge </a:t>
              </a:r>
            </a:p>
          </p:txBody>
        </p:sp>
        <p:sp>
          <p:nvSpPr>
            <p:cNvPr id="22541" name="Text Box 13">
              <a:extLst>
                <a:ext uri="{FF2B5EF4-FFF2-40B4-BE49-F238E27FC236}">
                  <a16:creationId xmlns:a16="http://schemas.microsoft.com/office/drawing/2014/main" id="{03A91B49-D943-4E45-8401-FE85051DE0AC}"/>
                </a:ext>
              </a:extLst>
            </p:cNvPr>
            <p:cNvSpPr txBox="1">
              <a:spLocks noChangeArrowheads="1"/>
            </p:cNvSpPr>
            <p:nvPr/>
          </p:nvSpPr>
          <p:spPr bwMode="auto">
            <a:xfrm>
              <a:off x="3871" y="3853"/>
              <a:ext cx="1236" cy="23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eaLnBrk="1" hangingPunct="1">
                <a:lnSpc>
                  <a:spcPct val="93000"/>
                </a:lnSpc>
                <a:buClr>
                  <a:srgbClr val="000000"/>
                </a:buClr>
                <a:buSzPct val="100000"/>
                <a:buFont typeface="Arial" charset="0"/>
                <a:buNone/>
                <a:defRPr/>
              </a:pPr>
              <a:r>
                <a:rPr lang="en-GB" sz="1600">
                  <a:solidFill>
                    <a:srgbClr val="000000"/>
                  </a:solidFill>
                </a:rPr>
                <a:t>positive charge </a:t>
              </a:r>
            </a:p>
          </p:txBody>
        </p:sp>
      </p:grpSp>
      <p:grpSp>
        <p:nvGrpSpPr>
          <p:cNvPr id="70660" name="Group 14">
            <a:extLst>
              <a:ext uri="{FF2B5EF4-FFF2-40B4-BE49-F238E27FC236}">
                <a16:creationId xmlns:a16="http://schemas.microsoft.com/office/drawing/2014/main" id="{D154C44F-5E28-F74D-9950-D16E63050A21}"/>
              </a:ext>
            </a:extLst>
          </p:cNvPr>
          <p:cNvGrpSpPr>
            <a:grpSpLocks/>
          </p:cNvGrpSpPr>
          <p:nvPr/>
        </p:nvGrpSpPr>
        <p:grpSpPr bwMode="auto">
          <a:xfrm>
            <a:off x="5769568" y="4793538"/>
            <a:ext cx="1905000" cy="1976438"/>
            <a:chOff x="1968" y="2496"/>
            <a:chExt cx="1200" cy="1245"/>
          </a:xfrm>
        </p:grpSpPr>
        <p:sp>
          <p:nvSpPr>
            <p:cNvPr id="22543" name="Rectangle 15">
              <a:extLst>
                <a:ext uri="{FF2B5EF4-FFF2-40B4-BE49-F238E27FC236}">
                  <a16:creationId xmlns:a16="http://schemas.microsoft.com/office/drawing/2014/main" id="{25C02EB8-B66D-6646-ACE9-F6B6613F9EEE}"/>
                </a:ext>
              </a:extLst>
            </p:cNvPr>
            <p:cNvSpPr>
              <a:spLocks noChangeArrowheads="1"/>
            </p:cNvSpPr>
            <p:nvPr/>
          </p:nvSpPr>
          <p:spPr bwMode="auto">
            <a:xfrm>
              <a:off x="1968" y="2767"/>
              <a:ext cx="237" cy="237"/>
            </a:xfrm>
            <a:prstGeom prst="rect">
              <a:avLst/>
            </a:prstGeom>
            <a:solidFill>
              <a:srgbClr val="FFFF00"/>
            </a:solidFill>
            <a:ln w="5472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Arial" charset="0"/>
                <a:ea typeface="ＭＳ Ｐゴシック" charset="0"/>
              </a:endParaRPr>
            </a:p>
          </p:txBody>
        </p:sp>
        <p:sp>
          <p:nvSpPr>
            <p:cNvPr id="22544" name="Rectangle 16">
              <a:extLst>
                <a:ext uri="{FF2B5EF4-FFF2-40B4-BE49-F238E27FC236}">
                  <a16:creationId xmlns:a16="http://schemas.microsoft.com/office/drawing/2014/main" id="{7A1A3644-C742-5D47-85E1-748867E5F5C0}"/>
                </a:ext>
              </a:extLst>
            </p:cNvPr>
            <p:cNvSpPr>
              <a:spLocks noChangeArrowheads="1"/>
            </p:cNvSpPr>
            <p:nvPr/>
          </p:nvSpPr>
          <p:spPr bwMode="auto">
            <a:xfrm>
              <a:off x="1968" y="3024"/>
              <a:ext cx="237" cy="237"/>
            </a:xfrm>
            <a:prstGeom prst="rect">
              <a:avLst/>
            </a:prstGeom>
            <a:solidFill>
              <a:srgbClr val="CCCCCC"/>
            </a:solidFill>
            <a:ln w="5472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Arial" charset="0"/>
                <a:ea typeface="ＭＳ Ｐゴシック" charset="0"/>
              </a:endParaRPr>
            </a:p>
          </p:txBody>
        </p:sp>
        <p:sp>
          <p:nvSpPr>
            <p:cNvPr id="22545" name="Rectangle 17">
              <a:extLst>
                <a:ext uri="{FF2B5EF4-FFF2-40B4-BE49-F238E27FC236}">
                  <a16:creationId xmlns:a16="http://schemas.microsoft.com/office/drawing/2014/main" id="{5C794F55-68EA-E341-A494-5EEACA725828}"/>
                </a:ext>
              </a:extLst>
            </p:cNvPr>
            <p:cNvSpPr>
              <a:spLocks noChangeArrowheads="1"/>
            </p:cNvSpPr>
            <p:nvPr/>
          </p:nvSpPr>
          <p:spPr bwMode="auto">
            <a:xfrm>
              <a:off x="1968" y="3267"/>
              <a:ext cx="237" cy="237"/>
            </a:xfrm>
            <a:prstGeom prst="rect">
              <a:avLst/>
            </a:prstGeom>
            <a:solidFill>
              <a:srgbClr val="FF0000"/>
            </a:solidFill>
            <a:ln w="5472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Arial" charset="0"/>
                <a:ea typeface="ＭＳ Ｐゴシック" charset="0"/>
              </a:endParaRPr>
            </a:p>
          </p:txBody>
        </p:sp>
        <p:sp>
          <p:nvSpPr>
            <p:cNvPr id="22546" name="Rectangle 18">
              <a:extLst>
                <a:ext uri="{FF2B5EF4-FFF2-40B4-BE49-F238E27FC236}">
                  <a16:creationId xmlns:a16="http://schemas.microsoft.com/office/drawing/2014/main" id="{1403906F-8208-8B4F-AB2A-2E4EBF28AC88}"/>
                </a:ext>
              </a:extLst>
            </p:cNvPr>
            <p:cNvSpPr>
              <a:spLocks noChangeArrowheads="1"/>
            </p:cNvSpPr>
            <p:nvPr/>
          </p:nvSpPr>
          <p:spPr bwMode="auto">
            <a:xfrm>
              <a:off x="1968" y="3504"/>
              <a:ext cx="237" cy="237"/>
            </a:xfrm>
            <a:prstGeom prst="rect">
              <a:avLst/>
            </a:prstGeom>
            <a:solidFill>
              <a:srgbClr val="0047FF"/>
            </a:solidFill>
            <a:ln w="5472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Arial" charset="0"/>
                <a:ea typeface="ＭＳ Ｐゴシック" charset="0"/>
              </a:endParaRPr>
            </a:p>
          </p:txBody>
        </p:sp>
        <p:sp>
          <p:nvSpPr>
            <p:cNvPr id="22547" name="Rectangle 19">
              <a:extLst>
                <a:ext uri="{FF2B5EF4-FFF2-40B4-BE49-F238E27FC236}">
                  <a16:creationId xmlns:a16="http://schemas.microsoft.com/office/drawing/2014/main" id="{38254C38-2C23-494C-8C1A-BB55038B1E81}"/>
                </a:ext>
              </a:extLst>
            </p:cNvPr>
            <p:cNvSpPr>
              <a:spLocks noChangeArrowheads="1"/>
            </p:cNvSpPr>
            <p:nvPr/>
          </p:nvSpPr>
          <p:spPr bwMode="auto">
            <a:xfrm>
              <a:off x="2214" y="2496"/>
              <a:ext cx="237" cy="237"/>
            </a:xfrm>
            <a:prstGeom prst="rect">
              <a:avLst/>
            </a:prstGeom>
            <a:solidFill>
              <a:srgbClr val="FFFF00"/>
            </a:solidFill>
            <a:ln w="5472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Arial" charset="0"/>
                <a:ea typeface="ＭＳ Ｐゴシック" charset="0"/>
              </a:endParaRPr>
            </a:p>
          </p:txBody>
        </p:sp>
        <p:sp>
          <p:nvSpPr>
            <p:cNvPr id="22548" name="Rectangle 20">
              <a:extLst>
                <a:ext uri="{FF2B5EF4-FFF2-40B4-BE49-F238E27FC236}">
                  <a16:creationId xmlns:a16="http://schemas.microsoft.com/office/drawing/2014/main" id="{DCC1732F-1267-5345-8039-B6456804BAB5}"/>
                </a:ext>
              </a:extLst>
            </p:cNvPr>
            <p:cNvSpPr>
              <a:spLocks noChangeArrowheads="1"/>
            </p:cNvSpPr>
            <p:nvPr/>
          </p:nvSpPr>
          <p:spPr bwMode="auto">
            <a:xfrm>
              <a:off x="2451" y="2496"/>
              <a:ext cx="237" cy="237"/>
            </a:xfrm>
            <a:prstGeom prst="rect">
              <a:avLst/>
            </a:prstGeom>
            <a:solidFill>
              <a:srgbClr val="CCCCCC"/>
            </a:solidFill>
            <a:ln w="5472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Arial" charset="0"/>
                <a:ea typeface="ＭＳ Ｐゴシック" charset="0"/>
              </a:endParaRPr>
            </a:p>
          </p:txBody>
        </p:sp>
        <p:sp>
          <p:nvSpPr>
            <p:cNvPr id="22549" name="Rectangle 21">
              <a:extLst>
                <a:ext uri="{FF2B5EF4-FFF2-40B4-BE49-F238E27FC236}">
                  <a16:creationId xmlns:a16="http://schemas.microsoft.com/office/drawing/2014/main" id="{156383BB-EE0C-0741-B15F-151DF066180A}"/>
                </a:ext>
              </a:extLst>
            </p:cNvPr>
            <p:cNvSpPr>
              <a:spLocks noChangeArrowheads="1"/>
            </p:cNvSpPr>
            <p:nvPr/>
          </p:nvSpPr>
          <p:spPr bwMode="auto">
            <a:xfrm>
              <a:off x="2691" y="2496"/>
              <a:ext cx="237" cy="237"/>
            </a:xfrm>
            <a:prstGeom prst="rect">
              <a:avLst/>
            </a:prstGeom>
            <a:solidFill>
              <a:srgbClr val="FF0000"/>
            </a:solidFill>
            <a:ln w="5472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Arial" charset="0"/>
                <a:ea typeface="ＭＳ Ｐゴシック" charset="0"/>
              </a:endParaRPr>
            </a:p>
          </p:txBody>
        </p:sp>
        <p:sp>
          <p:nvSpPr>
            <p:cNvPr id="22550" name="Rectangle 22">
              <a:extLst>
                <a:ext uri="{FF2B5EF4-FFF2-40B4-BE49-F238E27FC236}">
                  <a16:creationId xmlns:a16="http://schemas.microsoft.com/office/drawing/2014/main" id="{C351595E-5A68-1F49-B317-45207EB41ABA}"/>
                </a:ext>
              </a:extLst>
            </p:cNvPr>
            <p:cNvSpPr>
              <a:spLocks noChangeArrowheads="1"/>
            </p:cNvSpPr>
            <p:nvPr/>
          </p:nvSpPr>
          <p:spPr bwMode="auto">
            <a:xfrm>
              <a:off x="2931" y="2496"/>
              <a:ext cx="237" cy="237"/>
            </a:xfrm>
            <a:prstGeom prst="rect">
              <a:avLst/>
            </a:prstGeom>
            <a:solidFill>
              <a:srgbClr val="0047FF"/>
            </a:solidFill>
            <a:ln w="5472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Arial" charset="0"/>
                <a:ea typeface="ＭＳ Ｐゴシック" charset="0"/>
              </a:endParaRPr>
            </a:p>
          </p:txBody>
        </p:sp>
      </p:grpSp>
      <p:graphicFrame>
        <p:nvGraphicFramePr>
          <p:cNvPr id="22551" name="Group 23">
            <a:extLst>
              <a:ext uri="{FF2B5EF4-FFF2-40B4-BE49-F238E27FC236}">
                <a16:creationId xmlns:a16="http://schemas.microsoft.com/office/drawing/2014/main" id="{7CF798C4-4701-4D40-8E63-DDAF8A4B39BB}"/>
              </a:ext>
            </a:extLst>
          </p:cNvPr>
          <p:cNvGraphicFramePr>
            <a:graphicFrameLocks noGrp="1"/>
          </p:cNvGraphicFramePr>
          <p:nvPr>
            <p:extLst>
              <p:ext uri="{D42A27DB-BD31-4B8C-83A1-F6EECF244321}">
                <p14:modId xmlns:p14="http://schemas.microsoft.com/office/powerpoint/2010/main" val="1649429206"/>
              </p:ext>
            </p:extLst>
          </p:nvPr>
        </p:nvGraphicFramePr>
        <p:xfrm>
          <a:off x="6160093" y="5180122"/>
          <a:ext cx="1524000" cy="1601789"/>
        </p:xfrm>
        <a:graphic>
          <a:graphicData uri="http://schemas.openxmlformats.org/drawingml/2006/table">
            <a:tbl>
              <a:tblPr/>
              <a:tblGrid>
                <a:gridCol w="381000">
                  <a:extLst>
                    <a:ext uri="{9D8B030D-6E8A-4147-A177-3AD203B41FA5}">
                      <a16:colId xmlns:a16="http://schemas.microsoft.com/office/drawing/2014/main" val="20000"/>
                    </a:ext>
                  </a:extLst>
                </a:gridCol>
                <a:gridCol w="381000">
                  <a:extLst>
                    <a:ext uri="{9D8B030D-6E8A-4147-A177-3AD203B41FA5}">
                      <a16:colId xmlns:a16="http://schemas.microsoft.com/office/drawing/2014/main" val="20001"/>
                    </a:ext>
                  </a:extLst>
                </a:gridCol>
                <a:gridCol w="381000">
                  <a:extLst>
                    <a:ext uri="{9D8B030D-6E8A-4147-A177-3AD203B41FA5}">
                      <a16:colId xmlns:a16="http://schemas.microsoft.com/office/drawing/2014/main" val="20002"/>
                    </a:ext>
                  </a:extLst>
                </a:gridCol>
                <a:gridCol w="381000">
                  <a:extLst>
                    <a:ext uri="{9D8B030D-6E8A-4147-A177-3AD203B41FA5}">
                      <a16:colId xmlns:a16="http://schemas.microsoft.com/office/drawing/2014/main" val="20003"/>
                    </a:ext>
                  </a:extLst>
                </a:gridCol>
              </a:tblGrid>
              <a:tr h="412618">
                <a:tc>
                  <a:txBody>
                    <a:bodyPr/>
                    <a:lstStyle/>
                    <a:p>
                      <a:pPr marL="0" marR="0" lvl="0" indent="0" algn="l" defTabSz="914400" rtl="0" eaLnBrk="1" fontAlgn="base" latinLnBrk="0" hangingPunct="1">
                        <a:lnSpc>
                          <a:spcPct val="100000"/>
                        </a:lnSpc>
                        <a:spcBef>
                          <a:spcPct val="75000"/>
                        </a:spcBef>
                        <a:spcAft>
                          <a:spcPct val="0"/>
                        </a:spcAft>
                        <a:buClrTx/>
                        <a:buSzTx/>
                        <a:buFontTx/>
                        <a:buNone/>
                        <a:tabLst/>
                      </a:pPr>
                      <a:r>
                        <a:rPr kumimoji="0" lang="en-GB" sz="2000" b="0" i="0" u="none" strike="noStrike" cap="none" normalizeH="0" baseline="0">
                          <a:ln>
                            <a:noFill/>
                          </a:ln>
                          <a:solidFill>
                            <a:schemeClr val="tx1"/>
                          </a:solidFill>
                          <a:effectLst/>
                          <a:latin typeface="Arial" charset="0"/>
                          <a:ea typeface="ＭＳ Ｐゴシック" charset="0"/>
                          <a:cs typeface="ＭＳ Ｐゴシック" charset="0"/>
                        </a:rPr>
                        <a:t>--</a:t>
                      </a:r>
                    </a:p>
                  </a:txBody>
                  <a:tcPr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75000"/>
                        </a:spcBef>
                        <a:spcAft>
                          <a:spcPct val="0"/>
                        </a:spcAft>
                        <a:buClrTx/>
                        <a:buSzTx/>
                        <a:buFontTx/>
                        <a:buNone/>
                        <a:tabLst/>
                      </a:pPr>
                      <a:r>
                        <a:rPr kumimoji="0" lang="en-GB" sz="2000" b="0" i="0" u="none" strike="noStrike" cap="none" normalizeH="0" baseline="0">
                          <a:ln>
                            <a:noFill/>
                          </a:ln>
                          <a:solidFill>
                            <a:schemeClr val="tx1"/>
                          </a:solidFill>
                          <a:effectLst/>
                          <a:latin typeface="Arial" charset="0"/>
                          <a:ea typeface="ＭＳ Ｐゴシック" charset="0"/>
                          <a:cs typeface="ＭＳ Ｐゴシック" charset="0"/>
                        </a:rPr>
                        <a:t>+</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75000"/>
                        </a:spcBef>
                        <a:spcAft>
                          <a:spcPct val="0"/>
                        </a:spcAft>
                        <a:buClrTx/>
                        <a:buSzTx/>
                        <a:buFontTx/>
                        <a:buNone/>
                        <a:tabLst/>
                      </a:pPr>
                      <a:r>
                        <a:rPr kumimoji="0" lang="en-GB" sz="2000" b="0" i="0" u="none" strike="noStrike" cap="none" normalizeH="0" baseline="0">
                          <a:ln>
                            <a:noFill/>
                          </a:ln>
                          <a:solidFill>
                            <a:schemeClr val="tx1"/>
                          </a:solidFill>
                          <a:effectLst/>
                          <a:latin typeface="Arial" charset="0"/>
                          <a:ea typeface="ＭＳ Ｐゴシック" charset="0"/>
                          <a:cs typeface="ＭＳ Ｐゴシック" charset="0"/>
                        </a:rPr>
                        <a:t>+</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75000"/>
                        </a:spcBef>
                        <a:spcAft>
                          <a:spcPct val="0"/>
                        </a:spcAft>
                        <a:buClrTx/>
                        <a:buSzTx/>
                        <a:buFontTx/>
                        <a:buNone/>
                        <a:tabLst/>
                      </a:pPr>
                      <a:r>
                        <a:rPr kumimoji="0" lang="en-GB" sz="2000" b="0" i="0" u="none" strike="noStrike" cap="none" normalizeH="0" baseline="0">
                          <a:ln>
                            <a:noFill/>
                          </a:ln>
                          <a:solidFill>
                            <a:schemeClr val="tx1"/>
                          </a:solidFill>
                          <a:effectLst/>
                          <a:latin typeface="Arial" charset="0"/>
                          <a:ea typeface="ＭＳ Ｐゴシック" charset="0"/>
                          <a:cs typeface="ＭＳ Ｐゴシック" charset="0"/>
                        </a:rPr>
                        <a:t>+</a:t>
                      </a: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396212">
                <a:tc>
                  <a:txBody>
                    <a:bodyPr/>
                    <a:lstStyle/>
                    <a:p>
                      <a:pPr marL="0" marR="0" lvl="0" indent="0" algn="l" defTabSz="914400" rtl="0" eaLnBrk="1" fontAlgn="base" latinLnBrk="0" hangingPunct="1">
                        <a:lnSpc>
                          <a:spcPct val="100000"/>
                        </a:lnSpc>
                        <a:spcBef>
                          <a:spcPct val="75000"/>
                        </a:spcBef>
                        <a:spcAft>
                          <a:spcPct val="0"/>
                        </a:spcAft>
                        <a:buClrTx/>
                        <a:buSzTx/>
                        <a:buFontTx/>
                        <a:buNone/>
                        <a:tabLst/>
                      </a:pPr>
                      <a:r>
                        <a:rPr kumimoji="0" lang="en-GB" sz="2000" b="0" i="0" u="none" strike="noStrike" cap="none" normalizeH="0" baseline="0">
                          <a:ln>
                            <a:noFill/>
                          </a:ln>
                          <a:solidFill>
                            <a:schemeClr val="tx1"/>
                          </a:solidFill>
                          <a:effectLst/>
                          <a:latin typeface="Arial" charset="0"/>
                          <a:ea typeface="ＭＳ Ｐゴシック" charset="0"/>
                          <a:cs typeface="ＭＳ Ｐゴシック" charset="0"/>
                        </a:rPr>
                        <a:t>+</a:t>
                      </a:r>
                    </a:p>
                  </a:txBody>
                  <a:tcPr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7500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7500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7500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396747">
                <a:tc>
                  <a:txBody>
                    <a:bodyPr/>
                    <a:lstStyle/>
                    <a:p>
                      <a:pPr marL="0" marR="0" lvl="0" indent="0" algn="l" defTabSz="914400" rtl="0" eaLnBrk="1" fontAlgn="base" latinLnBrk="0" hangingPunct="1">
                        <a:lnSpc>
                          <a:spcPct val="100000"/>
                        </a:lnSpc>
                        <a:spcBef>
                          <a:spcPct val="75000"/>
                        </a:spcBef>
                        <a:spcAft>
                          <a:spcPct val="0"/>
                        </a:spcAft>
                        <a:buClrTx/>
                        <a:buSzTx/>
                        <a:buFontTx/>
                        <a:buNone/>
                        <a:tabLst/>
                      </a:pPr>
                      <a:r>
                        <a:rPr kumimoji="0" lang="en-GB" sz="2000" b="0" i="0" u="none" strike="noStrike" cap="none" normalizeH="0" baseline="0">
                          <a:ln>
                            <a:noFill/>
                          </a:ln>
                          <a:solidFill>
                            <a:schemeClr val="tx1"/>
                          </a:solidFill>
                          <a:effectLst/>
                          <a:latin typeface="Arial" charset="0"/>
                          <a:ea typeface="ＭＳ Ｐゴシック" charset="0"/>
                          <a:cs typeface="ＭＳ Ｐゴシック" charset="0"/>
                        </a:rPr>
                        <a:t>+</a:t>
                      </a:r>
                    </a:p>
                  </a:txBody>
                  <a:tcPr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7500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75000"/>
                        </a:spcBef>
                        <a:spcAft>
                          <a:spcPct val="0"/>
                        </a:spcAft>
                        <a:buClrTx/>
                        <a:buSzTx/>
                        <a:buFontTx/>
                        <a:buNone/>
                        <a:tabLst/>
                      </a:pPr>
                      <a:r>
                        <a:rPr kumimoji="0" lang="en-GB" sz="2000" b="0" i="0" u="none" strike="noStrike" cap="none" normalizeH="0" baseline="0">
                          <a:ln>
                            <a:noFill/>
                          </a:ln>
                          <a:solidFill>
                            <a:schemeClr val="tx1"/>
                          </a:solidFill>
                          <a:effectLst/>
                          <a:latin typeface="Arial" charset="0"/>
                          <a:ea typeface="ＭＳ Ｐゴシック" charset="0"/>
                          <a:cs typeface="ＭＳ Ｐゴシック" charset="0"/>
                        </a:rPr>
                        <a:t>+</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75000"/>
                        </a:spcBef>
                        <a:spcAft>
                          <a:spcPct val="0"/>
                        </a:spcAft>
                        <a:buClrTx/>
                        <a:buSzTx/>
                        <a:buFontTx/>
                        <a:buNone/>
                        <a:tabLst/>
                      </a:pPr>
                      <a:r>
                        <a:rPr kumimoji="0" lang="en-GB" sz="2000" b="0" i="0" u="none" strike="noStrike" cap="none" normalizeH="0" baseline="0">
                          <a:ln>
                            <a:noFill/>
                          </a:ln>
                          <a:solidFill>
                            <a:schemeClr val="tx1"/>
                          </a:solidFill>
                          <a:effectLst/>
                          <a:latin typeface="Arial" charset="0"/>
                          <a:ea typeface="ＭＳ Ｐゴシック" charset="0"/>
                          <a:cs typeface="ＭＳ Ｐゴシック" charset="0"/>
                        </a:rPr>
                        <a:t>-</a:t>
                      </a: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396212">
                <a:tc>
                  <a:txBody>
                    <a:bodyPr/>
                    <a:lstStyle/>
                    <a:p>
                      <a:pPr marL="0" marR="0" lvl="0" indent="0" algn="l" defTabSz="914400" rtl="0" eaLnBrk="1" fontAlgn="base" latinLnBrk="0" hangingPunct="1">
                        <a:lnSpc>
                          <a:spcPct val="100000"/>
                        </a:lnSpc>
                        <a:spcBef>
                          <a:spcPct val="75000"/>
                        </a:spcBef>
                        <a:spcAft>
                          <a:spcPct val="0"/>
                        </a:spcAft>
                        <a:buClrTx/>
                        <a:buSzTx/>
                        <a:buFontTx/>
                        <a:buNone/>
                        <a:tabLst/>
                      </a:pPr>
                      <a:r>
                        <a:rPr kumimoji="0" lang="en-GB" sz="2000" b="0" i="0" u="none" strike="noStrike" cap="none" normalizeH="0" baseline="0">
                          <a:ln>
                            <a:noFill/>
                          </a:ln>
                          <a:solidFill>
                            <a:schemeClr val="tx1"/>
                          </a:solidFill>
                          <a:effectLst/>
                          <a:latin typeface="Arial" charset="0"/>
                          <a:ea typeface="ＭＳ Ｐゴシック" charset="0"/>
                          <a:cs typeface="ＭＳ Ｐゴシック" charset="0"/>
                        </a:rPr>
                        <a:t>+</a:t>
                      </a:r>
                    </a:p>
                  </a:txBody>
                  <a:tcPr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7500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75000"/>
                        </a:spcBef>
                        <a:spcAft>
                          <a:spcPct val="0"/>
                        </a:spcAft>
                        <a:buClrTx/>
                        <a:buSzTx/>
                        <a:buFontTx/>
                        <a:buNone/>
                        <a:tabLst/>
                      </a:pPr>
                      <a:r>
                        <a:rPr kumimoji="0" lang="en-GB" sz="2000" b="0" i="0" u="none" strike="noStrike" cap="none" normalizeH="0" baseline="0">
                          <a:ln>
                            <a:noFill/>
                          </a:ln>
                          <a:solidFill>
                            <a:schemeClr val="tx1"/>
                          </a:solidFill>
                          <a:effectLst/>
                          <a:latin typeface="Arial" charset="0"/>
                          <a:ea typeface="ＭＳ Ｐゴシック" charset="0"/>
                          <a:cs typeface="ＭＳ Ｐゴシック" charset="0"/>
                        </a:rPr>
                        <a:t>-</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75000"/>
                        </a:spcBef>
                        <a:spcAft>
                          <a:spcPct val="0"/>
                        </a:spcAft>
                        <a:buClrTx/>
                        <a:buSzTx/>
                        <a:buFontTx/>
                        <a:buNone/>
                        <a:tabLst/>
                      </a:pPr>
                      <a:r>
                        <a:rPr kumimoji="0" lang="en-GB" sz="2000" b="0" i="0" u="none" strike="noStrike" cap="none" normalizeH="0" baseline="0">
                          <a:ln>
                            <a:noFill/>
                          </a:ln>
                          <a:solidFill>
                            <a:schemeClr val="tx1"/>
                          </a:solidFill>
                          <a:effectLst/>
                          <a:latin typeface="Arial" charset="0"/>
                          <a:ea typeface="ＭＳ Ｐゴシック" charset="0"/>
                          <a:cs typeface="ＭＳ Ｐゴシック" charset="0"/>
                        </a:rPr>
                        <a:t>+</a:t>
                      </a: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bl>
          </a:graphicData>
        </a:graphic>
      </p:graphicFrame>
      <p:pic>
        <p:nvPicPr>
          <p:cNvPr id="70688" name="Picture 57" descr="S50_Be_unfold">
            <a:extLst>
              <a:ext uri="{FF2B5EF4-FFF2-40B4-BE49-F238E27FC236}">
                <a16:creationId xmlns:a16="http://schemas.microsoft.com/office/drawing/2014/main" id="{CBCF7EA0-CAED-7F4B-A16E-063569E42D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477963"/>
            <a:ext cx="2819400" cy="2713037"/>
          </a:xfrm>
          <a:prstGeom prst="rect">
            <a:avLst/>
          </a:prstGeom>
          <a:solidFill>
            <a:schemeClr val="bg1"/>
          </a:solidFill>
          <a:ln w="25400">
            <a:solidFill>
              <a:schemeClr val="tx1"/>
            </a:solidFill>
            <a:miter lim="800000"/>
            <a:headEnd/>
            <a:tailEnd/>
          </a:ln>
        </p:spPr>
      </p:pic>
      <p:sp>
        <p:nvSpPr>
          <p:cNvPr id="70689" name="Text Box 58">
            <a:extLst>
              <a:ext uri="{FF2B5EF4-FFF2-40B4-BE49-F238E27FC236}">
                <a16:creationId xmlns:a16="http://schemas.microsoft.com/office/drawing/2014/main" id="{4E35B1D7-113F-384D-B226-99D499D7CED1}"/>
              </a:ext>
            </a:extLst>
          </p:cNvPr>
          <p:cNvSpPr txBox="1">
            <a:spLocks noChangeArrowheads="1"/>
          </p:cNvSpPr>
          <p:nvPr/>
        </p:nvSpPr>
        <p:spPr bwMode="auto">
          <a:xfrm>
            <a:off x="685800" y="765175"/>
            <a:ext cx="35814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endParaRPr lang="en-US" altLang="en-US"/>
          </a:p>
        </p:txBody>
      </p:sp>
      <p:sp>
        <p:nvSpPr>
          <p:cNvPr id="70690" name="Text Box 59">
            <a:extLst>
              <a:ext uri="{FF2B5EF4-FFF2-40B4-BE49-F238E27FC236}">
                <a16:creationId xmlns:a16="http://schemas.microsoft.com/office/drawing/2014/main" id="{D1D9E1BA-86F4-174B-BEF7-357CC059F1A6}"/>
              </a:ext>
            </a:extLst>
          </p:cNvPr>
          <p:cNvSpPr txBox="1">
            <a:spLocks noChangeArrowheads="1"/>
          </p:cNvSpPr>
          <p:nvPr/>
        </p:nvSpPr>
        <p:spPr bwMode="auto">
          <a:xfrm>
            <a:off x="1524000" y="917575"/>
            <a:ext cx="1752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r>
              <a:rPr lang="en-GB" altLang="en-US"/>
              <a:t>Sequence</a:t>
            </a:r>
          </a:p>
        </p:txBody>
      </p:sp>
      <p:sp>
        <p:nvSpPr>
          <p:cNvPr id="70691" name="Text Box 60">
            <a:extLst>
              <a:ext uri="{FF2B5EF4-FFF2-40B4-BE49-F238E27FC236}">
                <a16:creationId xmlns:a16="http://schemas.microsoft.com/office/drawing/2014/main" id="{026D2C87-B679-2E45-8997-C287EB993B9C}"/>
              </a:ext>
            </a:extLst>
          </p:cNvPr>
          <p:cNvSpPr txBox="1">
            <a:spLocks noChangeArrowheads="1"/>
          </p:cNvSpPr>
          <p:nvPr/>
        </p:nvSpPr>
        <p:spPr bwMode="auto">
          <a:xfrm>
            <a:off x="5638800" y="917575"/>
            <a:ext cx="1752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r>
              <a:rPr lang="en-GB" altLang="en-US"/>
              <a:t>Structure</a:t>
            </a:r>
          </a:p>
        </p:txBody>
      </p:sp>
      <p:cxnSp>
        <p:nvCxnSpPr>
          <p:cNvPr id="27" name="Straight Arrow Connector 26">
            <a:extLst>
              <a:ext uri="{FF2B5EF4-FFF2-40B4-BE49-F238E27FC236}">
                <a16:creationId xmlns:a16="http://schemas.microsoft.com/office/drawing/2014/main" id="{AF4DA53C-7525-8B44-90F2-9BF4D3693BF6}"/>
              </a:ext>
            </a:extLst>
          </p:cNvPr>
          <p:cNvCxnSpPr/>
          <p:nvPr/>
        </p:nvCxnSpPr>
        <p:spPr bwMode="auto">
          <a:xfrm>
            <a:off x="3708400" y="2852738"/>
            <a:ext cx="1150938" cy="0"/>
          </a:xfrm>
          <a:prstGeom prst="straightConnector1">
            <a:avLst/>
          </a:prstGeom>
          <a:solidFill>
            <a:schemeClr val="accent1"/>
          </a:solidFill>
          <a:ln w="28575" cap="flat" cmpd="sng" algn="ctr">
            <a:solidFill>
              <a:schemeClr val="tx1"/>
            </a:solidFill>
            <a:prstDash val="solid"/>
            <a:round/>
            <a:headEnd type="arrow"/>
            <a:tailEnd type="arrow"/>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sp>
        <p:nvSpPr>
          <p:cNvPr id="2" name="Rectangle 1">
            <a:extLst>
              <a:ext uri="{FF2B5EF4-FFF2-40B4-BE49-F238E27FC236}">
                <a16:creationId xmlns:a16="http://schemas.microsoft.com/office/drawing/2014/main" id="{D53FF107-1413-5A44-A92A-5B6EF80B925E}"/>
              </a:ext>
            </a:extLst>
          </p:cNvPr>
          <p:cNvSpPr/>
          <p:nvPr/>
        </p:nvSpPr>
        <p:spPr>
          <a:xfrm>
            <a:off x="685800" y="4450256"/>
            <a:ext cx="3220753" cy="400110"/>
          </a:xfrm>
          <a:prstGeom prst="rect">
            <a:avLst/>
          </a:prstGeom>
        </p:spPr>
        <p:txBody>
          <a:bodyPr wrap="none">
            <a:spAutoFit/>
          </a:bodyPr>
          <a:lstStyle/>
          <a:p>
            <a:r>
              <a:rPr lang="en-GB" altLang="en-US" sz="2000" dirty="0"/>
              <a:t>simple 4 amino acid model</a:t>
            </a:r>
            <a:endParaRPr lang="en-GB" sz="2000" dirty="0"/>
          </a:p>
        </p:txBody>
      </p:sp>
      <p:sp>
        <p:nvSpPr>
          <p:cNvPr id="29" name="Rectangle 28">
            <a:extLst>
              <a:ext uri="{FF2B5EF4-FFF2-40B4-BE49-F238E27FC236}">
                <a16:creationId xmlns:a16="http://schemas.microsoft.com/office/drawing/2014/main" id="{BEEA8835-45C4-4A4D-A821-A3AC1187DD0D}"/>
              </a:ext>
            </a:extLst>
          </p:cNvPr>
          <p:cNvSpPr/>
          <p:nvPr/>
        </p:nvSpPr>
        <p:spPr>
          <a:xfrm>
            <a:off x="5318693" y="4302066"/>
            <a:ext cx="2435283" cy="400110"/>
          </a:xfrm>
          <a:prstGeom prst="rect">
            <a:avLst/>
          </a:prstGeom>
        </p:spPr>
        <p:txBody>
          <a:bodyPr wrap="none">
            <a:spAutoFit/>
          </a:bodyPr>
          <a:lstStyle/>
          <a:p>
            <a:r>
              <a:rPr lang="en-GB" altLang="en-US" sz="2000" dirty="0"/>
              <a:t>Interaction energies</a:t>
            </a:r>
            <a:endParaRPr lang="en-GB" sz="2000" dirty="0"/>
          </a:p>
        </p:txBody>
      </p:sp>
    </p:spTree>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EBB3386E-B58B-C24A-ABEB-9DC2B2F3E6CF}"/>
              </a:ext>
            </a:extLst>
          </p:cNvPr>
          <p:cNvSpPr>
            <a:spLocks noGrp="1" noChangeArrowheads="1"/>
          </p:cNvSpPr>
          <p:nvPr>
            <p:ph type="title"/>
          </p:nvPr>
        </p:nvSpPr>
        <p:spPr/>
        <p:txBody>
          <a:bodyPr/>
          <a:lstStyle/>
          <a:p>
            <a:pPr eaLnBrk="1" hangingPunct="1"/>
            <a:r>
              <a:rPr lang="en-GB" altLang="en-US"/>
              <a:t>Simulation: interaction potential</a:t>
            </a:r>
          </a:p>
        </p:txBody>
      </p:sp>
      <p:pic>
        <p:nvPicPr>
          <p:cNvPr id="76802" name="Picture 8" descr="EqnInteractionE">
            <a:extLst>
              <a:ext uri="{FF2B5EF4-FFF2-40B4-BE49-F238E27FC236}">
                <a16:creationId xmlns:a16="http://schemas.microsoft.com/office/drawing/2014/main" id="{30732051-C622-9548-ABEB-5DCD425E6F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066800"/>
            <a:ext cx="5791200" cy="171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6803" name="Group 46">
            <a:extLst>
              <a:ext uri="{FF2B5EF4-FFF2-40B4-BE49-F238E27FC236}">
                <a16:creationId xmlns:a16="http://schemas.microsoft.com/office/drawing/2014/main" id="{F562BEDA-5F02-CB42-97AA-B1EBB9C9DC26}"/>
              </a:ext>
            </a:extLst>
          </p:cNvPr>
          <p:cNvGrpSpPr>
            <a:grpSpLocks/>
          </p:cNvGrpSpPr>
          <p:nvPr/>
        </p:nvGrpSpPr>
        <p:grpSpPr bwMode="auto">
          <a:xfrm>
            <a:off x="2895600" y="3733800"/>
            <a:ext cx="1905000" cy="1981200"/>
            <a:chOff x="2400" y="1152"/>
            <a:chExt cx="1200" cy="1248"/>
          </a:xfrm>
        </p:grpSpPr>
        <p:sp>
          <p:nvSpPr>
            <p:cNvPr id="59439" name="Rectangle 47">
              <a:extLst>
                <a:ext uri="{FF2B5EF4-FFF2-40B4-BE49-F238E27FC236}">
                  <a16:creationId xmlns:a16="http://schemas.microsoft.com/office/drawing/2014/main" id="{A1A04391-F222-EE47-B3D3-1C86E016AFBB}"/>
                </a:ext>
              </a:extLst>
            </p:cNvPr>
            <p:cNvSpPr>
              <a:spLocks noChangeArrowheads="1"/>
            </p:cNvSpPr>
            <p:nvPr/>
          </p:nvSpPr>
          <p:spPr bwMode="auto">
            <a:xfrm>
              <a:off x="2400" y="1423"/>
              <a:ext cx="237" cy="237"/>
            </a:xfrm>
            <a:prstGeom prst="rect">
              <a:avLst/>
            </a:prstGeom>
            <a:solidFill>
              <a:srgbClr val="FFFF00"/>
            </a:solidFill>
            <a:ln w="5472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Arial" charset="0"/>
                <a:ea typeface="ＭＳ Ｐゴシック" charset="0"/>
              </a:endParaRPr>
            </a:p>
          </p:txBody>
        </p:sp>
        <p:sp>
          <p:nvSpPr>
            <p:cNvPr id="59440" name="Rectangle 48">
              <a:extLst>
                <a:ext uri="{FF2B5EF4-FFF2-40B4-BE49-F238E27FC236}">
                  <a16:creationId xmlns:a16="http://schemas.microsoft.com/office/drawing/2014/main" id="{30DA3A36-8FD5-8147-AB60-C507648DC307}"/>
                </a:ext>
              </a:extLst>
            </p:cNvPr>
            <p:cNvSpPr>
              <a:spLocks noChangeArrowheads="1"/>
            </p:cNvSpPr>
            <p:nvPr/>
          </p:nvSpPr>
          <p:spPr bwMode="auto">
            <a:xfrm>
              <a:off x="2400" y="1680"/>
              <a:ext cx="237" cy="237"/>
            </a:xfrm>
            <a:prstGeom prst="rect">
              <a:avLst/>
            </a:prstGeom>
            <a:solidFill>
              <a:srgbClr val="CCCCCC"/>
            </a:solidFill>
            <a:ln w="5472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Arial" charset="0"/>
                <a:ea typeface="ＭＳ Ｐゴシック" charset="0"/>
              </a:endParaRPr>
            </a:p>
          </p:txBody>
        </p:sp>
        <p:sp>
          <p:nvSpPr>
            <p:cNvPr id="59441" name="Rectangle 49">
              <a:extLst>
                <a:ext uri="{FF2B5EF4-FFF2-40B4-BE49-F238E27FC236}">
                  <a16:creationId xmlns:a16="http://schemas.microsoft.com/office/drawing/2014/main" id="{6FD38A8A-1DE7-E148-9EB0-A0D406A4511F}"/>
                </a:ext>
              </a:extLst>
            </p:cNvPr>
            <p:cNvSpPr>
              <a:spLocks noChangeArrowheads="1"/>
            </p:cNvSpPr>
            <p:nvPr/>
          </p:nvSpPr>
          <p:spPr bwMode="auto">
            <a:xfrm>
              <a:off x="2400" y="1923"/>
              <a:ext cx="237" cy="237"/>
            </a:xfrm>
            <a:prstGeom prst="rect">
              <a:avLst/>
            </a:prstGeom>
            <a:solidFill>
              <a:srgbClr val="FF0000"/>
            </a:solidFill>
            <a:ln w="5472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Arial" charset="0"/>
                <a:ea typeface="ＭＳ Ｐゴシック" charset="0"/>
              </a:endParaRPr>
            </a:p>
          </p:txBody>
        </p:sp>
        <p:sp>
          <p:nvSpPr>
            <p:cNvPr id="59442" name="Rectangle 50">
              <a:extLst>
                <a:ext uri="{FF2B5EF4-FFF2-40B4-BE49-F238E27FC236}">
                  <a16:creationId xmlns:a16="http://schemas.microsoft.com/office/drawing/2014/main" id="{9361D4B4-8896-654C-B683-870D1A816AC7}"/>
                </a:ext>
              </a:extLst>
            </p:cNvPr>
            <p:cNvSpPr>
              <a:spLocks noChangeArrowheads="1"/>
            </p:cNvSpPr>
            <p:nvPr/>
          </p:nvSpPr>
          <p:spPr bwMode="auto">
            <a:xfrm>
              <a:off x="2400" y="2160"/>
              <a:ext cx="237" cy="237"/>
            </a:xfrm>
            <a:prstGeom prst="rect">
              <a:avLst/>
            </a:prstGeom>
            <a:solidFill>
              <a:srgbClr val="0047FF"/>
            </a:solidFill>
            <a:ln w="5472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Arial" charset="0"/>
                <a:ea typeface="ＭＳ Ｐゴシック" charset="0"/>
              </a:endParaRPr>
            </a:p>
          </p:txBody>
        </p:sp>
        <p:sp>
          <p:nvSpPr>
            <p:cNvPr id="59443" name="Rectangle 51">
              <a:extLst>
                <a:ext uri="{FF2B5EF4-FFF2-40B4-BE49-F238E27FC236}">
                  <a16:creationId xmlns:a16="http://schemas.microsoft.com/office/drawing/2014/main" id="{C27E661E-519B-3F41-84E6-6962B59591A9}"/>
                </a:ext>
              </a:extLst>
            </p:cNvPr>
            <p:cNvSpPr>
              <a:spLocks noChangeArrowheads="1"/>
            </p:cNvSpPr>
            <p:nvPr/>
          </p:nvSpPr>
          <p:spPr bwMode="auto">
            <a:xfrm>
              <a:off x="2646" y="1152"/>
              <a:ext cx="237" cy="237"/>
            </a:xfrm>
            <a:prstGeom prst="rect">
              <a:avLst/>
            </a:prstGeom>
            <a:solidFill>
              <a:srgbClr val="FFFF00"/>
            </a:solidFill>
            <a:ln w="5472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Arial" charset="0"/>
                <a:ea typeface="ＭＳ Ｐゴシック" charset="0"/>
              </a:endParaRPr>
            </a:p>
          </p:txBody>
        </p:sp>
        <p:sp>
          <p:nvSpPr>
            <p:cNvPr id="59444" name="Rectangle 52">
              <a:extLst>
                <a:ext uri="{FF2B5EF4-FFF2-40B4-BE49-F238E27FC236}">
                  <a16:creationId xmlns:a16="http://schemas.microsoft.com/office/drawing/2014/main" id="{028FD828-82EE-ED49-9FA4-BEC60FB66BB0}"/>
                </a:ext>
              </a:extLst>
            </p:cNvPr>
            <p:cNvSpPr>
              <a:spLocks noChangeArrowheads="1"/>
            </p:cNvSpPr>
            <p:nvPr/>
          </p:nvSpPr>
          <p:spPr bwMode="auto">
            <a:xfrm>
              <a:off x="2883" y="1152"/>
              <a:ext cx="237" cy="237"/>
            </a:xfrm>
            <a:prstGeom prst="rect">
              <a:avLst/>
            </a:prstGeom>
            <a:solidFill>
              <a:srgbClr val="CCCCCC"/>
            </a:solidFill>
            <a:ln w="5472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Arial" charset="0"/>
                <a:ea typeface="ＭＳ Ｐゴシック" charset="0"/>
              </a:endParaRPr>
            </a:p>
          </p:txBody>
        </p:sp>
        <p:sp>
          <p:nvSpPr>
            <p:cNvPr id="59445" name="Rectangle 53">
              <a:extLst>
                <a:ext uri="{FF2B5EF4-FFF2-40B4-BE49-F238E27FC236}">
                  <a16:creationId xmlns:a16="http://schemas.microsoft.com/office/drawing/2014/main" id="{87557FD3-ED2D-0848-AD87-6E0170A80A5F}"/>
                </a:ext>
              </a:extLst>
            </p:cNvPr>
            <p:cNvSpPr>
              <a:spLocks noChangeArrowheads="1"/>
            </p:cNvSpPr>
            <p:nvPr/>
          </p:nvSpPr>
          <p:spPr bwMode="auto">
            <a:xfrm>
              <a:off x="3123" y="1152"/>
              <a:ext cx="237" cy="237"/>
            </a:xfrm>
            <a:prstGeom prst="rect">
              <a:avLst/>
            </a:prstGeom>
            <a:solidFill>
              <a:srgbClr val="FF0000"/>
            </a:solidFill>
            <a:ln w="5472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Arial" charset="0"/>
                <a:ea typeface="ＭＳ Ｐゴシック" charset="0"/>
              </a:endParaRPr>
            </a:p>
          </p:txBody>
        </p:sp>
        <p:sp>
          <p:nvSpPr>
            <p:cNvPr id="59446" name="Rectangle 54">
              <a:extLst>
                <a:ext uri="{FF2B5EF4-FFF2-40B4-BE49-F238E27FC236}">
                  <a16:creationId xmlns:a16="http://schemas.microsoft.com/office/drawing/2014/main" id="{EEAFCAF1-CFBA-2D45-AABB-FDE801F90AAE}"/>
                </a:ext>
              </a:extLst>
            </p:cNvPr>
            <p:cNvSpPr>
              <a:spLocks noChangeArrowheads="1"/>
            </p:cNvSpPr>
            <p:nvPr/>
          </p:nvSpPr>
          <p:spPr bwMode="auto">
            <a:xfrm>
              <a:off x="3363" y="1152"/>
              <a:ext cx="237" cy="237"/>
            </a:xfrm>
            <a:prstGeom prst="rect">
              <a:avLst/>
            </a:prstGeom>
            <a:solidFill>
              <a:srgbClr val="0047FF"/>
            </a:solidFill>
            <a:ln w="5472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Arial" charset="0"/>
                <a:ea typeface="ＭＳ Ｐゴシック" charset="0"/>
              </a:endParaRPr>
            </a:p>
          </p:txBody>
        </p:sp>
        <p:sp>
          <p:nvSpPr>
            <p:cNvPr id="59447" name="Rectangle 55">
              <a:extLst>
                <a:ext uri="{FF2B5EF4-FFF2-40B4-BE49-F238E27FC236}">
                  <a16:creationId xmlns:a16="http://schemas.microsoft.com/office/drawing/2014/main" id="{3D70AC20-57E6-EF4C-9A1B-91EA8FCACFE2}"/>
                </a:ext>
              </a:extLst>
            </p:cNvPr>
            <p:cNvSpPr>
              <a:spLocks noChangeArrowheads="1"/>
            </p:cNvSpPr>
            <p:nvPr/>
          </p:nvSpPr>
          <p:spPr bwMode="auto">
            <a:xfrm>
              <a:off x="3360" y="2151"/>
              <a:ext cx="240" cy="249"/>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1" hangingPunct="1">
                <a:spcBef>
                  <a:spcPct val="75000"/>
                </a:spcBef>
                <a:defRPr/>
              </a:pPr>
              <a:r>
                <a:rPr lang="en-GB" sz="2000">
                  <a:latin typeface="Arial" charset="0"/>
                  <a:ea typeface="ＭＳ Ｐゴシック" charset="0"/>
                </a:rPr>
                <a:t>+</a:t>
              </a:r>
            </a:p>
          </p:txBody>
        </p:sp>
        <p:sp>
          <p:nvSpPr>
            <p:cNvPr id="59448" name="Rectangle 56">
              <a:extLst>
                <a:ext uri="{FF2B5EF4-FFF2-40B4-BE49-F238E27FC236}">
                  <a16:creationId xmlns:a16="http://schemas.microsoft.com/office/drawing/2014/main" id="{CBE736EF-F1C7-804D-9424-5D981C93B075}"/>
                </a:ext>
              </a:extLst>
            </p:cNvPr>
            <p:cNvSpPr>
              <a:spLocks noChangeArrowheads="1"/>
            </p:cNvSpPr>
            <p:nvPr/>
          </p:nvSpPr>
          <p:spPr bwMode="auto">
            <a:xfrm>
              <a:off x="3120" y="2151"/>
              <a:ext cx="240" cy="249"/>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1" hangingPunct="1">
                <a:spcBef>
                  <a:spcPct val="75000"/>
                </a:spcBef>
                <a:defRPr/>
              </a:pPr>
              <a:r>
                <a:rPr lang="en-GB" sz="2000">
                  <a:latin typeface="Arial" charset="0"/>
                  <a:ea typeface="ＭＳ Ｐゴシック" charset="0"/>
                </a:rPr>
                <a:t>-</a:t>
              </a:r>
            </a:p>
          </p:txBody>
        </p:sp>
        <p:sp>
          <p:nvSpPr>
            <p:cNvPr id="59449" name="Rectangle 57">
              <a:extLst>
                <a:ext uri="{FF2B5EF4-FFF2-40B4-BE49-F238E27FC236}">
                  <a16:creationId xmlns:a16="http://schemas.microsoft.com/office/drawing/2014/main" id="{D53B399D-20FA-3C46-986C-4A4AA250CE34}"/>
                </a:ext>
              </a:extLst>
            </p:cNvPr>
            <p:cNvSpPr>
              <a:spLocks noChangeArrowheads="1"/>
            </p:cNvSpPr>
            <p:nvPr/>
          </p:nvSpPr>
          <p:spPr bwMode="auto">
            <a:xfrm>
              <a:off x="2880" y="2151"/>
              <a:ext cx="240" cy="249"/>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1" hangingPunct="1">
                <a:spcBef>
                  <a:spcPct val="75000"/>
                </a:spcBef>
                <a:defRPr/>
              </a:pPr>
              <a:endParaRPr lang="en-US" sz="2000">
                <a:latin typeface="Arial" charset="0"/>
                <a:ea typeface="ＭＳ Ｐゴシック" charset="0"/>
              </a:endParaRPr>
            </a:p>
          </p:txBody>
        </p:sp>
        <p:sp>
          <p:nvSpPr>
            <p:cNvPr id="59450" name="Rectangle 58">
              <a:extLst>
                <a:ext uri="{FF2B5EF4-FFF2-40B4-BE49-F238E27FC236}">
                  <a16:creationId xmlns:a16="http://schemas.microsoft.com/office/drawing/2014/main" id="{22891AF4-4697-7B4A-B99F-53B164A0AE8E}"/>
                </a:ext>
              </a:extLst>
            </p:cNvPr>
            <p:cNvSpPr>
              <a:spLocks noChangeArrowheads="1"/>
            </p:cNvSpPr>
            <p:nvPr/>
          </p:nvSpPr>
          <p:spPr bwMode="auto">
            <a:xfrm>
              <a:off x="2640" y="2151"/>
              <a:ext cx="240" cy="249"/>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1" hangingPunct="1">
                <a:spcBef>
                  <a:spcPct val="75000"/>
                </a:spcBef>
                <a:defRPr/>
              </a:pPr>
              <a:r>
                <a:rPr lang="en-GB" sz="2000">
                  <a:latin typeface="Arial" charset="0"/>
                  <a:ea typeface="ＭＳ Ｐゴシック" charset="0"/>
                </a:rPr>
                <a:t>+</a:t>
              </a:r>
            </a:p>
          </p:txBody>
        </p:sp>
        <p:sp>
          <p:nvSpPr>
            <p:cNvPr id="59451" name="Rectangle 59">
              <a:extLst>
                <a:ext uri="{FF2B5EF4-FFF2-40B4-BE49-F238E27FC236}">
                  <a16:creationId xmlns:a16="http://schemas.microsoft.com/office/drawing/2014/main" id="{1E2BB3BA-7F77-D64D-9D17-0ED46EBE2989}"/>
                </a:ext>
              </a:extLst>
            </p:cNvPr>
            <p:cNvSpPr>
              <a:spLocks noChangeArrowheads="1"/>
            </p:cNvSpPr>
            <p:nvPr/>
          </p:nvSpPr>
          <p:spPr bwMode="auto">
            <a:xfrm>
              <a:off x="3360" y="1901"/>
              <a:ext cx="240" cy="25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1" hangingPunct="1">
                <a:spcBef>
                  <a:spcPct val="75000"/>
                </a:spcBef>
                <a:defRPr/>
              </a:pPr>
              <a:r>
                <a:rPr lang="en-GB" sz="2000">
                  <a:latin typeface="Arial" charset="0"/>
                  <a:ea typeface="ＭＳ Ｐゴシック" charset="0"/>
                </a:rPr>
                <a:t>-</a:t>
              </a:r>
            </a:p>
          </p:txBody>
        </p:sp>
        <p:sp>
          <p:nvSpPr>
            <p:cNvPr id="59452" name="Rectangle 60">
              <a:extLst>
                <a:ext uri="{FF2B5EF4-FFF2-40B4-BE49-F238E27FC236}">
                  <a16:creationId xmlns:a16="http://schemas.microsoft.com/office/drawing/2014/main" id="{915B971B-E3B4-4B4E-B4EE-2B47A7790973}"/>
                </a:ext>
              </a:extLst>
            </p:cNvPr>
            <p:cNvSpPr>
              <a:spLocks noChangeArrowheads="1"/>
            </p:cNvSpPr>
            <p:nvPr/>
          </p:nvSpPr>
          <p:spPr bwMode="auto">
            <a:xfrm>
              <a:off x="3120" y="1901"/>
              <a:ext cx="240" cy="25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1" hangingPunct="1">
                <a:spcBef>
                  <a:spcPct val="75000"/>
                </a:spcBef>
                <a:defRPr/>
              </a:pPr>
              <a:r>
                <a:rPr lang="en-GB" sz="2000">
                  <a:latin typeface="Arial" charset="0"/>
                  <a:ea typeface="ＭＳ Ｐゴシック" charset="0"/>
                </a:rPr>
                <a:t>+</a:t>
              </a:r>
            </a:p>
          </p:txBody>
        </p:sp>
        <p:sp>
          <p:nvSpPr>
            <p:cNvPr id="59453" name="Rectangle 61">
              <a:extLst>
                <a:ext uri="{FF2B5EF4-FFF2-40B4-BE49-F238E27FC236}">
                  <a16:creationId xmlns:a16="http://schemas.microsoft.com/office/drawing/2014/main" id="{FDB8BB7B-5A5D-1247-8692-057A7A7A2C58}"/>
                </a:ext>
              </a:extLst>
            </p:cNvPr>
            <p:cNvSpPr>
              <a:spLocks noChangeArrowheads="1"/>
            </p:cNvSpPr>
            <p:nvPr/>
          </p:nvSpPr>
          <p:spPr bwMode="auto">
            <a:xfrm>
              <a:off x="2880" y="1901"/>
              <a:ext cx="240" cy="25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1" hangingPunct="1">
                <a:spcBef>
                  <a:spcPct val="75000"/>
                </a:spcBef>
                <a:defRPr/>
              </a:pPr>
              <a:endParaRPr lang="en-US" sz="2000">
                <a:latin typeface="Arial" charset="0"/>
                <a:ea typeface="ＭＳ Ｐゴシック" charset="0"/>
              </a:endParaRPr>
            </a:p>
          </p:txBody>
        </p:sp>
        <p:sp>
          <p:nvSpPr>
            <p:cNvPr id="59454" name="Rectangle 62">
              <a:extLst>
                <a:ext uri="{FF2B5EF4-FFF2-40B4-BE49-F238E27FC236}">
                  <a16:creationId xmlns:a16="http://schemas.microsoft.com/office/drawing/2014/main" id="{C4043D55-6A2B-5643-8B3F-E38F45A8533B}"/>
                </a:ext>
              </a:extLst>
            </p:cNvPr>
            <p:cNvSpPr>
              <a:spLocks noChangeArrowheads="1"/>
            </p:cNvSpPr>
            <p:nvPr/>
          </p:nvSpPr>
          <p:spPr bwMode="auto">
            <a:xfrm>
              <a:off x="2640" y="1901"/>
              <a:ext cx="240" cy="25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1" hangingPunct="1">
                <a:spcBef>
                  <a:spcPct val="75000"/>
                </a:spcBef>
                <a:defRPr/>
              </a:pPr>
              <a:r>
                <a:rPr lang="en-GB" sz="2000">
                  <a:latin typeface="Arial" charset="0"/>
                  <a:ea typeface="ＭＳ Ｐゴシック" charset="0"/>
                </a:rPr>
                <a:t>+</a:t>
              </a:r>
            </a:p>
          </p:txBody>
        </p:sp>
        <p:sp>
          <p:nvSpPr>
            <p:cNvPr id="59455" name="Rectangle 63">
              <a:extLst>
                <a:ext uri="{FF2B5EF4-FFF2-40B4-BE49-F238E27FC236}">
                  <a16:creationId xmlns:a16="http://schemas.microsoft.com/office/drawing/2014/main" id="{CB6F1FB4-59C8-5046-871D-4994AC8CEB5B}"/>
                </a:ext>
              </a:extLst>
            </p:cNvPr>
            <p:cNvSpPr>
              <a:spLocks noChangeArrowheads="1"/>
            </p:cNvSpPr>
            <p:nvPr/>
          </p:nvSpPr>
          <p:spPr bwMode="auto">
            <a:xfrm>
              <a:off x="3360" y="1652"/>
              <a:ext cx="240" cy="249"/>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1" hangingPunct="1">
                <a:spcBef>
                  <a:spcPct val="75000"/>
                </a:spcBef>
                <a:defRPr/>
              </a:pPr>
              <a:endParaRPr lang="en-US" sz="2000">
                <a:latin typeface="Arial" charset="0"/>
                <a:ea typeface="ＭＳ Ｐゴシック" charset="0"/>
              </a:endParaRPr>
            </a:p>
          </p:txBody>
        </p:sp>
        <p:sp>
          <p:nvSpPr>
            <p:cNvPr id="59456" name="Rectangle 64">
              <a:extLst>
                <a:ext uri="{FF2B5EF4-FFF2-40B4-BE49-F238E27FC236}">
                  <a16:creationId xmlns:a16="http://schemas.microsoft.com/office/drawing/2014/main" id="{607EFE05-90F5-A442-BAFC-4FB3D84447F7}"/>
                </a:ext>
              </a:extLst>
            </p:cNvPr>
            <p:cNvSpPr>
              <a:spLocks noChangeArrowheads="1"/>
            </p:cNvSpPr>
            <p:nvPr/>
          </p:nvSpPr>
          <p:spPr bwMode="auto">
            <a:xfrm>
              <a:off x="3120" y="1652"/>
              <a:ext cx="240" cy="249"/>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1" hangingPunct="1">
                <a:spcBef>
                  <a:spcPct val="75000"/>
                </a:spcBef>
                <a:defRPr/>
              </a:pPr>
              <a:endParaRPr lang="en-US" sz="2000">
                <a:latin typeface="Arial" charset="0"/>
                <a:ea typeface="ＭＳ Ｐゴシック" charset="0"/>
              </a:endParaRPr>
            </a:p>
          </p:txBody>
        </p:sp>
        <p:sp>
          <p:nvSpPr>
            <p:cNvPr id="59457" name="Rectangle 65">
              <a:extLst>
                <a:ext uri="{FF2B5EF4-FFF2-40B4-BE49-F238E27FC236}">
                  <a16:creationId xmlns:a16="http://schemas.microsoft.com/office/drawing/2014/main" id="{59B0F274-B4FC-C948-BD9F-10F590FF7D7A}"/>
                </a:ext>
              </a:extLst>
            </p:cNvPr>
            <p:cNvSpPr>
              <a:spLocks noChangeArrowheads="1"/>
            </p:cNvSpPr>
            <p:nvPr/>
          </p:nvSpPr>
          <p:spPr bwMode="auto">
            <a:xfrm>
              <a:off x="2880" y="1652"/>
              <a:ext cx="240" cy="249"/>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1" hangingPunct="1">
                <a:spcBef>
                  <a:spcPct val="75000"/>
                </a:spcBef>
                <a:defRPr/>
              </a:pPr>
              <a:endParaRPr lang="en-US" sz="2000">
                <a:latin typeface="Arial" charset="0"/>
                <a:ea typeface="ＭＳ Ｐゴシック" charset="0"/>
              </a:endParaRPr>
            </a:p>
          </p:txBody>
        </p:sp>
        <p:sp>
          <p:nvSpPr>
            <p:cNvPr id="59458" name="Rectangle 66">
              <a:extLst>
                <a:ext uri="{FF2B5EF4-FFF2-40B4-BE49-F238E27FC236}">
                  <a16:creationId xmlns:a16="http://schemas.microsoft.com/office/drawing/2014/main" id="{719076AD-3284-A544-90EF-ADFC7FDB4195}"/>
                </a:ext>
              </a:extLst>
            </p:cNvPr>
            <p:cNvSpPr>
              <a:spLocks noChangeArrowheads="1"/>
            </p:cNvSpPr>
            <p:nvPr/>
          </p:nvSpPr>
          <p:spPr bwMode="auto">
            <a:xfrm>
              <a:off x="2640" y="1652"/>
              <a:ext cx="240" cy="249"/>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1" hangingPunct="1">
                <a:spcBef>
                  <a:spcPct val="75000"/>
                </a:spcBef>
                <a:defRPr/>
              </a:pPr>
              <a:r>
                <a:rPr lang="en-GB" sz="2000">
                  <a:latin typeface="Arial" charset="0"/>
                  <a:ea typeface="ＭＳ Ｐゴシック" charset="0"/>
                </a:rPr>
                <a:t>+</a:t>
              </a:r>
            </a:p>
          </p:txBody>
        </p:sp>
        <p:sp>
          <p:nvSpPr>
            <p:cNvPr id="59459" name="Rectangle 67">
              <a:extLst>
                <a:ext uri="{FF2B5EF4-FFF2-40B4-BE49-F238E27FC236}">
                  <a16:creationId xmlns:a16="http://schemas.microsoft.com/office/drawing/2014/main" id="{0B46C92A-2AD1-CF4E-A73A-7C59C931E586}"/>
                </a:ext>
              </a:extLst>
            </p:cNvPr>
            <p:cNvSpPr>
              <a:spLocks noChangeArrowheads="1"/>
            </p:cNvSpPr>
            <p:nvPr/>
          </p:nvSpPr>
          <p:spPr bwMode="auto">
            <a:xfrm>
              <a:off x="3360" y="1392"/>
              <a:ext cx="240" cy="26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1" hangingPunct="1">
                <a:spcBef>
                  <a:spcPct val="75000"/>
                </a:spcBef>
                <a:defRPr/>
              </a:pPr>
              <a:r>
                <a:rPr lang="en-GB" sz="2000">
                  <a:latin typeface="Arial" charset="0"/>
                  <a:ea typeface="ＭＳ Ｐゴシック" charset="0"/>
                </a:rPr>
                <a:t>+</a:t>
              </a:r>
            </a:p>
          </p:txBody>
        </p:sp>
        <p:sp>
          <p:nvSpPr>
            <p:cNvPr id="59460" name="Rectangle 68">
              <a:extLst>
                <a:ext uri="{FF2B5EF4-FFF2-40B4-BE49-F238E27FC236}">
                  <a16:creationId xmlns:a16="http://schemas.microsoft.com/office/drawing/2014/main" id="{03D48BBA-066E-F147-8FF7-EB0B99605820}"/>
                </a:ext>
              </a:extLst>
            </p:cNvPr>
            <p:cNvSpPr>
              <a:spLocks noChangeArrowheads="1"/>
            </p:cNvSpPr>
            <p:nvPr/>
          </p:nvSpPr>
          <p:spPr bwMode="auto">
            <a:xfrm>
              <a:off x="3120" y="1392"/>
              <a:ext cx="240" cy="26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1" hangingPunct="1">
                <a:spcBef>
                  <a:spcPct val="75000"/>
                </a:spcBef>
                <a:defRPr/>
              </a:pPr>
              <a:r>
                <a:rPr lang="en-GB" sz="2000">
                  <a:latin typeface="Arial" charset="0"/>
                  <a:ea typeface="ＭＳ Ｐゴシック" charset="0"/>
                </a:rPr>
                <a:t>+</a:t>
              </a:r>
            </a:p>
          </p:txBody>
        </p:sp>
        <p:sp>
          <p:nvSpPr>
            <p:cNvPr id="59461" name="Rectangle 69">
              <a:extLst>
                <a:ext uri="{FF2B5EF4-FFF2-40B4-BE49-F238E27FC236}">
                  <a16:creationId xmlns:a16="http://schemas.microsoft.com/office/drawing/2014/main" id="{0071F885-14E4-C447-8A9F-A99274396D70}"/>
                </a:ext>
              </a:extLst>
            </p:cNvPr>
            <p:cNvSpPr>
              <a:spLocks noChangeArrowheads="1"/>
            </p:cNvSpPr>
            <p:nvPr/>
          </p:nvSpPr>
          <p:spPr bwMode="auto">
            <a:xfrm>
              <a:off x="2880" y="1392"/>
              <a:ext cx="240" cy="26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1" hangingPunct="1">
                <a:spcBef>
                  <a:spcPct val="75000"/>
                </a:spcBef>
                <a:defRPr/>
              </a:pPr>
              <a:r>
                <a:rPr lang="en-GB" sz="2000">
                  <a:latin typeface="Arial" charset="0"/>
                  <a:ea typeface="ＭＳ Ｐゴシック" charset="0"/>
                </a:rPr>
                <a:t>+</a:t>
              </a:r>
            </a:p>
          </p:txBody>
        </p:sp>
        <p:sp>
          <p:nvSpPr>
            <p:cNvPr id="59462" name="Rectangle 70">
              <a:extLst>
                <a:ext uri="{FF2B5EF4-FFF2-40B4-BE49-F238E27FC236}">
                  <a16:creationId xmlns:a16="http://schemas.microsoft.com/office/drawing/2014/main" id="{043DA75D-5CD3-4A4D-A585-EF41E1E1EFCE}"/>
                </a:ext>
              </a:extLst>
            </p:cNvPr>
            <p:cNvSpPr>
              <a:spLocks noChangeArrowheads="1"/>
            </p:cNvSpPr>
            <p:nvPr/>
          </p:nvSpPr>
          <p:spPr bwMode="auto">
            <a:xfrm>
              <a:off x="2640" y="1392"/>
              <a:ext cx="240" cy="26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1" hangingPunct="1">
                <a:spcBef>
                  <a:spcPct val="75000"/>
                </a:spcBef>
                <a:defRPr/>
              </a:pPr>
              <a:r>
                <a:rPr lang="en-GB" sz="2000">
                  <a:latin typeface="Arial" charset="0"/>
                  <a:ea typeface="ＭＳ Ｐゴシック" charset="0"/>
                </a:rPr>
                <a:t>--</a:t>
              </a:r>
            </a:p>
          </p:txBody>
        </p:sp>
        <p:sp>
          <p:nvSpPr>
            <p:cNvPr id="59463" name="Line 71">
              <a:extLst>
                <a:ext uri="{FF2B5EF4-FFF2-40B4-BE49-F238E27FC236}">
                  <a16:creationId xmlns:a16="http://schemas.microsoft.com/office/drawing/2014/main" id="{13416164-D4EC-A542-9E53-05B2E8332DAF}"/>
                </a:ext>
              </a:extLst>
            </p:cNvPr>
            <p:cNvSpPr>
              <a:spLocks noChangeShapeType="1"/>
            </p:cNvSpPr>
            <p:nvPr/>
          </p:nvSpPr>
          <p:spPr bwMode="auto">
            <a:xfrm>
              <a:off x="2640" y="1392"/>
              <a:ext cx="960" cy="0"/>
            </a:xfrm>
            <a:prstGeom prst="line">
              <a:avLst/>
            </a:prstGeom>
            <a:noFill/>
            <a:ln w="28575" cap="sq">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latin typeface="Arial" charset="0"/>
                <a:ea typeface="ＭＳ Ｐゴシック" charset="0"/>
              </a:endParaRPr>
            </a:p>
          </p:txBody>
        </p:sp>
        <p:sp>
          <p:nvSpPr>
            <p:cNvPr id="59464" name="Line 72">
              <a:extLst>
                <a:ext uri="{FF2B5EF4-FFF2-40B4-BE49-F238E27FC236}">
                  <a16:creationId xmlns:a16="http://schemas.microsoft.com/office/drawing/2014/main" id="{EBBF57B3-1794-1747-A4FC-3854EE15CF50}"/>
                </a:ext>
              </a:extLst>
            </p:cNvPr>
            <p:cNvSpPr>
              <a:spLocks noChangeShapeType="1"/>
            </p:cNvSpPr>
            <p:nvPr/>
          </p:nvSpPr>
          <p:spPr bwMode="auto">
            <a:xfrm>
              <a:off x="2640" y="1652"/>
              <a:ext cx="960"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latin typeface="Arial" charset="0"/>
                <a:ea typeface="ＭＳ Ｐゴシック" charset="0"/>
              </a:endParaRPr>
            </a:p>
          </p:txBody>
        </p:sp>
        <p:sp>
          <p:nvSpPr>
            <p:cNvPr id="59465" name="Line 73">
              <a:extLst>
                <a:ext uri="{FF2B5EF4-FFF2-40B4-BE49-F238E27FC236}">
                  <a16:creationId xmlns:a16="http://schemas.microsoft.com/office/drawing/2014/main" id="{D6327BF6-B91A-0A46-A140-AB3B383E4E07}"/>
                </a:ext>
              </a:extLst>
            </p:cNvPr>
            <p:cNvSpPr>
              <a:spLocks noChangeShapeType="1"/>
            </p:cNvSpPr>
            <p:nvPr/>
          </p:nvSpPr>
          <p:spPr bwMode="auto">
            <a:xfrm>
              <a:off x="2640" y="1901"/>
              <a:ext cx="960"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latin typeface="Arial" charset="0"/>
                <a:ea typeface="ＭＳ Ｐゴシック" charset="0"/>
              </a:endParaRPr>
            </a:p>
          </p:txBody>
        </p:sp>
        <p:sp>
          <p:nvSpPr>
            <p:cNvPr id="59466" name="Line 74">
              <a:extLst>
                <a:ext uri="{FF2B5EF4-FFF2-40B4-BE49-F238E27FC236}">
                  <a16:creationId xmlns:a16="http://schemas.microsoft.com/office/drawing/2014/main" id="{BB78D999-F08F-EF4E-8689-EC47E3B11239}"/>
                </a:ext>
              </a:extLst>
            </p:cNvPr>
            <p:cNvSpPr>
              <a:spLocks noChangeShapeType="1"/>
            </p:cNvSpPr>
            <p:nvPr/>
          </p:nvSpPr>
          <p:spPr bwMode="auto">
            <a:xfrm>
              <a:off x="2640" y="2151"/>
              <a:ext cx="960"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latin typeface="Arial" charset="0"/>
                <a:ea typeface="ＭＳ Ｐゴシック" charset="0"/>
              </a:endParaRPr>
            </a:p>
          </p:txBody>
        </p:sp>
        <p:sp>
          <p:nvSpPr>
            <p:cNvPr id="59467" name="Line 75">
              <a:extLst>
                <a:ext uri="{FF2B5EF4-FFF2-40B4-BE49-F238E27FC236}">
                  <a16:creationId xmlns:a16="http://schemas.microsoft.com/office/drawing/2014/main" id="{DA74EBB9-720D-F24B-A244-29B57FEEB5E7}"/>
                </a:ext>
              </a:extLst>
            </p:cNvPr>
            <p:cNvSpPr>
              <a:spLocks noChangeShapeType="1"/>
            </p:cNvSpPr>
            <p:nvPr/>
          </p:nvSpPr>
          <p:spPr bwMode="auto">
            <a:xfrm>
              <a:off x="2640" y="2400"/>
              <a:ext cx="960" cy="0"/>
            </a:xfrm>
            <a:prstGeom prst="line">
              <a:avLst/>
            </a:prstGeom>
            <a:noFill/>
            <a:ln w="28575" cap="sq">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latin typeface="Arial" charset="0"/>
                <a:ea typeface="ＭＳ Ｐゴシック" charset="0"/>
              </a:endParaRPr>
            </a:p>
          </p:txBody>
        </p:sp>
        <p:sp>
          <p:nvSpPr>
            <p:cNvPr id="59468" name="Line 76">
              <a:extLst>
                <a:ext uri="{FF2B5EF4-FFF2-40B4-BE49-F238E27FC236}">
                  <a16:creationId xmlns:a16="http://schemas.microsoft.com/office/drawing/2014/main" id="{D1650372-8F9A-E440-9EB4-A9F6B83ACE3E}"/>
                </a:ext>
              </a:extLst>
            </p:cNvPr>
            <p:cNvSpPr>
              <a:spLocks noChangeShapeType="1"/>
            </p:cNvSpPr>
            <p:nvPr/>
          </p:nvSpPr>
          <p:spPr bwMode="auto">
            <a:xfrm>
              <a:off x="2640" y="1392"/>
              <a:ext cx="0" cy="1008"/>
            </a:xfrm>
            <a:prstGeom prst="line">
              <a:avLst/>
            </a:prstGeom>
            <a:noFill/>
            <a:ln w="28575" cap="sq">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latin typeface="Arial" charset="0"/>
                <a:ea typeface="ＭＳ Ｐゴシック" charset="0"/>
              </a:endParaRPr>
            </a:p>
          </p:txBody>
        </p:sp>
        <p:sp>
          <p:nvSpPr>
            <p:cNvPr id="59469" name="Line 77">
              <a:extLst>
                <a:ext uri="{FF2B5EF4-FFF2-40B4-BE49-F238E27FC236}">
                  <a16:creationId xmlns:a16="http://schemas.microsoft.com/office/drawing/2014/main" id="{71C07E24-CC7E-354F-BEBA-CF5A9E50427B}"/>
                </a:ext>
              </a:extLst>
            </p:cNvPr>
            <p:cNvSpPr>
              <a:spLocks noChangeShapeType="1"/>
            </p:cNvSpPr>
            <p:nvPr/>
          </p:nvSpPr>
          <p:spPr bwMode="auto">
            <a:xfrm>
              <a:off x="2880" y="1392"/>
              <a:ext cx="0" cy="1008"/>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latin typeface="Arial" charset="0"/>
                <a:ea typeface="ＭＳ Ｐゴシック" charset="0"/>
              </a:endParaRPr>
            </a:p>
          </p:txBody>
        </p:sp>
        <p:sp>
          <p:nvSpPr>
            <p:cNvPr id="59470" name="Line 78">
              <a:extLst>
                <a:ext uri="{FF2B5EF4-FFF2-40B4-BE49-F238E27FC236}">
                  <a16:creationId xmlns:a16="http://schemas.microsoft.com/office/drawing/2014/main" id="{DF9B613F-D861-394F-9825-0EECA977AC51}"/>
                </a:ext>
              </a:extLst>
            </p:cNvPr>
            <p:cNvSpPr>
              <a:spLocks noChangeShapeType="1"/>
            </p:cNvSpPr>
            <p:nvPr/>
          </p:nvSpPr>
          <p:spPr bwMode="auto">
            <a:xfrm>
              <a:off x="3120" y="1392"/>
              <a:ext cx="0" cy="1008"/>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latin typeface="Arial" charset="0"/>
                <a:ea typeface="ＭＳ Ｐゴシック" charset="0"/>
              </a:endParaRPr>
            </a:p>
          </p:txBody>
        </p:sp>
        <p:sp>
          <p:nvSpPr>
            <p:cNvPr id="59471" name="Line 79">
              <a:extLst>
                <a:ext uri="{FF2B5EF4-FFF2-40B4-BE49-F238E27FC236}">
                  <a16:creationId xmlns:a16="http://schemas.microsoft.com/office/drawing/2014/main" id="{FC0EECF3-9337-4843-B358-04861B17B444}"/>
                </a:ext>
              </a:extLst>
            </p:cNvPr>
            <p:cNvSpPr>
              <a:spLocks noChangeShapeType="1"/>
            </p:cNvSpPr>
            <p:nvPr/>
          </p:nvSpPr>
          <p:spPr bwMode="auto">
            <a:xfrm>
              <a:off x="3360" y="1392"/>
              <a:ext cx="0" cy="1008"/>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latin typeface="Arial" charset="0"/>
                <a:ea typeface="ＭＳ Ｐゴシック" charset="0"/>
              </a:endParaRPr>
            </a:p>
          </p:txBody>
        </p:sp>
        <p:sp>
          <p:nvSpPr>
            <p:cNvPr id="59472" name="Line 80">
              <a:extLst>
                <a:ext uri="{FF2B5EF4-FFF2-40B4-BE49-F238E27FC236}">
                  <a16:creationId xmlns:a16="http://schemas.microsoft.com/office/drawing/2014/main" id="{AC62F816-E9F8-A447-A928-4E8CD80571B7}"/>
                </a:ext>
              </a:extLst>
            </p:cNvPr>
            <p:cNvSpPr>
              <a:spLocks noChangeShapeType="1"/>
            </p:cNvSpPr>
            <p:nvPr/>
          </p:nvSpPr>
          <p:spPr bwMode="auto">
            <a:xfrm>
              <a:off x="3600" y="1392"/>
              <a:ext cx="0" cy="1008"/>
            </a:xfrm>
            <a:prstGeom prst="line">
              <a:avLst/>
            </a:prstGeom>
            <a:noFill/>
            <a:ln w="28575" cap="sq">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latin typeface="Arial" charset="0"/>
                <a:ea typeface="ＭＳ Ｐゴシック" charset="0"/>
              </a:endParaRPr>
            </a:p>
          </p:txBody>
        </p:sp>
      </p:grpSp>
      <p:pic>
        <p:nvPicPr>
          <p:cNvPr id="76804" name="Picture 81" descr="lattice2D">
            <a:extLst>
              <a:ext uri="{FF2B5EF4-FFF2-40B4-BE49-F238E27FC236}">
                <a16:creationId xmlns:a16="http://schemas.microsoft.com/office/drawing/2014/main" id="{AE5BFDB0-B978-B249-9B76-78098FFD8A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3352800"/>
            <a:ext cx="35052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6805" name="Group 82">
            <a:extLst>
              <a:ext uri="{FF2B5EF4-FFF2-40B4-BE49-F238E27FC236}">
                <a16:creationId xmlns:a16="http://schemas.microsoft.com/office/drawing/2014/main" id="{CCB5B864-2161-8D4C-88CC-C50672824DDF}"/>
              </a:ext>
            </a:extLst>
          </p:cNvPr>
          <p:cNvGrpSpPr>
            <a:grpSpLocks/>
          </p:cNvGrpSpPr>
          <p:nvPr/>
        </p:nvGrpSpPr>
        <p:grpSpPr bwMode="auto">
          <a:xfrm>
            <a:off x="0" y="4038600"/>
            <a:ext cx="2733675" cy="1671638"/>
            <a:chOff x="3539" y="3059"/>
            <a:chExt cx="1722" cy="1053"/>
          </a:xfrm>
        </p:grpSpPr>
        <p:sp>
          <p:nvSpPr>
            <p:cNvPr id="59475" name="Rectangle 83">
              <a:extLst>
                <a:ext uri="{FF2B5EF4-FFF2-40B4-BE49-F238E27FC236}">
                  <a16:creationId xmlns:a16="http://schemas.microsoft.com/office/drawing/2014/main" id="{4AE1C581-8D12-AD41-9B89-05942AEA3C0C}"/>
                </a:ext>
              </a:extLst>
            </p:cNvPr>
            <p:cNvSpPr>
              <a:spLocks noChangeArrowheads="1"/>
            </p:cNvSpPr>
            <p:nvPr/>
          </p:nvSpPr>
          <p:spPr bwMode="auto">
            <a:xfrm>
              <a:off x="3539" y="3059"/>
              <a:ext cx="237" cy="237"/>
            </a:xfrm>
            <a:prstGeom prst="rect">
              <a:avLst/>
            </a:prstGeom>
            <a:solidFill>
              <a:srgbClr val="FFFF00"/>
            </a:solidFill>
            <a:ln w="5472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Arial" charset="0"/>
                <a:ea typeface="ＭＳ Ｐゴシック" charset="0"/>
              </a:endParaRPr>
            </a:p>
          </p:txBody>
        </p:sp>
        <p:sp>
          <p:nvSpPr>
            <p:cNvPr id="59476" name="Rectangle 84">
              <a:extLst>
                <a:ext uri="{FF2B5EF4-FFF2-40B4-BE49-F238E27FC236}">
                  <a16:creationId xmlns:a16="http://schemas.microsoft.com/office/drawing/2014/main" id="{2498E2BB-FB80-1E47-8D3C-B0130FD4E714}"/>
                </a:ext>
              </a:extLst>
            </p:cNvPr>
            <p:cNvSpPr>
              <a:spLocks noChangeArrowheads="1"/>
            </p:cNvSpPr>
            <p:nvPr/>
          </p:nvSpPr>
          <p:spPr bwMode="auto">
            <a:xfrm>
              <a:off x="3539" y="3332"/>
              <a:ext cx="237" cy="237"/>
            </a:xfrm>
            <a:prstGeom prst="rect">
              <a:avLst/>
            </a:prstGeom>
            <a:solidFill>
              <a:srgbClr val="CCCCCC"/>
            </a:solidFill>
            <a:ln w="5472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Arial" charset="0"/>
                <a:ea typeface="ＭＳ Ｐゴシック" charset="0"/>
              </a:endParaRPr>
            </a:p>
          </p:txBody>
        </p:sp>
        <p:sp>
          <p:nvSpPr>
            <p:cNvPr id="59477" name="Rectangle 85">
              <a:extLst>
                <a:ext uri="{FF2B5EF4-FFF2-40B4-BE49-F238E27FC236}">
                  <a16:creationId xmlns:a16="http://schemas.microsoft.com/office/drawing/2014/main" id="{3CBA7C72-4885-3341-80A8-A27CBF520C94}"/>
                </a:ext>
              </a:extLst>
            </p:cNvPr>
            <p:cNvSpPr>
              <a:spLocks noChangeArrowheads="1"/>
            </p:cNvSpPr>
            <p:nvPr/>
          </p:nvSpPr>
          <p:spPr bwMode="auto">
            <a:xfrm>
              <a:off x="3539" y="3604"/>
              <a:ext cx="237" cy="237"/>
            </a:xfrm>
            <a:prstGeom prst="rect">
              <a:avLst/>
            </a:prstGeom>
            <a:solidFill>
              <a:srgbClr val="FF0000"/>
            </a:solidFill>
            <a:ln w="5472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Arial" charset="0"/>
                <a:ea typeface="ＭＳ Ｐゴシック" charset="0"/>
              </a:endParaRPr>
            </a:p>
          </p:txBody>
        </p:sp>
        <p:sp>
          <p:nvSpPr>
            <p:cNvPr id="59478" name="Rectangle 86">
              <a:extLst>
                <a:ext uri="{FF2B5EF4-FFF2-40B4-BE49-F238E27FC236}">
                  <a16:creationId xmlns:a16="http://schemas.microsoft.com/office/drawing/2014/main" id="{8367DFC6-05B9-3544-9571-9ED0FE17A983}"/>
                </a:ext>
              </a:extLst>
            </p:cNvPr>
            <p:cNvSpPr>
              <a:spLocks noChangeArrowheads="1"/>
            </p:cNvSpPr>
            <p:nvPr/>
          </p:nvSpPr>
          <p:spPr bwMode="auto">
            <a:xfrm>
              <a:off x="3539" y="3876"/>
              <a:ext cx="237" cy="237"/>
            </a:xfrm>
            <a:prstGeom prst="rect">
              <a:avLst/>
            </a:prstGeom>
            <a:solidFill>
              <a:srgbClr val="0047FF"/>
            </a:solidFill>
            <a:ln w="5472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Arial" charset="0"/>
                <a:ea typeface="ＭＳ Ｐゴシック" charset="0"/>
              </a:endParaRPr>
            </a:p>
          </p:txBody>
        </p:sp>
        <p:sp>
          <p:nvSpPr>
            <p:cNvPr id="59479" name="Text Box 87">
              <a:extLst>
                <a:ext uri="{FF2B5EF4-FFF2-40B4-BE49-F238E27FC236}">
                  <a16:creationId xmlns:a16="http://schemas.microsoft.com/office/drawing/2014/main" id="{598DBAD1-C76E-354E-AEE3-40F6D1F6A10D}"/>
                </a:ext>
              </a:extLst>
            </p:cNvPr>
            <p:cNvSpPr txBox="1">
              <a:spLocks noChangeArrowheads="1"/>
            </p:cNvSpPr>
            <p:nvPr/>
          </p:nvSpPr>
          <p:spPr bwMode="auto">
            <a:xfrm>
              <a:off x="3871" y="3059"/>
              <a:ext cx="990" cy="23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eaLnBrk="1" hangingPunct="1">
                <a:lnSpc>
                  <a:spcPct val="93000"/>
                </a:lnSpc>
                <a:buClr>
                  <a:srgbClr val="000000"/>
                </a:buClr>
                <a:buSzPct val="100000"/>
                <a:buFont typeface="Arial" charset="0"/>
                <a:buNone/>
                <a:defRPr/>
              </a:pPr>
              <a:r>
                <a:rPr lang="en-GB" sz="2000">
                  <a:solidFill>
                    <a:srgbClr val="000000"/>
                  </a:solidFill>
                </a:rPr>
                <a:t>hydrophobic</a:t>
              </a:r>
            </a:p>
          </p:txBody>
        </p:sp>
        <p:sp>
          <p:nvSpPr>
            <p:cNvPr id="59480" name="Text Box 88">
              <a:extLst>
                <a:ext uri="{FF2B5EF4-FFF2-40B4-BE49-F238E27FC236}">
                  <a16:creationId xmlns:a16="http://schemas.microsoft.com/office/drawing/2014/main" id="{FE2F8846-1133-E948-8741-112114BC2975}"/>
                </a:ext>
              </a:extLst>
            </p:cNvPr>
            <p:cNvSpPr txBox="1">
              <a:spLocks noChangeArrowheads="1"/>
            </p:cNvSpPr>
            <p:nvPr/>
          </p:nvSpPr>
          <p:spPr bwMode="auto">
            <a:xfrm>
              <a:off x="3871" y="3332"/>
              <a:ext cx="1391" cy="23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5pPr>
              <a:lvl6pPr marL="2514600" indent="-228600" algn="ctr" defTabSz="457200" eaLnBrk="0" fontAlgn="base" hangingPunct="0">
                <a:spcBef>
                  <a:spcPct val="5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6pPr>
              <a:lvl7pPr marL="2971800" indent="-228600" algn="ctr" defTabSz="457200" eaLnBrk="0" fontAlgn="base" hangingPunct="0">
                <a:spcBef>
                  <a:spcPct val="5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7pPr>
              <a:lvl8pPr marL="3429000" indent="-228600" algn="ctr" defTabSz="457200" eaLnBrk="0" fontAlgn="base" hangingPunct="0">
                <a:spcBef>
                  <a:spcPct val="5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8pPr>
              <a:lvl9pPr marL="3886200" indent="-228600" algn="ctr" defTabSz="457200" eaLnBrk="0" fontAlgn="base" hangingPunct="0">
                <a:spcBef>
                  <a:spcPct val="5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9pPr>
            </a:lstStyle>
            <a:p>
              <a:pPr algn="l" eaLnBrk="1" hangingPunct="1">
                <a:lnSpc>
                  <a:spcPct val="93000"/>
                </a:lnSpc>
                <a:spcBef>
                  <a:spcPct val="0"/>
                </a:spcBef>
                <a:buClr>
                  <a:srgbClr val="000000"/>
                </a:buClr>
                <a:buSzPct val="100000"/>
                <a:buFont typeface="Arial" panose="020B0604020202020204" pitchFamily="34" charset="0"/>
                <a:buNone/>
              </a:pPr>
              <a:r>
                <a:rPr lang="en-GB" altLang="en-US" sz="2000">
                  <a:solidFill>
                    <a:srgbClr val="000000"/>
                  </a:solidFill>
                </a:rPr>
                <a:t>polar (hydrophilic)</a:t>
              </a:r>
              <a:r>
                <a:rPr lang="ar-SA" altLang="en-US" sz="2000">
                  <a:solidFill>
                    <a:srgbClr val="000000"/>
                  </a:solidFill>
                  <a:cs typeface="Arial" panose="020B0604020202020204" pitchFamily="34" charset="0"/>
                </a:rPr>
                <a:t>‏</a:t>
              </a:r>
              <a:endParaRPr lang="en-GB" altLang="en-US" sz="2000">
                <a:solidFill>
                  <a:srgbClr val="000000"/>
                </a:solidFill>
              </a:endParaRPr>
            </a:p>
          </p:txBody>
        </p:sp>
        <p:sp>
          <p:nvSpPr>
            <p:cNvPr id="59481" name="Text Box 89">
              <a:extLst>
                <a:ext uri="{FF2B5EF4-FFF2-40B4-BE49-F238E27FC236}">
                  <a16:creationId xmlns:a16="http://schemas.microsoft.com/office/drawing/2014/main" id="{1FA609BB-BCD0-E84C-8AEE-DCF32FABD551}"/>
                </a:ext>
              </a:extLst>
            </p:cNvPr>
            <p:cNvSpPr txBox="1">
              <a:spLocks noChangeArrowheads="1"/>
            </p:cNvSpPr>
            <p:nvPr/>
          </p:nvSpPr>
          <p:spPr bwMode="auto">
            <a:xfrm>
              <a:off x="3871" y="3581"/>
              <a:ext cx="1298" cy="23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eaLnBrk="1" hangingPunct="1">
                <a:lnSpc>
                  <a:spcPct val="93000"/>
                </a:lnSpc>
                <a:buClr>
                  <a:srgbClr val="000000"/>
                </a:buClr>
                <a:buSzPct val="100000"/>
                <a:buFont typeface="Arial" charset="0"/>
                <a:buNone/>
                <a:defRPr/>
              </a:pPr>
              <a:r>
                <a:rPr lang="en-GB" sz="2000">
                  <a:solidFill>
                    <a:srgbClr val="000000"/>
                  </a:solidFill>
                </a:rPr>
                <a:t>negative charge </a:t>
              </a:r>
            </a:p>
          </p:txBody>
        </p:sp>
        <p:sp>
          <p:nvSpPr>
            <p:cNvPr id="59482" name="Text Box 90">
              <a:extLst>
                <a:ext uri="{FF2B5EF4-FFF2-40B4-BE49-F238E27FC236}">
                  <a16:creationId xmlns:a16="http://schemas.microsoft.com/office/drawing/2014/main" id="{C5B8ADBB-D914-7849-809E-4603715195E4}"/>
                </a:ext>
              </a:extLst>
            </p:cNvPr>
            <p:cNvSpPr txBox="1">
              <a:spLocks noChangeArrowheads="1"/>
            </p:cNvSpPr>
            <p:nvPr/>
          </p:nvSpPr>
          <p:spPr bwMode="auto">
            <a:xfrm>
              <a:off x="3871" y="3853"/>
              <a:ext cx="1236" cy="23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eaLnBrk="1" hangingPunct="1">
                <a:lnSpc>
                  <a:spcPct val="93000"/>
                </a:lnSpc>
                <a:buClr>
                  <a:srgbClr val="000000"/>
                </a:buClr>
                <a:buSzPct val="100000"/>
                <a:buFont typeface="Arial" charset="0"/>
                <a:buNone/>
                <a:defRPr/>
              </a:pPr>
              <a:r>
                <a:rPr lang="en-GB" sz="2000">
                  <a:solidFill>
                    <a:srgbClr val="000000"/>
                  </a:solidFill>
                </a:rPr>
                <a:t>positive charge </a:t>
              </a:r>
            </a:p>
          </p:txBody>
        </p:sp>
      </p:grpSp>
      <p:sp>
        <p:nvSpPr>
          <p:cNvPr id="76806" name="Text Box 91">
            <a:extLst>
              <a:ext uri="{FF2B5EF4-FFF2-40B4-BE49-F238E27FC236}">
                <a16:creationId xmlns:a16="http://schemas.microsoft.com/office/drawing/2014/main" id="{65E0F494-47B7-E144-A7C1-F1B418CB4CE7}"/>
              </a:ext>
            </a:extLst>
          </p:cNvPr>
          <p:cNvSpPr txBox="1">
            <a:spLocks noChangeArrowheads="1"/>
          </p:cNvSpPr>
          <p:nvPr/>
        </p:nvSpPr>
        <p:spPr bwMode="auto">
          <a:xfrm>
            <a:off x="6019800" y="2895600"/>
            <a:ext cx="1676400" cy="4572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GB" altLang="en-US"/>
              <a:t>contact</a:t>
            </a:r>
          </a:p>
        </p:txBody>
      </p:sp>
      <p:sp>
        <p:nvSpPr>
          <p:cNvPr id="76807" name="Line 92">
            <a:extLst>
              <a:ext uri="{FF2B5EF4-FFF2-40B4-BE49-F238E27FC236}">
                <a16:creationId xmlns:a16="http://schemas.microsoft.com/office/drawing/2014/main" id="{1A679913-5851-3746-B21C-E5B4B7F9D35D}"/>
              </a:ext>
            </a:extLst>
          </p:cNvPr>
          <p:cNvSpPr>
            <a:spLocks noChangeShapeType="1"/>
          </p:cNvSpPr>
          <p:nvPr/>
        </p:nvSpPr>
        <p:spPr bwMode="auto">
          <a:xfrm flipV="1">
            <a:off x="6781800" y="2286000"/>
            <a:ext cx="228600" cy="6858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9486" name="Line 94">
            <a:extLst>
              <a:ext uri="{FF2B5EF4-FFF2-40B4-BE49-F238E27FC236}">
                <a16:creationId xmlns:a16="http://schemas.microsoft.com/office/drawing/2014/main" id="{AC970B4A-BCA7-674D-8073-68BBF4B4BE44}"/>
              </a:ext>
            </a:extLst>
          </p:cNvPr>
          <p:cNvSpPr>
            <a:spLocks noChangeShapeType="1"/>
          </p:cNvSpPr>
          <p:nvPr/>
        </p:nvSpPr>
        <p:spPr bwMode="auto">
          <a:xfrm>
            <a:off x="6781800" y="3276600"/>
            <a:ext cx="304800" cy="990600"/>
          </a:xfrm>
          <a:prstGeom prst="line">
            <a:avLst/>
          </a:prstGeom>
          <a:noFill/>
          <a:ln w="2857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spAutoFit/>
          </a:bodyPr>
          <a:lstStyle/>
          <a:p>
            <a:pPr>
              <a:defRPr/>
            </a:pPr>
            <a:endParaRPr lang="en-US">
              <a:latin typeface="Arial" charset="0"/>
              <a:ea typeface="ＭＳ Ｐゴシック" charset="0"/>
            </a:endParaRPr>
          </a:p>
        </p:txBody>
      </p:sp>
      <p:sp>
        <p:nvSpPr>
          <p:cNvPr id="76809" name="Text Box 95">
            <a:extLst>
              <a:ext uri="{FF2B5EF4-FFF2-40B4-BE49-F238E27FC236}">
                <a16:creationId xmlns:a16="http://schemas.microsoft.com/office/drawing/2014/main" id="{C51E4E86-53F4-B442-8F7D-73E42A655A6A}"/>
              </a:ext>
            </a:extLst>
          </p:cNvPr>
          <p:cNvSpPr txBox="1">
            <a:spLocks noChangeArrowheads="1"/>
          </p:cNvSpPr>
          <p:nvPr/>
        </p:nvSpPr>
        <p:spPr bwMode="auto">
          <a:xfrm>
            <a:off x="3048000" y="2971800"/>
            <a:ext cx="1676400" cy="4572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GB" altLang="en-US"/>
              <a:t>energy</a:t>
            </a:r>
          </a:p>
        </p:txBody>
      </p:sp>
      <p:sp>
        <p:nvSpPr>
          <p:cNvPr id="59485" name="Line 93">
            <a:extLst>
              <a:ext uri="{FF2B5EF4-FFF2-40B4-BE49-F238E27FC236}">
                <a16:creationId xmlns:a16="http://schemas.microsoft.com/office/drawing/2014/main" id="{96558FB6-2CE5-1649-B76E-CE0078A64BA3}"/>
              </a:ext>
            </a:extLst>
          </p:cNvPr>
          <p:cNvSpPr>
            <a:spLocks noChangeShapeType="1"/>
          </p:cNvSpPr>
          <p:nvPr/>
        </p:nvSpPr>
        <p:spPr bwMode="auto">
          <a:xfrm flipV="1">
            <a:off x="4114800" y="2209800"/>
            <a:ext cx="1143000" cy="838200"/>
          </a:xfrm>
          <a:prstGeom prst="line">
            <a:avLst/>
          </a:prstGeom>
          <a:noFill/>
          <a:ln w="2857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Arial" charset="0"/>
              <a:ea typeface="ＭＳ Ｐゴシック" charset="0"/>
            </a:endParaRPr>
          </a:p>
        </p:txBody>
      </p:sp>
      <p:sp>
        <p:nvSpPr>
          <p:cNvPr id="59488" name="Line 96">
            <a:extLst>
              <a:ext uri="{FF2B5EF4-FFF2-40B4-BE49-F238E27FC236}">
                <a16:creationId xmlns:a16="http://schemas.microsoft.com/office/drawing/2014/main" id="{4D2697BF-1581-7249-87BD-071BBE2DFDE5}"/>
              </a:ext>
            </a:extLst>
          </p:cNvPr>
          <p:cNvSpPr>
            <a:spLocks noChangeShapeType="1"/>
          </p:cNvSpPr>
          <p:nvPr/>
        </p:nvSpPr>
        <p:spPr bwMode="auto">
          <a:xfrm>
            <a:off x="4114800" y="3429000"/>
            <a:ext cx="152400" cy="762000"/>
          </a:xfrm>
          <a:prstGeom prst="line">
            <a:avLst/>
          </a:prstGeom>
          <a:noFill/>
          <a:ln w="2857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nchor="ctr">
            <a:spAutoFit/>
          </a:bodyPr>
          <a:lstStyle/>
          <a:p>
            <a:pPr>
              <a:defRPr/>
            </a:pPr>
            <a:endParaRPr lang="en-US">
              <a:latin typeface="Arial" charset="0"/>
              <a:ea typeface="ＭＳ Ｐゴシック" charset="0"/>
            </a:endParaRPr>
          </a:p>
        </p:txBody>
      </p:sp>
    </p:spTree>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553B0343-20C2-A74A-8FFD-DE6B9020C491}"/>
              </a:ext>
            </a:extLst>
          </p:cNvPr>
          <p:cNvSpPr>
            <a:spLocks noGrp="1" noChangeArrowheads="1"/>
          </p:cNvSpPr>
          <p:nvPr>
            <p:ph type="title"/>
          </p:nvPr>
        </p:nvSpPr>
        <p:spPr/>
        <p:txBody>
          <a:bodyPr/>
          <a:lstStyle/>
          <a:p>
            <a:pPr eaLnBrk="1" hangingPunct="1"/>
            <a:r>
              <a:rPr lang="en-GB" altLang="en-US"/>
              <a:t>Simulation: Monte Carlo</a:t>
            </a:r>
          </a:p>
        </p:txBody>
      </p:sp>
      <p:sp>
        <p:nvSpPr>
          <p:cNvPr id="78850" name="Rectangle 5">
            <a:extLst>
              <a:ext uri="{FF2B5EF4-FFF2-40B4-BE49-F238E27FC236}">
                <a16:creationId xmlns:a16="http://schemas.microsoft.com/office/drawing/2014/main" id="{AA8CA605-DB25-5B48-9EF6-F88199FA4534}"/>
              </a:ext>
            </a:extLst>
          </p:cNvPr>
          <p:cNvSpPr>
            <a:spLocks noChangeArrowheads="1"/>
          </p:cNvSpPr>
          <p:nvPr/>
        </p:nvSpPr>
        <p:spPr bwMode="auto">
          <a:xfrm>
            <a:off x="4419600" y="1371600"/>
            <a:ext cx="4724400" cy="220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81000" indent="-381000">
              <a:defRPr sz="2400">
                <a:solidFill>
                  <a:schemeClr val="tx1"/>
                </a:solidFill>
                <a:latin typeface="Arial" panose="020B0604020202020204" pitchFamily="34" charset="0"/>
                <a:ea typeface="ＭＳ Ｐゴシック" panose="020B0600070205080204" pitchFamily="34" charset="-128"/>
              </a:defRPr>
            </a:lvl1pPr>
            <a:lvl2pPr marL="914400" indent="-34290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eaLnBrk="1" hangingPunct="1">
              <a:spcBef>
                <a:spcPct val="75000"/>
              </a:spcBef>
            </a:pPr>
            <a:r>
              <a:rPr lang="en-GB" altLang="en-US" sz="2000"/>
              <a:t>Monte Carlo:</a:t>
            </a:r>
          </a:p>
          <a:p>
            <a:pPr lvl="1" algn="l" eaLnBrk="1" hangingPunct="1">
              <a:spcBef>
                <a:spcPct val="20000"/>
              </a:spcBef>
              <a:buFontTx/>
              <a:buChar char="–"/>
            </a:pPr>
            <a:r>
              <a:rPr lang="en-GB" altLang="en-US" sz="1800"/>
              <a:t>Choose a residue (or region)</a:t>
            </a:r>
          </a:p>
          <a:p>
            <a:pPr lvl="1" algn="l" eaLnBrk="1" hangingPunct="1">
              <a:spcBef>
                <a:spcPct val="20000"/>
              </a:spcBef>
              <a:buFontTx/>
              <a:buChar char="–"/>
            </a:pPr>
            <a:r>
              <a:rPr lang="en-GB" altLang="en-US" sz="1800"/>
              <a:t>Change its position</a:t>
            </a:r>
          </a:p>
          <a:p>
            <a:pPr lvl="1" algn="l" eaLnBrk="1" hangingPunct="1">
              <a:spcBef>
                <a:spcPct val="20000"/>
              </a:spcBef>
              <a:buFontTx/>
              <a:buChar char="–"/>
            </a:pPr>
            <a:r>
              <a:rPr lang="en-GB" altLang="en-US" sz="1800"/>
              <a:t>Calculate new interaction energy</a:t>
            </a:r>
          </a:p>
          <a:p>
            <a:pPr lvl="1" algn="l" eaLnBrk="1" hangingPunct="1">
              <a:spcBef>
                <a:spcPct val="20000"/>
              </a:spcBef>
              <a:buFontTx/>
              <a:buChar char="–"/>
            </a:pPr>
            <a:r>
              <a:rPr lang="en-GB" altLang="en-US" sz="1800"/>
              <a:t>Accept with Monte Carlo criterion </a:t>
            </a:r>
          </a:p>
        </p:txBody>
      </p:sp>
      <p:sp>
        <p:nvSpPr>
          <p:cNvPr id="78851" name="Rectangle 51">
            <a:extLst>
              <a:ext uri="{FF2B5EF4-FFF2-40B4-BE49-F238E27FC236}">
                <a16:creationId xmlns:a16="http://schemas.microsoft.com/office/drawing/2014/main" id="{ED365C20-0540-8B4F-8757-A68D5464062D}"/>
              </a:ext>
            </a:extLst>
          </p:cNvPr>
          <p:cNvSpPr>
            <a:spLocks noChangeArrowheads="1"/>
          </p:cNvSpPr>
          <p:nvPr/>
        </p:nvSpPr>
        <p:spPr bwMode="auto">
          <a:xfrm>
            <a:off x="6324600" y="6019800"/>
            <a:ext cx="2657475"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spcBef>
                <a:spcPct val="0"/>
              </a:spcBef>
            </a:pPr>
            <a:r>
              <a:rPr lang="en-GB" altLang="en-US" sz="1200"/>
              <a:t>Shakhnovich &amp; Gutin 1993 PNAS 90</a:t>
            </a:r>
          </a:p>
        </p:txBody>
      </p:sp>
      <p:sp>
        <p:nvSpPr>
          <p:cNvPr id="78852" name="Rectangle 52">
            <a:extLst>
              <a:ext uri="{FF2B5EF4-FFF2-40B4-BE49-F238E27FC236}">
                <a16:creationId xmlns:a16="http://schemas.microsoft.com/office/drawing/2014/main" id="{77FE90CE-1ECB-B643-A3E0-F799847DCEC3}"/>
              </a:ext>
            </a:extLst>
          </p:cNvPr>
          <p:cNvSpPr>
            <a:spLocks noChangeArrowheads="1"/>
          </p:cNvSpPr>
          <p:nvPr/>
        </p:nvSpPr>
        <p:spPr bwMode="auto">
          <a:xfrm>
            <a:off x="6646863" y="6326188"/>
            <a:ext cx="2497137"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spcBef>
                <a:spcPct val="0"/>
              </a:spcBef>
            </a:pPr>
            <a:r>
              <a:rPr lang="en-GB" altLang="en-US" sz="1200"/>
              <a:t>Coluzza et al 2003 Phys Rev E 68</a:t>
            </a:r>
          </a:p>
        </p:txBody>
      </p:sp>
      <p:sp>
        <p:nvSpPr>
          <p:cNvPr id="78853" name="Rectangle 53">
            <a:extLst>
              <a:ext uri="{FF2B5EF4-FFF2-40B4-BE49-F238E27FC236}">
                <a16:creationId xmlns:a16="http://schemas.microsoft.com/office/drawing/2014/main" id="{30964FDC-1D8A-9E49-84BE-FC8F00B38345}"/>
              </a:ext>
            </a:extLst>
          </p:cNvPr>
          <p:cNvSpPr>
            <a:spLocks noChangeArrowheads="1"/>
          </p:cNvSpPr>
          <p:nvPr/>
        </p:nvSpPr>
        <p:spPr bwMode="auto">
          <a:xfrm>
            <a:off x="6019800" y="6583363"/>
            <a:ext cx="31067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spcBef>
                <a:spcPct val="0"/>
              </a:spcBef>
            </a:pPr>
            <a:r>
              <a:rPr lang="en-GB" altLang="en-US" sz="1200"/>
              <a:t>Betancourt &amp; Thirumalai 1999 Protein Sci 8</a:t>
            </a:r>
          </a:p>
        </p:txBody>
      </p:sp>
      <p:pic>
        <p:nvPicPr>
          <p:cNvPr id="78854" name="Picture 54" descr="S50_Be_unfold">
            <a:extLst>
              <a:ext uri="{FF2B5EF4-FFF2-40B4-BE49-F238E27FC236}">
                <a16:creationId xmlns:a16="http://schemas.microsoft.com/office/drawing/2014/main" id="{878F27AD-E139-F94C-A742-ECA140EDFD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219200"/>
            <a:ext cx="3505200" cy="3373438"/>
          </a:xfrm>
          <a:prstGeom prst="rect">
            <a:avLst/>
          </a:prstGeom>
          <a:solidFill>
            <a:schemeClr val="bg1"/>
          </a:solidFill>
          <a:ln w="25400">
            <a:solidFill>
              <a:schemeClr val="tx1"/>
            </a:solidFill>
            <a:miter lim="800000"/>
            <a:headEnd/>
            <a:tailEnd/>
          </a:ln>
        </p:spPr>
      </p:pic>
      <p:pic>
        <p:nvPicPr>
          <p:cNvPr id="78855" name="Picture 58" descr="EqnAccE">
            <a:extLst>
              <a:ext uri="{FF2B5EF4-FFF2-40B4-BE49-F238E27FC236}">
                <a16:creationId xmlns:a16="http://schemas.microsoft.com/office/drawing/2014/main" id="{D545D1C4-3DC5-CA44-BCA3-0DD3285F31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3505200"/>
            <a:ext cx="4419600" cy="118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623E9CC7-45A8-1F49-9CB0-E8485220A85E}"/>
              </a:ext>
            </a:extLst>
          </p:cNvPr>
          <p:cNvSpPr>
            <a:spLocks noGrp="1" noChangeArrowheads="1"/>
          </p:cNvSpPr>
          <p:nvPr>
            <p:ph type="title"/>
          </p:nvPr>
        </p:nvSpPr>
        <p:spPr/>
        <p:txBody>
          <a:bodyPr/>
          <a:lstStyle/>
          <a:p>
            <a:pPr eaLnBrk="1" hangingPunct="1"/>
            <a:r>
              <a:rPr lang="en-GB" altLang="en-US"/>
              <a:t>Simulation: Lattice Moves</a:t>
            </a:r>
          </a:p>
        </p:txBody>
      </p:sp>
      <p:pic>
        <p:nvPicPr>
          <p:cNvPr id="80898" name="Picture 6" descr="moves">
            <a:extLst>
              <a:ext uri="{FF2B5EF4-FFF2-40B4-BE49-F238E27FC236}">
                <a16:creationId xmlns:a16="http://schemas.microsoft.com/office/drawing/2014/main" id="{2990FD20-D1B5-8E4C-89C6-4EBEC2DF08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990600"/>
            <a:ext cx="6781800" cy="564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9" name="Text Box 7">
            <a:extLst>
              <a:ext uri="{FF2B5EF4-FFF2-40B4-BE49-F238E27FC236}">
                <a16:creationId xmlns:a16="http://schemas.microsoft.com/office/drawing/2014/main" id="{A189DF39-665E-D54B-A220-7BDF051F4ED1}"/>
              </a:ext>
            </a:extLst>
          </p:cNvPr>
          <p:cNvSpPr txBox="1">
            <a:spLocks noChangeArrowheads="1"/>
          </p:cNvSpPr>
          <p:nvPr/>
        </p:nvSpPr>
        <p:spPr bwMode="auto">
          <a:xfrm>
            <a:off x="3733800" y="1447800"/>
            <a:ext cx="2209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r>
              <a:rPr lang="en-GB" altLang="en-US"/>
              <a:t>corner flip</a:t>
            </a:r>
          </a:p>
        </p:txBody>
      </p:sp>
      <p:sp>
        <p:nvSpPr>
          <p:cNvPr id="80900" name="Text Box 8">
            <a:extLst>
              <a:ext uri="{FF2B5EF4-FFF2-40B4-BE49-F238E27FC236}">
                <a16:creationId xmlns:a16="http://schemas.microsoft.com/office/drawing/2014/main" id="{4D6E07C1-B533-8644-A7B9-F674420F2237}"/>
              </a:ext>
            </a:extLst>
          </p:cNvPr>
          <p:cNvSpPr txBox="1">
            <a:spLocks noChangeArrowheads="1"/>
          </p:cNvSpPr>
          <p:nvPr/>
        </p:nvSpPr>
        <p:spPr bwMode="auto">
          <a:xfrm>
            <a:off x="3733800" y="3352800"/>
            <a:ext cx="2209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r>
              <a:rPr lang="en-GB" altLang="en-US"/>
              <a:t>crankshaft</a:t>
            </a:r>
          </a:p>
        </p:txBody>
      </p:sp>
      <p:sp>
        <p:nvSpPr>
          <p:cNvPr id="80901" name="Text Box 9">
            <a:extLst>
              <a:ext uri="{FF2B5EF4-FFF2-40B4-BE49-F238E27FC236}">
                <a16:creationId xmlns:a16="http://schemas.microsoft.com/office/drawing/2014/main" id="{71441AE0-16F3-4B49-914D-D5CE2EA64FA6}"/>
              </a:ext>
            </a:extLst>
          </p:cNvPr>
          <p:cNvSpPr txBox="1">
            <a:spLocks noChangeArrowheads="1"/>
          </p:cNvSpPr>
          <p:nvPr/>
        </p:nvSpPr>
        <p:spPr bwMode="auto">
          <a:xfrm>
            <a:off x="3733800" y="5029200"/>
            <a:ext cx="2209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r>
              <a:rPr lang="en-GB" altLang="en-US"/>
              <a:t>point rotation</a:t>
            </a:r>
          </a:p>
        </p:txBody>
      </p:sp>
    </p:spTree>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56">
            <a:extLst>
              <a:ext uri="{FF2B5EF4-FFF2-40B4-BE49-F238E27FC236}">
                <a16:creationId xmlns:a16="http://schemas.microsoft.com/office/drawing/2014/main" id="{4C0F8E25-442C-0347-969D-D91EE0E37795}"/>
              </a:ext>
            </a:extLst>
          </p:cNvPr>
          <p:cNvSpPr>
            <a:spLocks noChangeArrowheads="1"/>
          </p:cNvSpPr>
          <p:nvPr/>
        </p:nvSpPr>
        <p:spPr bwMode="auto">
          <a:xfrm>
            <a:off x="5970712" y="1089670"/>
            <a:ext cx="2895600" cy="5334000"/>
          </a:xfrm>
          <a:prstGeom prst="rect">
            <a:avLst/>
          </a:prstGeom>
          <a:solidFill>
            <a:schemeClr val="bg1"/>
          </a:solidFill>
          <a:ln w="2857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74754" name="Rectangle 54">
            <a:extLst>
              <a:ext uri="{FF2B5EF4-FFF2-40B4-BE49-F238E27FC236}">
                <a16:creationId xmlns:a16="http://schemas.microsoft.com/office/drawing/2014/main" id="{26715CF3-0534-3A43-A67A-EE466AC21207}"/>
              </a:ext>
            </a:extLst>
          </p:cNvPr>
          <p:cNvSpPr>
            <a:spLocks noChangeArrowheads="1"/>
          </p:cNvSpPr>
          <p:nvPr/>
        </p:nvSpPr>
        <p:spPr bwMode="auto">
          <a:xfrm>
            <a:off x="179512" y="3832870"/>
            <a:ext cx="5486400" cy="2590800"/>
          </a:xfrm>
          <a:prstGeom prst="rect">
            <a:avLst/>
          </a:prstGeom>
          <a:solidFill>
            <a:schemeClr val="bg1"/>
          </a:solidFill>
          <a:ln w="2857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74755" name="Rectangle 52">
            <a:extLst>
              <a:ext uri="{FF2B5EF4-FFF2-40B4-BE49-F238E27FC236}">
                <a16:creationId xmlns:a16="http://schemas.microsoft.com/office/drawing/2014/main" id="{781649BE-DD1E-1748-B863-AA1311DFB1DD}"/>
              </a:ext>
            </a:extLst>
          </p:cNvPr>
          <p:cNvSpPr>
            <a:spLocks noChangeArrowheads="1"/>
          </p:cNvSpPr>
          <p:nvPr/>
        </p:nvSpPr>
        <p:spPr bwMode="auto">
          <a:xfrm>
            <a:off x="179512" y="1089670"/>
            <a:ext cx="5486400" cy="2514600"/>
          </a:xfrm>
          <a:prstGeom prst="rect">
            <a:avLst/>
          </a:prstGeom>
          <a:solidFill>
            <a:schemeClr val="bg1"/>
          </a:solidFill>
          <a:ln w="2857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 name="Rectangle 2">
            <a:extLst>
              <a:ext uri="{FF2B5EF4-FFF2-40B4-BE49-F238E27FC236}">
                <a16:creationId xmlns:a16="http://schemas.microsoft.com/office/drawing/2014/main" id="{A4664731-FBB0-2F4E-BAFB-4B757A7E6F5C}"/>
              </a:ext>
            </a:extLst>
          </p:cNvPr>
          <p:cNvSpPr>
            <a:spLocks noGrp="1" noChangeArrowheads="1"/>
          </p:cNvSpPr>
          <p:nvPr>
            <p:ph type="title"/>
          </p:nvPr>
        </p:nvSpPr>
        <p:spPr>
          <a:xfrm>
            <a:off x="0" y="0"/>
            <a:ext cx="9144000" cy="914400"/>
          </a:xfrm>
        </p:spPr>
        <p:txBody>
          <a:bodyPr/>
          <a:lstStyle/>
          <a:p>
            <a:pPr eaLnBrk="1" hangingPunct="1"/>
            <a:r>
              <a:rPr lang="en-GB" altLang="en-US" dirty="0"/>
              <a:t>Lattice Model: Potential, Design &amp; Simulation</a:t>
            </a:r>
          </a:p>
        </p:txBody>
      </p:sp>
      <p:pic>
        <p:nvPicPr>
          <p:cNvPr id="74757" name="Picture 3" descr="cube">
            <a:extLst>
              <a:ext uri="{FF2B5EF4-FFF2-40B4-BE49-F238E27FC236}">
                <a16:creationId xmlns:a16="http://schemas.microsoft.com/office/drawing/2014/main" id="{7CC720DB-A687-AF4C-A41F-4B6AE7FC55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3112" y="1851670"/>
            <a:ext cx="2209800" cy="2144713"/>
          </a:xfrm>
          <a:prstGeom prst="rect">
            <a:avLst/>
          </a:prstGeom>
          <a:solidFill>
            <a:schemeClr val="bg1"/>
          </a:solidFill>
          <a:ln w="25400">
            <a:solidFill>
              <a:schemeClr val="tx1"/>
            </a:solidFill>
            <a:miter lim="800000"/>
            <a:headEnd/>
            <a:tailEnd/>
          </a:ln>
        </p:spPr>
      </p:pic>
      <p:grpSp>
        <p:nvGrpSpPr>
          <p:cNvPr id="74758" name="Group 4">
            <a:extLst>
              <a:ext uri="{FF2B5EF4-FFF2-40B4-BE49-F238E27FC236}">
                <a16:creationId xmlns:a16="http://schemas.microsoft.com/office/drawing/2014/main" id="{E31E6E9F-756A-C94F-B3F6-C0EC52C3113B}"/>
              </a:ext>
            </a:extLst>
          </p:cNvPr>
          <p:cNvGrpSpPr>
            <a:grpSpLocks/>
          </p:cNvGrpSpPr>
          <p:nvPr/>
        </p:nvGrpSpPr>
        <p:grpSpPr bwMode="auto">
          <a:xfrm>
            <a:off x="2846512" y="4518670"/>
            <a:ext cx="2733675" cy="1671638"/>
            <a:chOff x="3539" y="3059"/>
            <a:chExt cx="1722" cy="1053"/>
          </a:xfrm>
        </p:grpSpPr>
        <p:sp>
          <p:nvSpPr>
            <p:cNvPr id="3" name="Rectangle 5">
              <a:extLst>
                <a:ext uri="{FF2B5EF4-FFF2-40B4-BE49-F238E27FC236}">
                  <a16:creationId xmlns:a16="http://schemas.microsoft.com/office/drawing/2014/main" id="{7902AB68-7822-1549-BF3A-55C781013DD9}"/>
                </a:ext>
              </a:extLst>
            </p:cNvPr>
            <p:cNvSpPr>
              <a:spLocks noChangeArrowheads="1"/>
            </p:cNvSpPr>
            <p:nvPr/>
          </p:nvSpPr>
          <p:spPr bwMode="auto">
            <a:xfrm>
              <a:off x="3539" y="3059"/>
              <a:ext cx="237" cy="237"/>
            </a:xfrm>
            <a:prstGeom prst="rect">
              <a:avLst/>
            </a:prstGeom>
            <a:solidFill>
              <a:srgbClr val="FFFF00"/>
            </a:solidFill>
            <a:ln w="5472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Arial" charset="0"/>
                <a:ea typeface="ＭＳ Ｐゴシック" charset="0"/>
              </a:endParaRPr>
            </a:p>
          </p:txBody>
        </p:sp>
        <p:sp>
          <p:nvSpPr>
            <p:cNvPr id="4" name="Rectangle 6">
              <a:extLst>
                <a:ext uri="{FF2B5EF4-FFF2-40B4-BE49-F238E27FC236}">
                  <a16:creationId xmlns:a16="http://schemas.microsoft.com/office/drawing/2014/main" id="{E073DBFA-6BBB-2F48-9CF1-A55CC0D38B1F}"/>
                </a:ext>
              </a:extLst>
            </p:cNvPr>
            <p:cNvSpPr>
              <a:spLocks noChangeArrowheads="1"/>
            </p:cNvSpPr>
            <p:nvPr/>
          </p:nvSpPr>
          <p:spPr bwMode="auto">
            <a:xfrm>
              <a:off x="3539" y="3332"/>
              <a:ext cx="237" cy="237"/>
            </a:xfrm>
            <a:prstGeom prst="rect">
              <a:avLst/>
            </a:prstGeom>
            <a:solidFill>
              <a:srgbClr val="CCCCCC"/>
            </a:solidFill>
            <a:ln w="5472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Arial" charset="0"/>
                <a:ea typeface="ＭＳ Ｐゴシック" charset="0"/>
              </a:endParaRPr>
            </a:p>
          </p:txBody>
        </p:sp>
        <p:sp>
          <p:nvSpPr>
            <p:cNvPr id="5" name="Rectangle 7">
              <a:extLst>
                <a:ext uri="{FF2B5EF4-FFF2-40B4-BE49-F238E27FC236}">
                  <a16:creationId xmlns:a16="http://schemas.microsoft.com/office/drawing/2014/main" id="{756D66B8-6DF3-C441-AAA0-298170D42830}"/>
                </a:ext>
              </a:extLst>
            </p:cNvPr>
            <p:cNvSpPr>
              <a:spLocks noChangeArrowheads="1"/>
            </p:cNvSpPr>
            <p:nvPr/>
          </p:nvSpPr>
          <p:spPr bwMode="auto">
            <a:xfrm>
              <a:off x="3539" y="3604"/>
              <a:ext cx="237" cy="237"/>
            </a:xfrm>
            <a:prstGeom prst="rect">
              <a:avLst/>
            </a:prstGeom>
            <a:solidFill>
              <a:srgbClr val="FF0000"/>
            </a:solidFill>
            <a:ln w="5472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Arial" charset="0"/>
                <a:ea typeface="ＭＳ Ｐゴシック" charset="0"/>
              </a:endParaRPr>
            </a:p>
          </p:txBody>
        </p:sp>
        <p:sp>
          <p:nvSpPr>
            <p:cNvPr id="6" name="Rectangle 8">
              <a:extLst>
                <a:ext uri="{FF2B5EF4-FFF2-40B4-BE49-F238E27FC236}">
                  <a16:creationId xmlns:a16="http://schemas.microsoft.com/office/drawing/2014/main" id="{B2A313FE-788B-EA4C-802C-C0337DB7D85F}"/>
                </a:ext>
              </a:extLst>
            </p:cNvPr>
            <p:cNvSpPr>
              <a:spLocks noChangeArrowheads="1"/>
            </p:cNvSpPr>
            <p:nvPr/>
          </p:nvSpPr>
          <p:spPr bwMode="auto">
            <a:xfrm>
              <a:off x="3539" y="3876"/>
              <a:ext cx="237" cy="237"/>
            </a:xfrm>
            <a:prstGeom prst="rect">
              <a:avLst/>
            </a:prstGeom>
            <a:solidFill>
              <a:srgbClr val="0047FF"/>
            </a:solidFill>
            <a:ln w="5472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Arial" charset="0"/>
                <a:ea typeface="ＭＳ Ｐゴシック" charset="0"/>
              </a:endParaRPr>
            </a:p>
          </p:txBody>
        </p:sp>
        <p:sp>
          <p:nvSpPr>
            <p:cNvPr id="7" name="Text Box 9">
              <a:extLst>
                <a:ext uri="{FF2B5EF4-FFF2-40B4-BE49-F238E27FC236}">
                  <a16:creationId xmlns:a16="http://schemas.microsoft.com/office/drawing/2014/main" id="{0D890B49-1CDC-5249-B2DA-029C0F46FB8C}"/>
                </a:ext>
              </a:extLst>
            </p:cNvPr>
            <p:cNvSpPr txBox="1">
              <a:spLocks noChangeArrowheads="1"/>
            </p:cNvSpPr>
            <p:nvPr/>
          </p:nvSpPr>
          <p:spPr bwMode="auto">
            <a:xfrm>
              <a:off x="3871" y="3059"/>
              <a:ext cx="990" cy="23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eaLnBrk="1" hangingPunct="1">
                <a:lnSpc>
                  <a:spcPct val="93000"/>
                </a:lnSpc>
                <a:buClr>
                  <a:srgbClr val="000000"/>
                </a:buClr>
                <a:buSzPct val="100000"/>
                <a:buFont typeface="Arial" charset="0"/>
                <a:buNone/>
                <a:defRPr/>
              </a:pPr>
              <a:r>
                <a:rPr lang="en-GB" sz="2000">
                  <a:solidFill>
                    <a:srgbClr val="000000"/>
                  </a:solidFill>
                </a:rPr>
                <a:t>hydrophobic</a:t>
              </a:r>
            </a:p>
          </p:txBody>
        </p:sp>
        <p:sp>
          <p:nvSpPr>
            <p:cNvPr id="8" name="Text Box 10">
              <a:extLst>
                <a:ext uri="{FF2B5EF4-FFF2-40B4-BE49-F238E27FC236}">
                  <a16:creationId xmlns:a16="http://schemas.microsoft.com/office/drawing/2014/main" id="{E97394F8-8204-3247-94FE-79D7C9D06CAB}"/>
                </a:ext>
              </a:extLst>
            </p:cNvPr>
            <p:cNvSpPr txBox="1">
              <a:spLocks noChangeArrowheads="1"/>
            </p:cNvSpPr>
            <p:nvPr/>
          </p:nvSpPr>
          <p:spPr bwMode="auto">
            <a:xfrm>
              <a:off x="3871" y="3332"/>
              <a:ext cx="1391" cy="23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5pPr>
              <a:lvl6pPr marL="2514600" indent="-228600" algn="ctr" defTabSz="457200" eaLnBrk="0" fontAlgn="base" hangingPunct="0">
                <a:spcBef>
                  <a:spcPct val="5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6pPr>
              <a:lvl7pPr marL="2971800" indent="-228600" algn="ctr" defTabSz="457200" eaLnBrk="0" fontAlgn="base" hangingPunct="0">
                <a:spcBef>
                  <a:spcPct val="5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7pPr>
              <a:lvl8pPr marL="3429000" indent="-228600" algn="ctr" defTabSz="457200" eaLnBrk="0" fontAlgn="base" hangingPunct="0">
                <a:spcBef>
                  <a:spcPct val="5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8pPr>
              <a:lvl9pPr marL="3886200" indent="-228600" algn="ctr" defTabSz="457200" eaLnBrk="0" fontAlgn="base" hangingPunct="0">
                <a:spcBef>
                  <a:spcPct val="5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9pPr>
            </a:lstStyle>
            <a:p>
              <a:pPr algn="l" eaLnBrk="1" hangingPunct="1">
                <a:lnSpc>
                  <a:spcPct val="93000"/>
                </a:lnSpc>
                <a:spcBef>
                  <a:spcPct val="0"/>
                </a:spcBef>
                <a:buClr>
                  <a:srgbClr val="000000"/>
                </a:buClr>
                <a:buSzPct val="100000"/>
                <a:buFont typeface="Arial" panose="020B0604020202020204" pitchFamily="34" charset="0"/>
                <a:buNone/>
              </a:pPr>
              <a:r>
                <a:rPr lang="en-GB" altLang="en-US" sz="2000">
                  <a:solidFill>
                    <a:srgbClr val="000000"/>
                  </a:solidFill>
                </a:rPr>
                <a:t>polar (hydrophilic)</a:t>
              </a:r>
              <a:r>
                <a:rPr lang="ar-SA" altLang="en-US" sz="2000">
                  <a:solidFill>
                    <a:srgbClr val="000000"/>
                  </a:solidFill>
                  <a:cs typeface="Arial" panose="020B0604020202020204" pitchFamily="34" charset="0"/>
                </a:rPr>
                <a:t>‏</a:t>
              </a:r>
              <a:endParaRPr lang="en-GB" altLang="en-US" sz="2000">
                <a:solidFill>
                  <a:srgbClr val="000000"/>
                </a:solidFill>
              </a:endParaRPr>
            </a:p>
          </p:txBody>
        </p:sp>
        <p:sp>
          <p:nvSpPr>
            <p:cNvPr id="9" name="Text Box 11">
              <a:extLst>
                <a:ext uri="{FF2B5EF4-FFF2-40B4-BE49-F238E27FC236}">
                  <a16:creationId xmlns:a16="http://schemas.microsoft.com/office/drawing/2014/main" id="{21A9694E-E2E4-A64B-8514-CBE80F8E50C8}"/>
                </a:ext>
              </a:extLst>
            </p:cNvPr>
            <p:cNvSpPr txBox="1">
              <a:spLocks noChangeArrowheads="1"/>
            </p:cNvSpPr>
            <p:nvPr/>
          </p:nvSpPr>
          <p:spPr bwMode="auto">
            <a:xfrm>
              <a:off x="3871" y="3581"/>
              <a:ext cx="1298" cy="23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eaLnBrk="1" hangingPunct="1">
                <a:lnSpc>
                  <a:spcPct val="93000"/>
                </a:lnSpc>
                <a:buClr>
                  <a:srgbClr val="000000"/>
                </a:buClr>
                <a:buSzPct val="100000"/>
                <a:buFont typeface="Arial" charset="0"/>
                <a:buNone/>
                <a:defRPr/>
              </a:pPr>
              <a:r>
                <a:rPr lang="en-GB" sz="2000">
                  <a:solidFill>
                    <a:srgbClr val="000000"/>
                  </a:solidFill>
                </a:rPr>
                <a:t>negative charge </a:t>
              </a:r>
            </a:p>
          </p:txBody>
        </p:sp>
        <p:sp>
          <p:nvSpPr>
            <p:cNvPr id="10" name="Text Box 12">
              <a:extLst>
                <a:ext uri="{FF2B5EF4-FFF2-40B4-BE49-F238E27FC236}">
                  <a16:creationId xmlns:a16="http://schemas.microsoft.com/office/drawing/2014/main" id="{C8DB7A79-87A2-9349-A868-22506262FC7E}"/>
                </a:ext>
              </a:extLst>
            </p:cNvPr>
            <p:cNvSpPr txBox="1">
              <a:spLocks noChangeArrowheads="1"/>
            </p:cNvSpPr>
            <p:nvPr/>
          </p:nvSpPr>
          <p:spPr bwMode="auto">
            <a:xfrm>
              <a:off x="3871" y="3853"/>
              <a:ext cx="1236" cy="23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eaLnBrk="1" hangingPunct="1">
                <a:lnSpc>
                  <a:spcPct val="93000"/>
                </a:lnSpc>
                <a:buClr>
                  <a:srgbClr val="000000"/>
                </a:buClr>
                <a:buSzPct val="100000"/>
                <a:buFont typeface="Arial" charset="0"/>
                <a:buNone/>
                <a:defRPr/>
              </a:pPr>
              <a:r>
                <a:rPr lang="en-GB" sz="2000">
                  <a:solidFill>
                    <a:srgbClr val="000000"/>
                  </a:solidFill>
                </a:rPr>
                <a:t>positive charge </a:t>
              </a:r>
            </a:p>
          </p:txBody>
        </p:sp>
      </p:grpSp>
      <p:grpSp>
        <p:nvGrpSpPr>
          <p:cNvPr id="74759" name="Group 67">
            <a:extLst>
              <a:ext uri="{FF2B5EF4-FFF2-40B4-BE49-F238E27FC236}">
                <a16:creationId xmlns:a16="http://schemas.microsoft.com/office/drawing/2014/main" id="{5A583E3C-BBCB-7B4F-9228-2E1EA7C624D4}"/>
              </a:ext>
            </a:extLst>
          </p:cNvPr>
          <p:cNvGrpSpPr>
            <a:grpSpLocks/>
          </p:cNvGrpSpPr>
          <p:nvPr/>
        </p:nvGrpSpPr>
        <p:grpSpPr bwMode="auto">
          <a:xfrm>
            <a:off x="560512" y="4366270"/>
            <a:ext cx="1905000" cy="1981200"/>
            <a:chOff x="2400" y="1152"/>
            <a:chExt cx="1200" cy="1248"/>
          </a:xfrm>
        </p:grpSpPr>
        <p:sp>
          <p:nvSpPr>
            <p:cNvPr id="11" name="Rectangle 14">
              <a:extLst>
                <a:ext uri="{FF2B5EF4-FFF2-40B4-BE49-F238E27FC236}">
                  <a16:creationId xmlns:a16="http://schemas.microsoft.com/office/drawing/2014/main" id="{5ECB1CD4-9CDC-7F4B-BD46-24EAD33A0A5B}"/>
                </a:ext>
              </a:extLst>
            </p:cNvPr>
            <p:cNvSpPr>
              <a:spLocks noChangeArrowheads="1"/>
            </p:cNvSpPr>
            <p:nvPr/>
          </p:nvSpPr>
          <p:spPr bwMode="auto">
            <a:xfrm>
              <a:off x="2400" y="1423"/>
              <a:ext cx="237" cy="237"/>
            </a:xfrm>
            <a:prstGeom prst="rect">
              <a:avLst/>
            </a:prstGeom>
            <a:solidFill>
              <a:srgbClr val="FFFF00"/>
            </a:solidFill>
            <a:ln w="5472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Arial" charset="0"/>
                <a:ea typeface="ＭＳ Ｐゴシック" charset="0"/>
              </a:endParaRPr>
            </a:p>
          </p:txBody>
        </p:sp>
        <p:sp>
          <p:nvSpPr>
            <p:cNvPr id="65551" name="Rectangle 15">
              <a:extLst>
                <a:ext uri="{FF2B5EF4-FFF2-40B4-BE49-F238E27FC236}">
                  <a16:creationId xmlns:a16="http://schemas.microsoft.com/office/drawing/2014/main" id="{D9D0FFA4-4517-9B4D-BA91-735B0CF31ACE}"/>
                </a:ext>
              </a:extLst>
            </p:cNvPr>
            <p:cNvSpPr>
              <a:spLocks noChangeArrowheads="1"/>
            </p:cNvSpPr>
            <p:nvPr/>
          </p:nvSpPr>
          <p:spPr bwMode="auto">
            <a:xfrm>
              <a:off x="2400" y="1680"/>
              <a:ext cx="237" cy="237"/>
            </a:xfrm>
            <a:prstGeom prst="rect">
              <a:avLst/>
            </a:prstGeom>
            <a:solidFill>
              <a:srgbClr val="CCCCCC"/>
            </a:solidFill>
            <a:ln w="5472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Arial" charset="0"/>
                <a:ea typeface="ＭＳ Ｐゴシック" charset="0"/>
              </a:endParaRPr>
            </a:p>
          </p:txBody>
        </p:sp>
        <p:sp>
          <p:nvSpPr>
            <p:cNvPr id="65552" name="Rectangle 16">
              <a:extLst>
                <a:ext uri="{FF2B5EF4-FFF2-40B4-BE49-F238E27FC236}">
                  <a16:creationId xmlns:a16="http://schemas.microsoft.com/office/drawing/2014/main" id="{D85C5A30-2677-AA42-8A74-5E6D603FD05C}"/>
                </a:ext>
              </a:extLst>
            </p:cNvPr>
            <p:cNvSpPr>
              <a:spLocks noChangeArrowheads="1"/>
            </p:cNvSpPr>
            <p:nvPr/>
          </p:nvSpPr>
          <p:spPr bwMode="auto">
            <a:xfrm>
              <a:off x="2400" y="1923"/>
              <a:ext cx="237" cy="237"/>
            </a:xfrm>
            <a:prstGeom prst="rect">
              <a:avLst/>
            </a:prstGeom>
            <a:solidFill>
              <a:srgbClr val="FF0000"/>
            </a:solidFill>
            <a:ln w="5472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Arial" charset="0"/>
                <a:ea typeface="ＭＳ Ｐゴシック" charset="0"/>
              </a:endParaRPr>
            </a:p>
          </p:txBody>
        </p:sp>
        <p:sp>
          <p:nvSpPr>
            <p:cNvPr id="65553" name="Rectangle 17">
              <a:extLst>
                <a:ext uri="{FF2B5EF4-FFF2-40B4-BE49-F238E27FC236}">
                  <a16:creationId xmlns:a16="http://schemas.microsoft.com/office/drawing/2014/main" id="{78F66041-72E8-A947-B2BD-627EFA84B1BA}"/>
                </a:ext>
              </a:extLst>
            </p:cNvPr>
            <p:cNvSpPr>
              <a:spLocks noChangeArrowheads="1"/>
            </p:cNvSpPr>
            <p:nvPr/>
          </p:nvSpPr>
          <p:spPr bwMode="auto">
            <a:xfrm>
              <a:off x="2400" y="2160"/>
              <a:ext cx="237" cy="237"/>
            </a:xfrm>
            <a:prstGeom prst="rect">
              <a:avLst/>
            </a:prstGeom>
            <a:solidFill>
              <a:srgbClr val="0047FF"/>
            </a:solidFill>
            <a:ln w="5472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Arial" charset="0"/>
                <a:ea typeface="ＭＳ Ｐゴシック" charset="0"/>
              </a:endParaRPr>
            </a:p>
          </p:txBody>
        </p:sp>
        <p:sp>
          <p:nvSpPr>
            <p:cNvPr id="65554" name="Rectangle 18">
              <a:extLst>
                <a:ext uri="{FF2B5EF4-FFF2-40B4-BE49-F238E27FC236}">
                  <a16:creationId xmlns:a16="http://schemas.microsoft.com/office/drawing/2014/main" id="{1690E8FA-CD88-D64B-AC57-8B9C18F30F4E}"/>
                </a:ext>
              </a:extLst>
            </p:cNvPr>
            <p:cNvSpPr>
              <a:spLocks noChangeArrowheads="1"/>
            </p:cNvSpPr>
            <p:nvPr/>
          </p:nvSpPr>
          <p:spPr bwMode="auto">
            <a:xfrm>
              <a:off x="2646" y="1152"/>
              <a:ext cx="237" cy="237"/>
            </a:xfrm>
            <a:prstGeom prst="rect">
              <a:avLst/>
            </a:prstGeom>
            <a:solidFill>
              <a:srgbClr val="FFFF00"/>
            </a:solidFill>
            <a:ln w="5472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Arial" charset="0"/>
                <a:ea typeface="ＭＳ Ｐゴシック" charset="0"/>
              </a:endParaRPr>
            </a:p>
          </p:txBody>
        </p:sp>
        <p:sp>
          <p:nvSpPr>
            <p:cNvPr id="65555" name="Rectangle 19">
              <a:extLst>
                <a:ext uri="{FF2B5EF4-FFF2-40B4-BE49-F238E27FC236}">
                  <a16:creationId xmlns:a16="http://schemas.microsoft.com/office/drawing/2014/main" id="{2932E2BF-76EC-A547-88C1-985EAF1F0902}"/>
                </a:ext>
              </a:extLst>
            </p:cNvPr>
            <p:cNvSpPr>
              <a:spLocks noChangeArrowheads="1"/>
            </p:cNvSpPr>
            <p:nvPr/>
          </p:nvSpPr>
          <p:spPr bwMode="auto">
            <a:xfrm>
              <a:off x="2883" y="1152"/>
              <a:ext cx="237" cy="237"/>
            </a:xfrm>
            <a:prstGeom prst="rect">
              <a:avLst/>
            </a:prstGeom>
            <a:solidFill>
              <a:srgbClr val="CCCCCC"/>
            </a:solidFill>
            <a:ln w="5472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Arial" charset="0"/>
                <a:ea typeface="ＭＳ Ｐゴシック" charset="0"/>
              </a:endParaRPr>
            </a:p>
          </p:txBody>
        </p:sp>
        <p:sp>
          <p:nvSpPr>
            <p:cNvPr id="65556" name="Rectangle 20">
              <a:extLst>
                <a:ext uri="{FF2B5EF4-FFF2-40B4-BE49-F238E27FC236}">
                  <a16:creationId xmlns:a16="http://schemas.microsoft.com/office/drawing/2014/main" id="{FB344F85-B9AA-8544-ABC4-ADB69536840F}"/>
                </a:ext>
              </a:extLst>
            </p:cNvPr>
            <p:cNvSpPr>
              <a:spLocks noChangeArrowheads="1"/>
            </p:cNvSpPr>
            <p:nvPr/>
          </p:nvSpPr>
          <p:spPr bwMode="auto">
            <a:xfrm>
              <a:off x="3123" y="1152"/>
              <a:ext cx="237" cy="237"/>
            </a:xfrm>
            <a:prstGeom prst="rect">
              <a:avLst/>
            </a:prstGeom>
            <a:solidFill>
              <a:srgbClr val="FF0000"/>
            </a:solidFill>
            <a:ln w="5472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Arial" charset="0"/>
                <a:ea typeface="ＭＳ Ｐゴシック" charset="0"/>
              </a:endParaRPr>
            </a:p>
          </p:txBody>
        </p:sp>
        <p:sp>
          <p:nvSpPr>
            <p:cNvPr id="65557" name="Rectangle 21">
              <a:extLst>
                <a:ext uri="{FF2B5EF4-FFF2-40B4-BE49-F238E27FC236}">
                  <a16:creationId xmlns:a16="http://schemas.microsoft.com/office/drawing/2014/main" id="{EAEE9C7E-E766-8C47-876B-25AB69618A1B}"/>
                </a:ext>
              </a:extLst>
            </p:cNvPr>
            <p:cNvSpPr>
              <a:spLocks noChangeArrowheads="1"/>
            </p:cNvSpPr>
            <p:nvPr/>
          </p:nvSpPr>
          <p:spPr bwMode="auto">
            <a:xfrm>
              <a:off x="3363" y="1152"/>
              <a:ext cx="237" cy="237"/>
            </a:xfrm>
            <a:prstGeom prst="rect">
              <a:avLst/>
            </a:prstGeom>
            <a:solidFill>
              <a:srgbClr val="0047FF"/>
            </a:solidFill>
            <a:ln w="5472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Arial" charset="0"/>
                <a:ea typeface="ＭＳ Ｐゴシック" charset="0"/>
              </a:endParaRPr>
            </a:p>
          </p:txBody>
        </p:sp>
        <p:sp>
          <p:nvSpPr>
            <p:cNvPr id="65559" name="Rectangle 23">
              <a:extLst>
                <a:ext uri="{FF2B5EF4-FFF2-40B4-BE49-F238E27FC236}">
                  <a16:creationId xmlns:a16="http://schemas.microsoft.com/office/drawing/2014/main" id="{0FF6FFB8-705E-D743-A447-3F2CE0D20B20}"/>
                </a:ext>
              </a:extLst>
            </p:cNvPr>
            <p:cNvSpPr>
              <a:spLocks noChangeArrowheads="1"/>
            </p:cNvSpPr>
            <p:nvPr/>
          </p:nvSpPr>
          <p:spPr bwMode="auto">
            <a:xfrm>
              <a:off x="3360" y="2151"/>
              <a:ext cx="240" cy="249"/>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1" hangingPunct="1">
                <a:spcBef>
                  <a:spcPct val="75000"/>
                </a:spcBef>
                <a:defRPr/>
              </a:pPr>
              <a:r>
                <a:rPr lang="en-GB" sz="2000">
                  <a:latin typeface="Arial" charset="0"/>
                  <a:ea typeface="ＭＳ Ｐゴシック" charset="0"/>
                </a:rPr>
                <a:t>+</a:t>
              </a:r>
            </a:p>
          </p:txBody>
        </p:sp>
        <p:sp>
          <p:nvSpPr>
            <p:cNvPr id="65560" name="Rectangle 24">
              <a:extLst>
                <a:ext uri="{FF2B5EF4-FFF2-40B4-BE49-F238E27FC236}">
                  <a16:creationId xmlns:a16="http://schemas.microsoft.com/office/drawing/2014/main" id="{750EFD63-9BF8-E040-BA58-3C3361BA7371}"/>
                </a:ext>
              </a:extLst>
            </p:cNvPr>
            <p:cNvSpPr>
              <a:spLocks noChangeArrowheads="1"/>
            </p:cNvSpPr>
            <p:nvPr/>
          </p:nvSpPr>
          <p:spPr bwMode="auto">
            <a:xfrm>
              <a:off x="3120" y="2151"/>
              <a:ext cx="240" cy="249"/>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1" hangingPunct="1">
                <a:spcBef>
                  <a:spcPct val="75000"/>
                </a:spcBef>
                <a:defRPr/>
              </a:pPr>
              <a:r>
                <a:rPr lang="en-GB" sz="2000">
                  <a:latin typeface="Arial" charset="0"/>
                  <a:ea typeface="ＭＳ Ｐゴシック" charset="0"/>
                </a:rPr>
                <a:t>-</a:t>
              </a:r>
            </a:p>
          </p:txBody>
        </p:sp>
        <p:sp>
          <p:nvSpPr>
            <p:cNvPr id="65561" name="Rectangle 25">
              <a:extLst>
                <a:ext uri="{FF2B5EF4-FFF2-40B4-BE49-F238E27FC236}">
                  <a16:creationId xmlns:a16="http://schemas.microsoft.com/office/drawing/2014/main" id="{515B9B05-16F9-0D40-A00F-F7F9D2A03973}"/>
                </a:ext>
              </a:extLst>
            </p:cNvPr>
            <p:cNvSpPr>
              <a:spLocks noChangeArrowheads="1"/>
            </p:cNvSpPr>
            <p:nvPr/>
          </p:nvSpPr>
          <p:spPr bwMode="auto">
            <a:xfrm>
              <a:off x="2880" y="2151"/>
              <a:ext cx="240" cy="249"/>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1" hangingPunct="1">
                <a:spcBef>
                  <a:spcPct val="75000"/>
                </a:spcBef>
                <a:defRPr/>
              </a:pPr>
              <a:endParaRPr lang="en-US" sz="2000">
                <a:latin typeface="Arial" charset="0"/>
                <a:ea typeface="ＭＳ Ｐゴシック" charset="0"/>
              </a:endParaRPr>
            </a:p>
          </p:txBody>
        </p:sp>
        <p:sp>
          <p:nvSpPr>
            <p:cNvPr id="65562" name="Rectangle 26">
              <a:extLst>
                <a:ext uri="{FF2B5EF4-FFF2-40B4-BE49-F238E27FC236}">
                  <a16:creationId xmlns:a16="http://schemas.microsoft.com/office/drawing/2014/main" id="{4A551A6B-0C71-1144-96FD-74276B1EB876}"/>
                </a:ext>
              </a:extLst>
            </p:cNvPr>
            <p:cNvSpPr>
              <a:spLocks noChangeArrowheads="1"/>
            </p:cNvSpPr>
            <p:nvPr/>
          </p:nvSpPr>
          <p:spPr bwMode="auto">
            <a:xfrm>
              <a:off x="2640" y="2151"/>
              <a:ext cx="240" cy="249"/>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1" hangingPunct="1">
                <a:spcBef>
                  <a:spcPct val="75000"/>
                </a:spcBef>
                <a:defRPr/>
              </a:pPr>
              <a:r>
                <a:rPr lang="en-GB" sz="2000">
                  <a:latin typeface="Arial" charset="0"/>
                  <a:ea typeface="ＭＳ Ｐゴシック" charset="0"/>
                </a:rPr>
                <a:t>+</a:t>
              </a:r>
            </a:p>
          </p:txBody>
        </p:sp>
        <p:sp>
          <p:nvSpPr>
            <p:cNvPr id="65563" name="Rectangle 27">
              <a:extLst>
                <a:ext uri="{FF2B5EF4-FFF2-40B4-BE49-F238E27FC236}">
                  <a16:creationId xmlns:a16="http://schemas.microsoft.com/office/drawing/2014/main" id="{A238B115-A7B9-B54C-867B-B0554A95E23F}"/>
                </a:ext>
              </a:extLst>
            </p:cNvPr>
            <p:cNvSpPr>
              <a:spLocks noChangeArrowheads="1"/>
            </p:cNvSpPr>
            <p:nvPr/>
          </p:nvSpPr>
          <p:spPr bwMode="auto">
            <a:xfrm>
              <a:off x="3360" y="1901"/>
              <a:ext cx="240" cy="25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1" hangingPunct="1">
                <a:spcBef>
                  <a:spcPct val="75000"/>
                </a:spcBef>
                <a:defRPr/>
              </a:pPr>
              <a:r>
                <a:rPr lang="en-GB" sz="2000">
                  <a:latin typeface="Arial" charset="0"/>
                  <a:ea typeface="ＭＳ Ｐゴシック" charset="0"/>
                </a:rPr>
                <a:t>-</a:t>
              </a:r>
            </a:p>
          </p:txBody>
        </p:sp>
        <p:sp>
          <p:nvSpPr>
            <p:cNvPr id="65564" name="Rectangle 28">
              <a:extLst>
                <a:ext uri="{FF2B5EF4-FFF2-40B4-BE49-F238E27FC236}">
                  <a16:creationId xmlns:a16="http://schemas.microsoft.com/office/drawing/2014/main" id="{BE84CF72-B05F-3245-91D5-42A4CFA82F0C}"/>
                </a:ext>
              </a:extLst>
            </p:cNvPr>
            <p:cNvSpPr>
              <a:spLocks noChangeArrowheads="1"/>
            </p:cNvSpPr>
            <p:nvPr/>
          </p:nvSpPr>
          <p:spPr bwMode="auto">
            <a:xfrm>
              <a:off x="3120" y="1901"/>
              <a:ext cx="240" cy="25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1" hangingPunct="1">
                <a:spcBef>
                  <a:spcPct val="75000"/>
                </a:spcBef>
                <a:defRPr/>
              </a:pPr>
              <a:r>
                <a:rPr lang="en-GB" sz="2000">
                  <a:latin typeface="Arial" charset="0"/>
                  <a:ea typeface="ＭＳ Ｐゴシック" charset="0"/>
                </a:rPr>
                <a:t>+</a:t>
              </a:r>
            </a:p>
          </p:txBody>
        </p:sp>
        <p:sp>
          <p:nvSpPr>
            <p:cNvPr id="65565" name="Rectangle 29">
              <a:extLst>
                <a:ext uri="{FF2B5EF4-FFF2-40B4-BE49-F238E27FC236}">
                  <a16:creationId xmlns:a16="http://schemas.microsoft.com/office/drawing/2014/main" id="{A3AF90C4-1952-E747-8907-28A1EA4309C6}"/>
                </a:ext>
              </a:extLst>
            </p:cNvPr>
            <p:cNvSpPr>
              <a:spLocks noChangeArrowheads="1"/>
            </p:cNvSpPr>
            <p:nvPr/>
          </p:nvSpPr>
          <p:spPr bwMode="auto">
            <a:xfrm>
              <a:off x="2880" y="1901"/>
              <a:ext cx="240" cy="25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1" hangingPunct="1">
                <a:spcBef>
                  <a:spcPct val="75000"/>
                </a:spcBef>
                <a:defRPr/>
              </a:pPr>
              <a:endParaRPr lang="en-US" sz="2000">
                <a:latin typeface="Arial" charset="0"/>
                <a:ea typeface="ＭＳ Ｐゴシック" charset="0"/>
              </a:endParaRPr>
            </a:p>
          </p:txBody>
        </p:sp>
        <p:sp>
          <p:nvSpPr>
            <p:cNvPr id="65566" name="Rectangle 30">
              <a:extLst>
                <a:ext uri="{FF2B5EF4-FFF2-40B4-BE49-F238E27FC236}">
                  <a16:creationId xmlns:a16="http://schemas.microsoft.com/office/drawing/2014/main" id="{827C9D7C-D8F4-1D46-A31B-226FD84FC1B6}"/>
                </a:ext>
              </a:extLst>
            </p:cNvPr>
            <p:cNvSpPr>
              <a:spLocks noChangeArrowheads="1"/>
            </p:cNvSpPr>
            <p:nvPr/>
          </p:nvSpPr>
          <p:spPr bwMode="auto">
            <a:xfrm>
              <a:off x="2640" y="1901"/>
              <a:ext cx="240" cy="25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1" hangingPunct="1">
                <a:spcBef>
                  <a:spcPct val="75000"/>
                </a:spcBef>
                <a:defRPr/>
              </a:pPr>
              <a:r>
                <a:rPr lang="en-GB" sz="2000">
                  <a:latin typeface="Arial" charset="0"/>
                  <a:ea typeface="ＭＳ Ｐゴシック" charset="0"/>
                </a:rPr>
                <a:t>+</a:t>
              </a:r>
            </a:p>
          </p:txBody>
        </p:sp>
        <p:sp>
          <p:nvSpPr>
            <p:cNvPr id="65567" name="Rectangle 31">
              <a:extLst>
                <a:ext uri="{FF2B5EF4-FFF2-40B4-BE49-F238E27FC236}">
                  <a16:creationId xmlns:a16="http://schemas.microsoft.com/office/drawing/2014/main" id="{66505000-34BD-354D-95C9-7B8AF813AC03}"/>
                </a:ext>
              </a:extLst>
            </p:cNvPr>
            <p:cNvSpPr>
              <a:spLocks noChangeArrowheads="1"/>
            </p:cNvSpPr>
            <p:nvPr/>
          </p:nvSpPr>
          <p:spPr bwMode="auto">
            <a:xfrm>
              <a:off x="3360" y="1652"/>
              <a:ext cx="240" cy="249"/>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1" hangingPunct="1">
                <a:spcBef>
                  <a:spcPct val="75000"/>
                </a:spcBef>
                <a:defRPr/>
              </a:pPr>
              <a:endParaRPr lang="en-US" sz="2000">
                <a:latin typeface="Arial" charset="0"/>
                <a:ea typeface="ＭＳ Ｐゴシック" charset="0"/>
              </a:endParaRPr>
            </a:p>
          </p:txBody>
        </p:sp>
        <p:sp>
          <p:nvSpPr>
            <p:cNvPr id="65568" name="Rectangle 32">
              <a:extLst>
                <a:ext uri="{FF2B5EF4-FFF2-40B4-BE49-F238E27FC236}">
                  <a16:creationId xmlns:a16="http://schemas.microsoft.com/office/drawing/2014/main" id="{8C5A59CF-FB45-4847-B108-01CEF556DB9A}"/>
                </a:ext>
              </a:extLst>
            </p:cNvPr>
            <p:cNvSpPr>
              <a:spLocks noChangeArrowheads="1"/>
            </p:cNvSpPr>
            <p:nvPr/>
          </p:nvSpPr>
          <p:spPr bwMode="auto">
            <a:xfrm>
              <a:off x="3120" y="1652"/>
              <a:ext cx="240" cy="249"/>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1" hangingPunct="1">
                <a:spcBef>
                  <a:spcPct val="75000"/>
                </a:spcBef>
                <a:defRPr/>
              </a:pPr>
              <a:endParaRPr lang="en-US" sz="2000">
                <a:latin typeface="Arial" charset="0"/>
                <a:ea typeface="ＭＳ Ｐゴシック" charset="0"/>
              </a:endParaRPr>
            </a:p>
          </p:txBody>
        </p:sp>
        <p:sp>
          <p:nvSpPr>
            <p:cNvPr id="65569" name="Rectangle 33">
              <a:extLst>
                <a:ext uri="{FF2B5EF4-FFF2-40B4-BE49-F238E27FC236}">
                  <a16:creationId xmlns:a16="http://schemas.microsoft.com/office/drawing/2014/main" id="{F60EEF23-8790-1C46-A318-3F130A60CFE1}"/>
                </a:ext>
              </a:extLst>
            </p:cNvPr>
            <p:cNvSpPr>
              <a:spLocks noChangeArrowheads="1"/>
            </p:cNvSpPr>
            <p:nvPr/>
          </p:nvSpPr>
          <p:spPr bwMode="auto">
            <a:xfrm>
              <a:off x="2880" y="1652"/>
              <a:ext cx="240" cy="249"/>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1" hangingPunct="1">
                <a:spcBef>
                  <a:spcPct val="75000"/>
                </a:spcBef>
                <a:defRPr/>
              </a:pPr>
              <a:endParaRPr lang="en-US" sz="2000">
                <a:latin typeface="Arial" charset="0"/>
                <a:ea typeface="ＭＳ Ｐゴシック" charset="0"/>
              </a:endParaRPr>
            </a:p>
          </p:txBody>
        </p:sp>
        <p:sp>
          <p:nvSpPr>
            <p:cNvPr id="65570" name="Rectangle 34">
              <a:extLst>
                <a:ext uri="{FF2B5EF4-FFF2-40B4-BE49-F238E27FC236}">
                  <a16:creationId xmlns:a16="http://schemas.microsoft.com/office/drawing/2014/main" id="{2E25E0B7-1F03-CF48-9D6F-3F1FD8CD418D}"/>
                </a:ext>
              </a:extLst>
            </p:cNvPr>
            <p:cNvSpPr>
              <a:spLocks noChangeArrowheads="1"/>
            </p:cNvSpPr>
            <p:nvPr/>
          </p:nvSpPr>
          <p:spPr bwMode="auto">
            <a:xfrm>
              <a:off x="2640" y="1652"/>
              <a:ext cx="240" cy="249"/>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1" hangingPunct="1">
                <a:spcBef>
                  <a:spcPct val="75000"/>
                </a:spcBef>
                <a:defRPr/>
              </a:pPr>
              <a:r>
                <a:rPr lang="en-GB" sz="2000">
                  <a:latin typeface="Arial" charset="0"/>
                  <a:ea typeface="ＭＳ Ｐゴシック" charset="0"/>
                </a:rPr>
                <a:t>+</a:t>
              </a:r>
            </a:p>
          </p:txBody>
        </p:sp>
        <p:sp>
          <p:nvSpPr>
            <p:cNvPr id="65571" name="Rectangle 35">
              <a:extLst>
                <a:ext uri="{FF2B5EF4-FFF2-40B4-BE49-F238E27FC236}">
                  <a16:creationId xmlns:a16="http://schemas.microsoft.com/office/drawing/2014/main" id="{A54F8BDD-EC0C-F040-8A55-74B961D41F9A}"/>
                </a:ext>
              </a:extLst>
            </p:cNvPr>
            <p:cNvSpPr>
              <a:spLocks noChangeArrowheads="1"/>
            </p:cNvSpPr>
            <p:nvPr/>
          </p:nvSpPr>
          <p:spPr bwMode="auto">
            <a:xfrm>
              <a:off x="3360" y="1392"/>
              <a:ext cx="240" cy="26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1" hangingPunct="1">
                <a:spcBef>
                  <a:spcPct val="75000"/>
                </a:spcBef>
                <a:defRPr/>
              </a:pPr>
              <a:r>
                <a:rPr lang="en-GB" sz="2000">
                  <a:latin typeface="Arial" charset="0"/>
                  <a:ea typeface="ＭＳ Ｐゴシック" charset="0"/>
                </a:rPr>
                <a:t>+</a:t>
              </a:r>
            </a:p>
          </p:txBody>
        </p:sp>
        <p:sp>
          <p:nvSpPr>
            <p:cNvPr id="65572" name="Rectangle 36">
              <a:extLst>
                <a:ext uri="{FF2B5EF4-FFF2-40B4-BE49-F238E27FC236}">
                  <a16:creationId xmlns:a16="http://schemas.microsoft.com/office/drawing/2014/main" id="{6690FBDB-E666-0C49-9162-00464B44EA65}"/>
                </a:ext>
              </a:extLst>
            </p:cNvPr>
            <p:cNvSpPr>
              <a:spLocks noChangeArrowheads="1"/>
            </p:cNvSpPr>
            <p:nvPr/>
          </p:nvSpPr>
          <p:spPr bwMode="auto">
            <a:xfrm>
              <a:off x="3120" y="1392"/>
              <a:ext cx="240" cy="26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1" hangingPunct="1">
                <a:spcBef>
                  <a:spcPct val="75000"/>
                </a:spcBef>
                <a:defRPr/>
              </a:pPr>
              <a:r>
                <a:rPr lang="en-GB" sz="2000">
                  <a:latin typeface="Arial" charset="0"/>
                  <a:ea typeface="ＭＳ Ｐゴシック" charset="0"/>
                </a:rPr>
                <a:t>+</a:t>
              </a:r>
            </a:p>
          </p:txBody>
        </p:sp>
        <p:sp>
          <p:nvSpPr>
            <p:cNvPr id="65573" name="Rectangle 37">
              <a:extLst>
                <a:ext uri="{FF2B5EF4-FFF2-40B4-BE49-F238E27FC236}">
                  <a16:creationId xmlns:a16="http://schemas.microsoft.com/office/drawing/2014/main" id="{B18D470B-C94A-AF44-AB97-A110F628C0AE}"/>
                </a:ext>
              </a:extLst>
            </p:cNvPr>
            <p:cNvSpPr>
              <a:spLocks noChangeArrowheads="1"/>
            </p:cNvSpPr>
            <p:nvPr/>
          </p:nvSpPr>
          <p:spPr bwMode="auto">
            <a:xfrm>
              <a:off x="2880" y="1392"/>
              <a:ext cx="240" cy="26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1" hangingPunct="1">
                <a:spcBef>
                  <a:spcPct val="75000"/>
                </a:spcBef>
                <a:defRPr/>
              </a:pPr>
              <a:r>
                <a:rPr lang="en-GB" sz="2000">
                  <a:latin typeface="Arial" charset="0"/>
                  <a:ea typeface="ＭＳ Ｐゴシック" charset="0"/>
                </a:rPr>
                <a:t>+</a:t>
              </a:r>
            </a:p>
          </p:txBody>
        </p:sp>
        <p:sp>
          <p:nvSpPr>
            <p:cNvPr id="65574" name="Rectangle 38">
              <a:extLst>
                <a:ext uri="{FF2B5EF4-FFF2-40B4-BE49-F238E27FC236}">
                  <a16:creationId xmlns:a16="http://schemas.microsoft.com/office/drawing/2014/main" id="{20034CC6-7CF0-9749-A852-44048EB65CA5}"/>
                </a:ext>
              </a:extLst>
            </p:cNvPr>
            <p:cNvSpPr>
              <a:spLocks noChangeArrowheads="1"/>
            </p:cNvSpPr>
            <p:nvPr/>
          </p:nvSpPr>
          <p:spPr bwMode="auto">
            <a:xfrm>
              <a:off x="2640" y="1392"/>
              <a:ext cx="240" cy="26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1" hangingPunct="1">
                <a:spcBef>
                  <a:spcPct val="75000"/>
                </a:spcBef>
                <a:defRPr/>
              </a:pPr>
              <a:r>
                <a:rPr lang="en-GB" sz="2000">
                  <a:latin typeface="Arial" charset="0"/>
                  <a:ea typeface="ＭＳ Ｐゴシック" charset="0"/>
                </a:rPr>
                <a:t>--</a:t>
              </a:r>
            </a:p>
          </p:txBody>
        </p:sp>
        <p:sp>
          <p:nvSpPr>
            <p:cNvPr id="65575" name="Line 39">
              <a:extLst>
                <a:ext uri="{FF2B5EF4-FFF2-40B4-BE49-F238E27FC236}">
                  <a16:creationId xmlns:a16="http://schemas.microsoft.com/office/drawing/2014/main" id="{06464916-F0C5-1D44-953F-A0BA196D4F5B}"/>
                </a:ext>
              </a:extLst>
            </p:cNvPr>
            <p:cNvSpPr>
              <a:spLocks noChangeShapeType="1"/>
            </p:cNvSpPr>
            <p:nvPr/>
          </p:nvSpPr>
          <p:spPr bwMode="auto">
            <a:xfrm>
              <a:off x="2640" y="1392"/>
              <a:ext cx="960" cy="0"/>
            </a:xfrm>
            <a:prstGeom prst="line">
              <a:avLst/>
            </a:prstGeom>
            <a:noFill/>
            <a:ln w="28575" cap="sq">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latin typeface="Arial" charset="0"/>
                <a:ea typeface="ＭＳ Ｐゴシック" charset="0"/>
              </a:endParaRPr>
            </a:p>
          </p:txBody>
        </p:sp>
        <p:sp>
          <p:nvSpPr>
            <p:cNvPr id="65576" name="Line 40">
              <a:extLst>
                <a:ext uri="{FF2B5EF4-FFF2-40B4-BE49-F238E27FC236}">
                  <a16:creationId xmlns:a16="http://schemas.microsoft.com/office/drawing/2014/main" id="{1D350153-1861-C64A-9CE8-596C2DDE2A2B}"/>
                </a:ext>
              </a:extLst>
            </p:cNvPr>
            <p:cNvSpPr>
              <a:spLocks noChangeShapeType="1"/>
            </p:cNvSpPr>
            <p:nvPr/>
          </p:nvSpPr>
          <p:spPr bwMode="auto">
            <a:xfrm>
              <a:off x="2640" y="1652"/>
              <a:ext cx="960"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latin typeface="Arial" charset="0"/>
                <a:ea typeface="ＭＳ Ｐゴシック" charset="0"/>
              </a:endParaRPr>
            </a:p>
          </p:txBody>
        </p:sp>
        <p:sp>
          <p:nvSpPr>
            <p:cNvPr id="65577" name="Line 41">
              <a:extLst>
                <a:ext uri="{FF2B5EF4-FFF2-40B4-BE49-F238E27FC236}">
                  <a16:creationId xmlns:a16="http://schemas.microsoft.com/office/drawing/2014/main" id="{90F17469-0283-C946-9E96-1A4AC575E679}"/>
                </a:ext>
              </a:extLst>
            </p:cNvPr>
            <p:cNvSpPr>
              <a:spLocks noChangeShapeType="1"/>
            </p:cNvSpPr>
            <p:nvPr/>
          </p:nvSpPr>
          <p:spPr bwMode="auto">
            <a:xfrm>
              <a:off x="2640" y="1901"/>
              <a:ext cx="960"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latin typeface="Arial" charset="0"/>
                <a:ea typeface="ＭＳ Ｐゴシック" charset="0"/>
              </a:endParaRPr>
            </a:p>
          </p:txBody>
        </p:sp>
        <p:sp>
          <p:nvSpPr>
            <p:cNvPr id="65578" name="Line 42">
              <a:extLst>
                <a:ext uri="{FF2B5EF4-FFF2-40B4-BE49-F238E27FC236}">
                  <a16:creationId xmlns:a16="http://schemas.microsoft.com/office/drawing/2014/main" id="{112F7945-4FF8-1649-BD1E-5EA4F73D8700}"/>
                </a:ext>
              </a:extLst>
            </p:cNvPr>
            <p:cNvSpPr>
              <a:spLocks noChangeShapeType="1"/>
            </p:cNvSpPr>
            <p:nvPr/>
          </p:nvSpPr>
          <p:spPr bwMode="auto">
            <a:xfrm>
              <a:off x="2640" y="2151"/>
              <a:ext cx="960"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latin typeface="Arial" charset="0"/>
                <a:ea typeface="ＭＳ Ｐゴシック" charset="0"/>
              </a:endParaRPr>
            </a:p>
          </p:txBody>
        </p:sp>
        <p:sp>
          <p:nvSpPr>
            <p:cNvPr id="65579" name="Line 43">
              <a:extLst>
                <a:ext uri="{FF2B5EF4-FFF2-40B4-BE49-F238E27FC236}">
                  <a16:creationId xmlns:a16="http://schemas.microsoft.com/office/drawing/2014/main" id="{7C85BF57-409D-DC45-A4FA-2A34EFBA0290}"/>
                </a:ext>
              </a:extLst>
            </p:cNvPr>
            <p:cNvSpPr>
              <a:spLocks noChangeShapeType="1"/>
            </p:cNvSpPr>
            <p:nvPr/>
          </p:nvSpPr>
          <p:spPr bwMode="auto">
            <a:xfrm>
              <a:off x="2640" y="2400"/>
              <a:ext cx="960" cy="0"/>
            </a:xfrm>
            <a:prstGeom prst="line">
              <a:avLst/>
            </a:prstGeom>
            <a:noFill/>
            <a:ln w="28575" cap="sq">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latin typeface="Arial" charset="0"/>
                <a:ea typeface="ＭＳ Ｐゴシック" charset="0"/>
              </a:endParaRPr>
            </a:p>
          </p:txBody>
        </p:sp>
        <p:sp>
          <p:nvSpPr>
            <p:cNvPr id="65580" name="Line 44">
              <a:extLst>
                <a:ext uri="{FF2B5EF4-FFF2-40B4-BE49-F238E27FC236}">
                  <a16:creationId xmlns:a16="http://schemas.microsoft.com/office/drawing/2014/main" id="{7DAE415D-A23B-DA44-A9CA-8AAA5926F3E4}"/>
                </a:ext>
              </a:extLst>
            </p:cNvPr>
            <p:cNvSpPr>
              <a:spLocks noChangeShapeType="1"/>
            </p:cNvSpPr>
            <p:nvPr/>
          </p:nvSpPr>
          <p:spPr bwMode="auto">
            <a:xfrm>
              <a:off x="2640" y="1392"/>
              <a:ext cx="0" cy="1008"/>
            </a:xfrm>
            <a:prstGeom prst="line">
              <a:avLst/>
            </a:prstGeom>
            <a:noFill/>
            <a:ln w="28575" cap="sq">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latin typeface="Arial" charset="0"/>
                <a:ea typeface="ＭＳ Ｐゴシック" charset="0"/>
              </a:endParaRPr>
            </a:p>
          </p:txBody>
        </p:sp>
        <p:sp>
          <p:nvSpPr>
            <p:cNvPr id="65581" name="Line 45">
              <a:extLst>
                <a:ext uri="{FF2B5EF4-FFF2-40B4-BE49-F238E27FC236}">
                  <a16:creationId xmlns:a16="http://schemas.microsoft.com/office/drawing/2014/main" id="{5F577DE7-B130-4A45-819F-635F95A375FF}"/>
                </a:ext>
              </a:extLst>
            </p:cNvPr>
            <p:cNvSpPr>
              <a:spLocks noChangeShapeType="1"/>
            </p:cNvSpPr>
            <p:nvPr/>
          </p:nvSpPr>
          <p:spPr bwMode="auto">
            <a:xfrm>
              <a:off x="2880" y="1392"/>
              <a:ext cx="0" cy="1008"/>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latin typeface="Arial" charset="0"/>
                <a:ea typeface="ＭＳ Ｐゴシック" charset="0"/>
              </a:endParaRPr>
            </a:p>
          </p:txBody>
        </p:sp>
        <p:sp>
          <p:nvSpPr>
            <p:cNvPr id="65582" name="Line 46">
              <a:extLst>
                <a:ext uri="{FF2B5EF4-FFF2-40B4-BE49-F238E27FC236}">
                  <a16:creationId xmlns:a16="http://schemas.microsoft.com/office/drawing/2014/main" id="{8F009765-810A-3345-9CE2-20A5F2382256}"/>
                </a:ext>
              </a:extLst>
            </p:cNvPr>
            <p:cNvSpPr>
              <a:spLocks noChangeShapeType="1"/>
            </p:cNvSpPr>
            <p:nvPr/>
          </p:nvSpPr>
          <p:spPr bwMode="auto">
            <a:xfrm>
              <a:off x="3120" y="1392"/>
              <a:ext cx="0" cy="1008"/>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latin typeface="Arial" charset="0"/>
                <a:ea typeface="ＭＳ Ｐゴシック" charset="0"/>
              </a:endParaRPr>
            </a:p>
          </p:txBody>
        </p:sp>
        <p:sp>
          <p:nvSpPr>
            <p:cNvPr id="65583" name="Line 47">
              <a:extLst>
                <a:ext uri="{FF2B5EF4-FFF2-40B4-BE49-F238E27FC236}">
                  <a16:creationId xmlns:a16="http://schemas.microsoft.com/office/drawing/2014/main" id="{46ADC73A-8711-C942-AB49-0262A2820E2A}"/>
                </a:ext>
              </a:extLst>
            </p:cNvPr>
            <p:cNvSpPr>
              <a:spLocks noChangeShapeType="1"/>
            </p:cNvSpPr>
            <p:nvPr/>
          </p:nvSpPr>
          <p:spPr bwMode="auto">
            <a:xfrm>
              <a:off x="3360" y="1392"/>
              <a:ext cx="0" cy="1008"/>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latin typeface="Arial" charset="0"/>
                <a:ea typeface="ＭＳ Ｐゴシック" charset="0"/>
              </a:endParaRPr>
            </a:p>
          </p:txBody>
        </p:sp>
        <p:sp>
          <p:nvSpPr>
            <p:cNvPr id="65584" name="Line 48">
              <a:extLst>
                <a:ext uri="{FF2B5EF4-FFF2-40B4-BE49-F238E27FC236}">
                  <a16:creationId xmlns:a16="http://schemas.microsoft.com/office/drawing/2014/main" id="{1706876A-22B1-6445-928A-F46C3D7311CF}"/>
                </a:ext>
              </a:extLst>
            </p:cNvPr>
            <p:cNvSpPr>
              <a:spLocks noChangeShapeType="1"/>
            </p:cNvSpPr>
            <p:nvPr/>
          </p:nvSpPr>
          <p:spPr bwMode="auto">
            <a:xfrm>
              <a:off x="3600" y="1392"/>
              <a:ext cx="0" cy="1008"/>
            </a:xfrm>
            <a:prstGeom prst="line">
              <a:avLst/>
            </a:prstGeom>
            <a:noFill/>
            <a:ln w="28575" cap="sq">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latin typeface="Arial" charset="0"/>
                <a:ea typeface="ＭＳ Ｐゴシック" charset="0"/>
              </a:endParaRPr>
            </a:p>
          </p:txBody>
        </p:sp>
      </p:grpSp>
      <p:pic>
        <p:nvPicPr>
          <p:cNvPr id="74760" name="Picture 49" descr="S50_Be_unfold">
            <a:extLst>
              <a:ext uri="{FF2B5EF4-FFF2-40B4-BE49-F238E27FC236}">
                <a16:creationId xmlns:a16="http://schemas.microsoft.com/office/drawing/2014/main" id="{1473F9A9-D749-1C4A-8CB6-8A1D4B1CC2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712" y="1775470"/>
            <a:ext cx="1524000" cy="1466850"/>
          </a:xfrm>
          <a:prstGeom prst="rect">
            <a:avLst/>
          </a:prstGeom>
          <a:solidFill>
            <a:schemeClr val="bg1"/>
          </a:solidFill>
          <a:ln w="25400">
            <a:solidFill>
              <a:schemeClr val="tx1"/>
            </a:solidFill>
            <a:miter lim="800000"/>
            <a:headEnd/>
            <a:tailEnd/>
          </a:ln>
        </p:spPr>
      </p:pic>
      <p:pic>
        <p:nvPicPr>
          <p:cNvPr id="74761" name="Picture 50" descr="cube">
            <a:extLst>
              <a:ext uri="{FF2B5EF4-FFF2-40B4-BE49-F238E27FC236}">
                <a16:creationId xmlns:a16="http://schemas.microsoft.com/office/drawing/2014/main" id="{95DF14BF-2C3F-6549-92BB-EFE21B1030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9912" y="1775470"/>
            <a:ext cx="1600200" cy="1550988"/>
          </a:xfrm>
          <a:prstGeom prst="rect">
            <a:avLst/>
          </a:prstGeom>
          <a:solidFill>
            <a:schemeClr val="bg1"/>
          </a:solidFill>
          <a:ln w="25400">
            <a:solidFill>
              <a:schemeClr val="tx1"/>
            </a:solidFill>
            <a:miter lim="800000"/>
            <a:headEnd/>
            <a:tailEnd/>
          </a:ln>
        </p:spPr>
      </p:pic>
      <p:sp>
        <p:nvSpPr>
          <p:cNvPr id="74762" name="Line 51">
            <a:extLst>
              <a:ext uri="{FF2B5EF4-FFF2-40B4-BE49-F238E27FC236}">
                <a16:creationId xmlns:a16="http://schemas.microsoft.com/office/drawing/2014/main" id="{ACBCF38F-F570-254F-B7C5-79383E4BE274}"/>
              </a:ext>
            </a:extLst>
          </p:cNvPr>
          <p:cNvSpPr>
            <a:spLocks noChangeShapeType="1"/>
          </p:cNvSpPr>
          <p:nvPr/>
        </p:nvSpPr>
        <p:spPr bwMode="auto">
          <a:xfrm>
            <a:off x="2465512" y="2518420"/>
            <a:ext cx="627063" cy="1588"/>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4763" name="Text Box 53">
            <a:extLst>
              <a:ext uri="{FF2B5EF4-FFF2-40B4-BE49-F238E27FC236}">
                <a16:creationId xmlns:a16="http://schemas.microsoft.com/office/drawing/2014/main" id="{69C89304-BD57-0D4F-B6EA-C0732434EF4C}"/>
              </a:ext>
            </a:extLst>
          </p:cNvPr>
          <p:cNvSpPr txBox="1">
            <a:spLocks noChangeArrowheads="1"/>
          </p:cNvSpPr>
          <p:nvPr/>
        </p:nvSpPr>
        <p:spPr bwMode="auto">
          <a:xfrm>
            <a:off x="560512" y="1242070"/>
            <a:ext cx="3429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r>
              <a:rPr lang="en-GB" altLang="en-US"/>
              <a:t>Folding  Simulation</a:t>
            </a:r>
          </a:p>
        </p:txBody>
      </p:sp>
      <p:sp>
        <p:nvSpPr>
          <p:cNvPr id="74764" name="Text Box 55">
            <a:extLst>
              <a:ext uri="{FF2B5EF4-FFF2-40B4-BE49-F238E27FC236}">
                <a16:creationId xmlns:a16="http://schemas.microsoft.com/office/drawing/2014/main" id="{7FEA0B6B-2D99-A84C-9917-5FA7A8FF3831}"/>
              </a:ext>
            </a:extLst>
          </p:cNvPr>
          <p:cNvSpPr txBox="1">
            <a:spLocks noChangeArrowheads="1"/>
          </p:cNvSpPr>
          <p:nvPr/>
        </p:nvSpPr>
        <p:spPr bwMode="auto">
          <a:xfrm>
            <a:off x="331912" y="3909070"/>
            <a:ext cx="3733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r>
              <a:rPr lang="en-GB" altLang="en-US"/>
              <a:t>Interaction Potential</a:t>
            </a:r>
          </a:p>
        </p:txBody>
      </p:sp>
      <p:sp>
        <p:nvSpPr>
          <p:cNvPr id="74765" name="Text Box 57">
            <a:extLst>
              <a:ext uri="{FF2B5EF4-FFF2-40B4-BE49-F238E27FC236}">
                <a16:creationId xmlns:a16="http://schemas.microsoft.com/office/drawing/2014/main" id="{C03D8182-F14D-0A4E-8060-6C65C137ACC0}"/>
              </a:ext>
            </a:extLst>
          </p:cNvPr>
          <p:cNvSpPr txBox="1">
            <a:spLocks noChangeArrowheads="1"/>
          </p:cNvSpPr>
          <p:nvPr/>
        </p:nvSpPr>
        <p:spPr bwMode="auto">
          <a:xfrm>
            <a:off x="6123112" y="1242070"/>
            <a:ext cx="2667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r>
              <a:rPr lang="en-GB" altLang="en-US"/>
              <a:t>Sequence Design</a:t>
            </a:r>
          </a:p>
        </p:txBody>
      </p:sp>
      <p:grpSp>
        <p:nvGrpSpPr>
          <p:cNvPr id="74766" name="Group 58">
            <a:extLst>
              <a:ext uri="{FF2B5EF4-FFF2-40B4-BE49-F238E27FC236}">
                <a16:creationId xmlns:a16="http://schemas.microsoft.com/office/drawing/2014/main" id="{3F45CBF5-3CCE-674B-93C9-D84BE676FF35}"/>
              </a:ext>
            </a:extLst>
          </p:cNvPr>
          <p:cNvGrpSpPr>
            <a:grpSpLocks/>
          </p:cNvGrpSpPr>
          <p:nvPr/>
        </p:nvGrpSpPr>
        <p:grpSpPr bwMode="auto">
          <a:xfrm>
            <a:off x="6123112" y="4518670"/>
            <a:ext cx="2733675" cy="1671638"/>
            <a:chOff x="3539" y="3059"/>
            <a:chExt cx="1722" cy="1053"/>
          </a:xfrm>
        </p:grpSpPr>
        <p:sp>
          <p:nvSpPr>
            <p:cNvPr id="65595" name="Rectangle 59">
              <a:extLst>
                <a:ext uri="{FF2B5EF4-FFF2-40B4-BE49-F238E27FC236}">
                  <a16:creationId xmlns:a16="http://schemas.microsoft.com/office/drawing/2014/main" id="{2A7C4260-53D5-0944-BE8C-E58CB9964F76}"/>
                </a:ext>
              </a:extLst>
            </p:cNvPr>
            <p:cNvSpPr>
              <a:spLocks noChangeArrowheads="1"/>
            </p:cNvSpPr>
            <p:nvPr/>
          </p:nvSpPr>
          <p:spPr bwMode="auto">
            <a:xfrm>
              <a:off x="3539" y="3059"/>
              <a:ext cx="237" cy="237"/>
            </a:xfrm>
            <a:prstGeom prst="rect">
              <a:avLst/>
            </a:prstGeom>
            <a:solidFill>
              <a:srgbClr val="FFFF00"/>
            </a:solidFill>
            <a:ln w="5472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Arial" charset="0"/>
                <a:ea typeface="ＭＳ Ｐゴシック" charset="0"/>
              </a:endParaRPr>
            </a:p>
          </p:txBody>
        </p:sp>
        <p:sp>
          <p:nvSpPr>
            <p:cNvPr id="65596" name="Rectangle 60">
              <a:extLst>
                <a:ext uri="{FF2B5EF4-FFF2-40B4-BE49-F238E27FC236}">
                  <a16:creationId xmlns:a16="http://schemas.microsoft.com/office/drawing/2014/main" id="{43F77A84-F5A9-0A47-A1FF-2BACB46FF3B8}"/>
                </a:ext>
              </a:extLst>
            </p:cNvPr>
            <p:cNvSpPr>
              <a:spLocks noChangeArrowheads="1"/>
            </p:cNvSpPr>
            <p:nvPr/>
          </p:nvSpPr>
          <p:spPr bwMode="auto">
            <a:xfrm>
              <a:off x="3539" y="3332"/>
              <a:ext cx="237" cy="237"/>
            </a:xfrm>
            <a:prstGeom prst="rect">
              <a:avLst/>
            </a:prstGeom>
            <a:solidFill>
              <a:srgbClr val="CCCCCC"/>
            </a:solidFill>
            <a:ln w="5472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Arial" charset="0"/>
                <a:ea typeface="ＭＳ Ｐゴシック" charset="0"/>
              </a:endParaRPr>
            </a:p>
          </p:txBody>
        </p:sp>
        <p:sp>
          <p:nvSpPr>
            <p:cNvPr id="65597" name="Rectangle 61">
              <a:extLst>
                <a:ext uri="{FF2B5EF4-FFF2-40B4-BE49-F238E27FC236}">
                  <a16:creationId xmlns:a16="http://schemas.microsoft.com/office/drawing/2014/main" id="{979DBDFC-9D2F-8548-BE60-A8A3691BC7F2}"/>
                </a:ext>
              </a:extLst>
            </p:cNvPr>
            <p:cNvSpPr>
              <a:spLocks noChangeArrowheads="1"/>
            </p:cNvSpPr>
            <p:nvPr/>
          </p:nvSpPr>
          <p:spPr bwMode="auto">
            <a:xfrm>
              <a:off x="3539" y="3604"/>
              <a:ext cx="237" cy="237"/>
            </a:xfrm>
            <a:prstGeom prst="rect">
              <a:avLst/>
            </a:prstGeom>
            <a:solidFill>
              <a:srgbClr val="FF0000"/>
            </a:solidFill>
            <a:ln w="5472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Arial" charset="0"/>
                <a:ea typeface="ＭＳ Ｐゴシック" charset="0"/>
              </a:endParaRPr>
            </a:p>
          </p:txBody>
        </p:sp>
        <p:sp>
          <p:nvSpPr>
            <p:cNvPr id="65598" name="Rectangle 62">
              <a:extLst>
                <a:ext uri="{FF2B5EF4-FFF2-40B4-BE49-F238E27FC236}">
                  <a16:creationId xmlns:a16="http://schemas.microsoft.com/office/drawing/2014/main" id="{7C8AAA26-6D84-7C48-8351-388531E4D82E}"/>
                </a:ext>
              </a:extLst>
            </p:cNvPr>
            <p:cNvSpPr>
              <a:spLocks noChangeArrowheads="1"/>
            </p:cNvSpPr>
            <p:nvPr/>
          </p:nvSpPr>
          <p:spPr bwMode="auto">
            <a:xfrm>
              <a:off x="3539" y="3876"/>
              <a:ext cx="237" cy="237"/>
            </a:xfrm>
            <a:prstGeom prst="rect">
              <a:avLst/>
            </a:prstGeom>
            <a:solidFill>
              <a:srgbClr val="0047FF"/>
            </a:solidFill>
            <a:ln w="5472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Arial" charset="0"/>
                <a:ea typeface="ＭＳ Ｐゴシック" charset="0"/>
              </a:endParaRPr>
            </a:p>
          </p:txBody>
        </p:sp>
        <p:sp>
          <p:nvSpPr>
            <p:cNvPr id="65599" name="Text Box 63">
              <a:extLst>
                <a:ext uri="{FF2B5EF4-FFF2-40B4-BE49-F238E27FC236}">
                  <a16:creationId xmlns:a16="http://schemas.microsoft.com/office/drawing/2014/main" id="{4F2F9B70-0DB8-164B-924E-BCCD809F368E}"/>
                </a:ext>
              </a:extLst>
            </p:cNvPr>
            <p:cNvSpPr txBox="1">
              <a:spLocks noChangeArrowheads="1"/>
            </p:cNvSpPr>
            <p:nvPr/>
          </p:nvSpPr>
          <p:spPr bwMode="auto">
            <a:xfrm>
              <a:off x="3871" y="3059"/>
              <a:ext cx="990" cy="23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eaLnBrk="1" hangingPunct="1">
                <a:lnSpc>
                  <a:spcPct val="93000"/>
                </a:lnSpc>
                <a:buClr>
                  <a:srgbClr val="000000"/>
                </a:buClr>
                <a:buSzPct val="100000"/>
                <a:buFont typeface="Arial" charset="0"/>
                <a:buNone/>
                <a:defRPr/>
              </a:pPr>
              <a:r>
                <a:rPr lang="en-GB" sz="2000">
                  <a:solidFill>
                    <a:srgbClr val="000000"/>
                  </a:solidFill>
                </a:rPr>
                <a:t>hydrophobic</a:t>
              </a:r>
            </a:p>
          </p:txBody>
        </p:sp>
        <p:sp>
          <p:nvSpPr>
            <p:cNvPr id="65600" name="Text Box 64">
              <a:extLst>
                <a:ext uri="{FF2B5EF4-FFF2-40B4-BE49-F238E27FC236}">
                  <a16:creationId xmlns:a16="http://schemas.microsoft.com/office/drawing/2014/main" id="{BF29C06A-6880-1240-BF34-10C36F1BFF58}"/>
                </a:ext>
              </a:extLst>
            </p:cNvPr>
            <p:cNvSpPr txBox="1">
              <a:spLocks noChangeArrowheads="1"/>
            </p:cNvSpPr>
            <p:nvPr/>
          </p:nvSpPr>
          <p:spPr bwMode="auto">
            <a:xfrm>
              <a:off x="3871" y="3332"/>
              <a:ext cx="1391" cy="23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5pPr>
              <a:lvl6pPr marL="2514600" indent="-228600" algn="ctr" defTabSz="457200" eaLnBrk="0" fontAlgn="base" hangingPunct="0">
                <a:spcBef>
                  <a:spcPct val="5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6pPr>
              <a:lvl7pPr marL="2971800" indent="-228600" algn="ctr" defTabSz="457200" eaLnBrk="0" fontAlgn="base" hangingPunct="0">
                <a:spcBef>
                  <a:spcPct val="5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7pPr>
              <a:lvl8pPr marL="3429000" indent="-228600" algn="ctr" defTabSz="457200" eaLnBrk="0" fontAlgn="base" hangingPunct="0">
                <a:spcBef>
                  <a:spcPct val="5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8pPr>
              <a:lvl9pPr marL="3886200" indent="-228600" algn="ctr" defTabSz="457200" eaLnBrk="0" fontAlgn="base" hangingPunct="0">
                <a:spcBef>
                  <a:spcPct val="5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9pPr>
            </a:lstStyle>
            <a:p>
              <a:pPr algn="l" eaLnBrk="1" hangingPunct="1">
                <a:lnSpc>
                  <a:spcPct val="93000"/>
                </a:lnSpc>
                <a:spcBef>
                  <a:spcPct val="0"/>
                </a:spcBef>
                <a:buClr>
                  <a:srgbClr val="000000"/>
                </a:buClr>
                <a:buSzPct val="100000"/>
                <a:buFont typeface="Arial" panose="020B0604020202020204" pitchFamily="34" charset="0"/>
                <a:buNone/>
              </a:pPr>
              <a:r>
                <a:rPr lang="en-GB" altLang="en-US" sz="2000">
                  <a:solidFill>
                    <a:srgbClr val="000000"/>
                  </a:solidFill>
                </a:rPr>
                <a:t>polar (hydrophilic)</a:t>
              </a:r>
              <a:r>
                <a:rPr lang="ar-SA" altLang="en-US" sz="2000">
                  <a:solidFill>
                    <a:srgbClr val="000000"/>
                  </a:solidFill>
                  <a:cs typeface="Arial" panose="020B0604020202020204" pitchFamily="34" charset="0"/>
                </a:rPr>
                <a:t>‏</a:t>
              </a:r>
              <a:endParaRPr lang="en-GB" altLang="en-US" sz="2000">
                <a:solidFill>
                  <a:srgbClr val="000000"/>
                </a:solidFill>
              </a:endParaRPr>
            </a:p>
          </p:txBody>
        </p:sp>
        <p:sp>
          <p:nvSpPr>
            <p:cNvPr id="65601" name="Text Box 65">
              <a:extLst>
                <a:ext uri="{FF2B5EF4-FFF2-40B4-BE49-F238E27FC236}">
                  <a16:creationId xmlns:a16="http://schemas.microsoft.com/office/drawing/2014/main" id="{7C80080C-C575-8E4E-BE25-D1C1C07F08E6}"/>
                </a:ext>
              </a:extLst>
            </p:cNvPr>
            <p:cNvSpPr txBox="1">
              <a:spLocks noChangeArrowheads="1"/>
            </p:cNvSpPr>
            <p:nvPr/>
          </p:nvSpPr>
          <p:spPr bwMode="auto">
            <a:xfrm>
              <a:off x="3871" y="3581"/>
              <a:ext cx="1298" cy="23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eaLnBrk="1" hangingPunct="1">
                <a:lnSpc>
                  <a:spcPct val="93000"/>
                </a:lnSpc>
                <a:buClr>
                  <a:srgbClr val="000000"/>
                </a:buClr>
                <a:buSzPct val="100000"/>
                <a:buFont typeface="Arial" charset="0"/>
                <a:buNone/>
                <a:defRPr/>
              </a:pPr>
              <a:r>
                <a:rPr lang="en-GB" sz="2000">
                  <a:solidFill>
                    <a:srgbClr val="000000"/>
                  </a:solidFill>
                </a:rPr>
                <a:t>negative charge </a:t>
              </a:r>
            </a:p>
          </p:txBody>
        </p:sp>
        <p:sp>
          <p:nvSpPr>
            <p:cNvPr id="65602" name="Text Box 66">
              <a:extLst>
                <a:ext uri="{FF2B5EF4-FFF2-40B4-BE49-F238E27FC236}">
                  <a16:creationId xmlns:a16="http://schemas.microsoft.com/office/drawing/2014/main" id="{497FDF6E-0210-1D41-B83A-969427847846}"/>
                </a:ext>
              </a:extLst>
            </p:cNvPr>
            <p:cNvSpPr txBox="1">
              <a:spLocks noChangeArrowheads="1"/>
            </p:cNvSpPr>
            <p:nvPr/>
          </p:nvSpPr>
          <p:spPr bwMode="auto">
            <a:xfrm>
              <a:off x="3871" y="3853"/>
              <a:ext cx="1236" cy="23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eaLnBrk="1" hangingPunct="1">
                <a:lnSpc>
                  <a:spcPct val="93000"/>
                </a:lnSpc>
                <a:buClr>
                  <a:srgbClr val="000000"/>
                </a:buClr>
                <a:buSzPct val="100000"/>
                <a:buFont typeface="Arial" charset="0"/>
                <a:buNone/>
                <a:defRPr/>
              </a:pPr>
              <a:r>
                <a:rPr lang="en-GB" sz="2000">
                  <a:solidFill>
                    <a:srgbClr val="000000"/>
                  </a:solidFill>
                </a:rPr>
                <a:t>positive charge </a:t>
              </a:r>
            </a:p>
          </p:txBody>
        </p:sp>
      </p:grpSp>
    </p:spTree>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114" name="Rectangle 2">
            <a:extLst>
              <a:ext uri="{FF2B5EF4-FFF2-40B4-BE49-F238E27FC236}">
                <a16:creationId xmlns:a16="http://schemas.microsoft.com/office/drawing/2014/main" id="{A7707907-EBCA-B74E-82ED-85C89017F6A1}"/>
              </a:ext>
            </a:extLst>
          </p:cNvPr>
          <p:cNvSpPr>
            <a:spLocks noGrp="1" noChangeArrowheads="1"/>
          </p:cNvSpPr>
          <p:nvPr>
            <p:ph type="title"/>
          </p:nvPr>
        </p:nvSpPr>
        <p:spPr/>
        <p:txBody>
          <a:bodyPr/>
          <a:lstStyle/>
          <a:p>
            <a:pPr eaLnBrk="1" hangingPunct="1"/>
            <a:r>
              <a:rPr lang="en-GB" altLang="en-US"/>
              <a:t>Sequence Design</a:t>
            </a:r>
          </a:p>
        </p:txBody>
      </p:sp>
      <p:sp>
        <p:nvSpPr>
          <p:cNvPr id="82946" name="Rectangle 5">
            <a:extLst>
              <a:ext uri="{FF2B5EF4-FFF2-40B4-BE49-F238E27FC236}">
                <a16:creationId xmlns:a16="http://schemas.microsoft.com/office/drawing/2014/main" id="{717E075D-9B02-A74D-A8B7-78092629B2F1}"/>
              </a:ext>
            </a:extLst>
          </p:cNvPr>
          <p:cNvSpPr>
            <a:spLocks noChangeArrowheads="1"/>
          </p:cNvSpPr>
          <p:nvPr/>
        </p:nvSpPr>
        <p:spPr bwMode="auto">
          <a:xfrm>
            <a:off x="152400" y="1066800"/>
            <a:ext cx="2895600" cy="5334000"/>
          </a:xfrm>
          <a:prstGeom prst="rect">
            <a:avLst/>
          </a:prstGeom>
          <a:solidFill>
            <a:srgbClr val="FFFFFF"/>
          </a:solidFill>
          <a:ln w="2857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82947" name="Rectangle 6">
            <a:extLst>
              <a:ext uri="{FF2B5EF4-FFF2-40B4-BE49-F238E27FC236}">
                <a16:creationId xmlns:a16="http://schemas.microsoft.com/office/drawing/2014/main" id="{C498AB63-BCFB-8240-AB27-FC5BDCBD3F70}"/>
              </a:ext>
            </a:extLst>
          </p:cNvPr>
          <p:cNvSpPr>
            <a:spLocks noChangeArrowheads="1"/>
          </p:cNvSpPr>
          <p:nvPr/>
        </p:nvSpPr>
        <p:spPr bwMode="auto">
          <a:xfrm>
            <a:off x="3352800" y="3810000"/>
            <a:ext cx="5486400" cy="2590800"/>
          </a:xfrm>
          <a:prstGeom prst="rect">
            <a:avLst/>
          </a:prstGeom>
          <a:solidFill>
            <a:srgbClr val="FFFFFF"/>
          </a:solidFill>
          <a:ln w="2857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82948" name="Rectangle 7">
            <a:extLst>
              <a:ext uri="{FF2B5EF4-FFF2-40B4-BE49-F238E27FC236}">
                <a16:creationId xmlns:a16="http://schemas.microsoft.com/office/drawing/2014/main" id="{3E397DBB-A703-C945-BA65-62A3FFC15F5E}"/>
              </a:ext>
            </a:extLst>
          </p:cNvPr>
          <p:cNvSpPr>
            <a:spLocks noChangeArrowheads="1"/>
          </p:cNvSpPr>
          <p:nvPr/>
        </p:nvSpPr>
        <p:spPr bwMode="auto">
          <a:xfrm>
            <a:off x="3352800" y="1066800"/>
            <a:ext cx="5486400" cy="2514600"/>
          </a:xfrm>
          <a:prstGeom prst="rect">
            <a:avLst/>
          </a:prstGeom>
          <a:solidFill>
            <a:srgbClr val="FFFFFF"/>
          </a:solidFill>
          <a:ln w="2857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pic>
        <p:nvPicPr>
          <p:cNvPr id="82949" name="Picture 8" descr="cube">
            <a:extLst>
              <a:ext uri="{FF2B5EF4-FFF2-40B4-BE49-F238E27FC236}">
                <a16:creationId xmlns:a16="http://schemas.microsoft.com/office/drawing/2014/main" id="{A80B5118-CE39-AC4C-B906-7ABDA9E7AF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828800"/>
            <a:ext cx="2209800" cy="2144713"/>
          </a:xfrm>
          <a:prstGeom prst="rect">
            <a:avLst/>
          </a:prstGeom>
          <a:solidFill>
            <a:schemeClr val="bg1"/>
          </a:solidFill>
          <a:ln w="25400">
            <a:solidFill>
              <a:schemeClr val="tx1"/>
            </a:solidFill>
            <a:miter lim="800000"/>
            <a:headEnd/>
            <a:tailEnd/>
          </a:ln>
        </p:spPr>
      </p:pic>
      <p:grpSp>
        <p:nvGrpSpPr>
          <p:cNvPr id="82950" name="Group 9">
            <a:extLst>
              <a:ext uri="{FF2B5EF4-FFF2-40B4-BE49-F238E27FC236}">
                <a16:creationId xmlns:a16="http://schemas.microsoft.com/office/drawing/2014/main" id="{23060952-69F7-0848-BB9F-F342CE142754}"/>
              </a:ext>
            </a:extLst>
          </p:cNvPr>
          <p:cNvGrpSpPr>
            <a:grpSpLocks/>
          </p:cNvGrpSpPr>
          <p:nvPr/>
        </p:nvGrpSpPr>
        <p:grpSpPr bwMode="auto">
          <a:xfrm>
            <a:off x="6019800" y="4495800"/>
            <a:ext cx="2733675" cy="1671638"/>
            <a:chOff x="3539" y="3059"/>
            <a:chExt cx="1722" cy="1053"/>
          </a:xfrm>
        </p:grpSpPr>
        <p:sp>
          <p:nvSpPr>
            <p:cNvPr id="90122" name="Rectangle 10">
              <a:extLst>
                <a:ext uri="{FF2B5EF4-FFF2-40B4-BE49-F238E27FC236}">
                  <a16:creationId xmlns:a16="http://schemas.microsoft.com/office/drawing/2014/main" id="{4A209B58-F17D-1D44-8AED-6712B6D931C7}"/>
                </a:ext>
              </a:extLst>
            </p:cNvPr>
            <p:cNvSpPr>
              <a:spLocks noChangeArrowheads="1"/>
            </p:cNvSpPr>
            <p:nvPr/>
          </p:nvSpPr>
          <p:spPr bwMode="auto">
            <a:xfrm>
              <a:off x="3539" y="3059"/>
              <a:ext cx="237" cy="237"/>
            </a:xfrm>
            <a:prstGeom prst="rect">
              <a:avLst/>
            </a:prstGeom>
            <a:solidFill>
              <a:srgbClr val="FFFF00"/>
            </a:solidFill>
            <a:ln w="5472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Arial" charset="0"/>
                <a:ea typeface="ＭＳ Ｐゴシック" charset="0"/>
              </a:endParaRPr>
            </a:p>
          </p:txBody>
        </p:sp>
        <p:sp>
          <p:nvSpPr>
            <p:cNvPr id="90123" name="Rectangle 11">
              <a:extLst>
                <a:ext uri="{FF2B5EF4-FFF2-40B4-BE49-F238E27FC236}">
                  <a16:creationId xmlns:a16="http://schemas.microsoft.com/office/drawing/2014/main" id="{4189B603-682F-4C47-BB55-2F308EE69EA1}"/>
                </a:ext>
              </a:extLst>
            </p:cNvPr>
            <p:cNvSpPr>
              <a:spLocks noChangeArrowheads="1"/>
            </p:cNvSpPr>
            <p:nvPr/>
          </p:nvSpPr>
          <p:spPr bwMode="auto">
            <a:xfrm>
              <a:off x="3539" y="3332"/>
              <a:ext cx="237" cy="237"/>
            </a:xfrm>
            <a:prstGeom prst="rect">
              <a:avLst/>
            </a:prstGeom>
            <a:solidFill>
              <a:srgbClr val="CCCCCC"/>
            </a:solidFill>
            <a:ln w="5472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Arial" charset="0"/>
                <a:ea typeface="ＭＳ Ｐゴシック" charset="0"/>
              </a:endParaRPr>
            </a:p>
          </p:txBody>
        </p:sp>
        <p:sp>
          <p:nvSpPr>
            <p:cNvPr id="90124" name="Rectangle 12">
              <a:extLst>
                <a:ext uri="{FF2B5EF4-FFF2-40B4-BE49-F238E27FC236}">
                  <a16:creationId xmlns:a16="http://schemas.microsoft.com/office/drawing/2014/main" id="{ABE54ECE-0569-BE4C-9216-7B602D62A801}"/>
                </a:ext>
              </a:extLst>
            </p:cNvPr>
            <p:cNvSpPr>
              <a:spLocks noChangeArrowheads="1"/>
            </p:cNvSpPr>
            <p:nvPr/>
          </p:nvSpPr>
          <p:spPr bwMode="auto">
            <a:xfrm>
              <a:off x="3539" y="3604"/>
              <a:ext cx="237" cy="237"/>
            </a:xfrm>
            <a:prstGeom prst="rect">
              <a:avLst/>
            </a:prstGeom>
            <a:solidFill>
              <a:srgbClr val="FF0000"/>
            </a:solidFill>
            <a:ln w="5472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Arial" charset="0"/>
                <a:ea typeface="ＭＳ Ｐゴシック" charset="0"/>
              </a:endParaRPr>
            </a:p>
          </p:txBody>
        </p:sp>
        <p:sp>
          <p:nvSpPr>
            <p:cNvPr id="90125" name="Rectangle 13">
              <a:extLst>
                <a:ext uri="{FF2B5EF4-FFF2-40B4-BE49-F238E27FC236}">
                  <a16:creationId xmlns:a16="http://schemas.microsoft.com/office/drawing/2014/main" id="{79F28DCC-6AB6-1D45-A1CD-B9D73C439D11}"/>
                </a:ext>
              </a:extLst>
            </p:cNvPr>
            <p:cNvSpPr>
              <a:spLocks noChangeArrowheads="1"/>
            </p:cNvSpPr>
            <p:nvPr/>
          </p:nvSpPr>
          <p:spPr bwMode="auto">
            <a:xfrm>
              <a:off x="3539" y="3876"/>
              <a:ext cx="237" cy="237"/>
            </a:xfrm>
            <a:prstGeom prst="rect">
              <a:avLst/>
            </a:prstGeom>
            <a:solidFill>
              <a:srgbClr val="0047FF"/>
            </a:solidFill>
            <a:ln w="5472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Arial" charset="0"/>
                <a:ea typeface="ＭＳ Ｐゴシック" charset="0"/>
              </a:endParaRPr>
            </a:p>
          </p:txBody>
        </p:sp>
        <p:sp>
          <p:nvSpPr>
            <p:cNvPr id="90126" name="Text Box 14">
              <a:extLst>
                <a:ext uri="{FF2B5EF4-FFF2-40B4-BE49-F238E27FC236}">
                  <a16:creationId xmlns:a16="http://schemas.microsoft.com/office/drawing/2014/main" id="{93FBE5AF-6A0D-8441-AA4A-9FC1F999E3E0}"/>
                </a:ext>
              </a:extLst>
            </p:cNvPr>
            <p:cNvSpPr txBox="1">
              <a:spLocks noChangeArrowheads="1"/>
            </p:cNvSpPr>
            <p:nvPr/>
          </p:nvSpPr>
          <p:spPr bwMode="auto">
            <a:xfrm>
              <a:off x="3871" y="3059"/>
              <a:ext cx="990" cy="23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eaLnBrk="1" hangingPunct="1">
                <a:lnSpc>
                  <a:spcPct val="93000"/>
                </a:lnSpc>
                <a:buClr>
                  <a:srgbClr val="000000"/>
                </a:buClr>
                <a:buSzPct val="100000"/>
                <a:buFont typeface="Arial" charset="0"/>
                <a:buNone/>
                <a:defRPr/>
              </a:pPr>
              <a:r>
                <a:rPr lang="en-GB" sz="2000">
                  <a:solidFill>
                    <a:srgbClr val="000000"/>
                  </a:solidFill>
                </a:rPr>
                <a:t>hydrophobic</a:t>
              </a:r>
            </a:p>
          </p:txBody>
        </p:sp>
        <p:sp>
          <p:nvSpPr>
            <p:cNvPr id="90127" name="Text Box 15">
              <a:extLst>
                <a:ext uri="{FF2B5EF4-FFF2-40B4-BE49-F238E27FC236}">
                  <a16:creationId xmlns:a16="http://schemas.microsoft.com/office/drawing/2014/main" id="{B459E2E5-E2D7-CE43-BF94-99B17671043F}"/>
                </a:ext>
              </a:extLst>
            </p:cNvPr>
            <p:cNvSpPr txBox="1">
              <a:spLocks noChangeArrowheads="1"/>
            </p:cNvSpPr>
            <p:nvPr/>
          </p:nvSpPr>
          <p:spPr bwMode="auto">
            <a:xfrm>
              <a:off x="3871" y="3332"/>
              <a:ext cx="1391" cy="23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5pPr>
              <a:lvl6pPr marL="2514600" indent="-228600" algn="ctr" defTabSz="457200" eaLnBrk="0" fontAlgn="base" hangingPunct="0">
                <a:spcBef>
                  <a:spcPct val="5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6pPr>
              <a:lvl7pPr marL="2971800" indent="-228600" algn="ctr" defTabSz="457200" eaLnBrk="0" fontAlgn="base" hangingPunct="0">
                <a:spcBef>
                  <a:spcPct val="5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7pPr>
              <a:lvl8pPr marL="3429000" indent="-228600" algn="ctr" defTabSz="457200" eaLnBrk="0" fontAlgn="base" hangingPunct="0">
                <a:spcBef>
                  <a:spcPct val="5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8pPr>
              <a:lvl9pPr marL="3886200" indent="-228600" algn="ctr" defTabSz="457200" eaLnBrk="0" fontAlgn="base" hangingPunct="0">
                <a:spcBef>
                  <a:spcPct val="5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9pPr>
            </a:lstStyle>
            <a:p>
              <a:pPr algn="l" eaLnBrk="1" hangingPunct="1">
                <a:lnSpc>
                  <a:spcPct val="93000"/>
                </a:lnSpc>
                <a:spcBef>
                  <a:spcPct val="0"/>
                </a:spcBef>
                <a:buClr>
                  <a:srgbClr val="000000"/>
                </a:buClr>
                <a:buSzPct val="100000"/>
                <a:buFont typeface="Arial" panose="020B0604020202020204" pitchFamily="34" charset="0"/>
                <a:buNone/>
              </a:pPr>
              <a:r>
                <a:rPr lang="en-GB" altLang="en-US" sz="2000">
                  <a:solidFill>
                    <a:srgbClr val="000000"/>
                  </a:solidFill>
                </a:rPr>
                <a:t>polar (hydrophilic)</a:t>
              </a:r>
              <a:r>
                <a:rPr lang="ar-SA" altLang="en-US" sz="2000">
                  <a:solidFill>
                    <a:srgbClr val="000000"/>
                  </a:solidFill>
                  <a:cs typeface="Arial" panose="020B0604020202020204" pitchFamily="34" charset="0"/>
                </a:rPr>
                <a:t>‏</a:t>
              </a:r>
              <a:endParaRPr lang="en-GB" altLang="en-US" sz="2000">
                <a:solidFill>
                  <a:srgbClr val="000000"/>
                </a:solidFill>
              </a:endParaRPr>
            </a:p>
          </p:txBody>
        </p:sp>
        <p:sp>
          <p:nvSpPr>
            <p:cNvPr id="90128" name="Text Box 16">
              <a:extLst>
                <a:ext uri="{FF2B5EF4-FFF2-40B4-BE49-F238E27FC236}">
                  <a16:creationId xmlns:a16="http://schemas.microsoft.com/office/drawing/2014/main" id="{9F0E7BE5-E6B6-5E4D-A9EA-738CB42356DD}"/>
                </a:ext>
              </a:extLst>
            </p:cNvPr>
            <p:cNvSpPr txBox="1">
              <a:spLocks noChangeArrowheads="1"/>
            </p:cNvSpPr>
            <p:nvPr/>
          </p:nvSpPr>
          <p:spPr bwMode="auto">
            <a:xfrm>
              <a:off x="3871" y="3581"/>
              <a:ext cx="1298" cy="23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eaLnBrk="1" hangingPunct="1">
                <a:lnSpc>
                  <a:spcPct val="93000"/>
                </a:lnSpc>
                <a:buClr>
                  <a:srgbClr val="000000"/>
                </a:buClr>
                <a:buSzPct val="100000"/>
                <a:buFont typeface="Arial" charset="0"/>
                <a:buNone/>
                <a:defRPr/>
              </a:pPr>
              <a:r>
                <a:rPr lang="en-GB" sz="2000">
                  <a:solidFill>
                    <a:srgbClr val="000000"/>
                  </a:solidFill>
                </a:rPr>
                <a:t>negative charge </a:t>
              </a:r>
            </a:p>
          </p:txBody>
        </p:sp>
        <p:sp>
          <p:nvSpPr>
            <p:cNvPr id="90129" name="Text Box 17">
              <a:extLst>
                <a:ext uri="{FF2B5EF4-FFF2-40B4-BE49-F238E27FC236}">
                  <a16:creationId xmlns:a16="http://schemas.microsoft.com/office/drawing/2014/main" id="{E3AB40BD-539E-AF4A-93F2-59951434CD66}"/>
                </a:ext>
              </a:extLst>
            </p:cNvPr>
            <p:cNvSpPr txBox="1">
              <a:spLocks noChangeArrowheads="1"/>
            </p:cNvSpPr>
            <p:nvPr/>
          </p:nvSpPr>
          <p:spPr bwMode="auto">
            <a:xfrm>
              <a:off x="3871" y="3853"/>
              <a:ext cx="1236" cy="23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eaLnBrk="1" hangingPunct="1">
                <a:lnSpc>
                  <a:spcPct val="93000"/>
                </a:lnSpc>
                <a:buClr>
                  <a:srgbClr val="000000"/>
                </a:buClr>
                <a:buSzPct val="100000"/>
                <a:buFont typeface="Arial" charset="0"/>
                <a:buNone/>
                <a:defRPr/>
              </a:pPr>
              <a:r>
                <a:rPr lang="en-GB" sz="2000">
                  <a:solidFill>
                    <a:srgbClr val="000000"/>
                  </a:solidFill>
                </a:rPr>
                <a:t>positive charge </a:t>
              </a:r>
            </a:p>
          </p:txBody>
        </p:sp>
      </p:grpSp>
      <p:grpSp>
        <p:nvGrpSpPr>
          <p:cNvPr id="82951" name="Group 18">
            <a:extLst>
              <a:ext uri="{FF2B5EF4-FFF2-40B4-BE49-F238E27FC236}">
                <a16:creationId xmlns:a16="http://schemas.microsoft.com/office/drawing/2014/main" id="{F29FD952-CD07-D646-B009-F2BBFA21736C}"/>
              </a:ext>
            </a:extLst>
          </p:cNvPr>
          <p:cNvGrpSpPr>
            <a:grpSpLocks/>
          </p:cNvGrpSpPr>
          <p:nvPr/>
        </p:nvGrpSpPr>
        <p:grpSpPr bwMode="auto">
          <a:xfrm>
            <a:off x="3733800" y="4343400"/>
            <a:ext cx="1905000" cy="1981200"/>
            <a:chOff x="2400" y="1152"/>
            <a:chExt cx="1200" cy="1248"/>
          </a:xfrm>
        </p:grpSpPr>
        <p:sp>
          <p:nvSpPr>
            <p:cNvPr id="90131" name="Rectangle 19">
              <a:extLst>
                <a:ext uri="{FF2B5EF4-FFF2-40B4-BE49-F238E27FC236}">
                  <a16:creationId xmlns:a16="http://schemas.microsoft.com/office/drawing/2014/main" id="{5B9357AB-1233-9B41-A501-33024C39755C}"/>
                </a:ext>
              </a:extLst>
            </p:cNvPr>
            <p:cNvSpPr>
              <a:spLocks noChangeArrowheads="1"/>
            </p:cNvSpPr>
            <p:nvPr/>
          </p:nvSpPr>
          <p:spPr bwMode="auto">
            <a:xfrm>
              <a:off x="2400" y="1423"/>
              <a:ext cx="237" cy="237"/>
            </a:xfrm>
            <a:prstGeom prst="rect">
              <a:avLst/>
            </a:prstGeom>
            <a:solidFill>
              <a:srgbClr val="FFFF00"/>
            </a:solidFill>
            <a:ln w="5472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Arial" charset="0"/>
                <a:ea typeface="ＭＳ Ｐゴシック" charset="0"/>
              </a:endParaRPr>
            </a:p>
          </p:txBody>
        </p:sp>
        <p:sp>
          <p:nvSpPr>
            <p:cNvPr id="90132" name="Rectangle 20">
              <a:extLst>
                <a:ext uri="{FF2B5EF4-FFF2-40B4-BE49-F238E27FC236}">
                  <a16:creationId xmlns:a16="http://schemas.microsoft.com/office/drawing/2014/main" id="{F31D98D4-41B6-BF40-A3CC-E29A41874A47}"/>
                </a:ext>
              </a:extLst>
            </p:cNvPr>
            <p:cNvSpPr>
              <a:spLocks noChangeArrowheads="1"/>
            </p:cNvSpPr>
            <p:nvPr/>
          </p:nvSpPr>
          <p:spPr bwMode="auto">
            <a:xfrm>
              <a:off x="2400" y="1680"/>
              <a:ext cx="237" cy="237"/>
            </a:xfrm>
            <a:prstGeom prst="rect">
              <a:avLst/>
            </a:prstGeom>
            <a:solidFill>
              <a:srgbClr val="CCCCCC"/>
            </a:solidFill>
            <a:ln w="5472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Arial" charset="0"/>
                <a:ea typeface="ＭＳ Ｐゴシック" charset="0"/>
              </a:endParaRPr>
            </a:p>
          </p:txBody>
        </p:sp>
        <p:sp>
          <p:nvSpPr>
            <p:cNvPr id="90133" name="Rectangle 21">
              <a:extLst>
                <a:ext uri="{FF2B5EF4-FFF2-40B4-BE49-F238E27FC236}">
                  <a16:creationId xmlns:a16="http://schemas.microsoft.com/office/drawing/2014/main" id="{2F888223-4D58-E144-9B47-482AA291C0E7}"/>
                </a:ext>
              </a:extLst>
            </p:cNvPr>
            <p:cNvSpPr>
              <a:spLocks noChangeArrowheads="1"/>
            </p:cNvSpPr>
            <p:nvPr/>
          </p:nvSpPr>
          <p:spPr bwMode="auto">
            <a:xfrm>
              <a:off x="2400" y="1923"/>
              <a:ext cx="237" cy="237"/>
            </a:xfrm>
            <a:prstGeom prst="rect">
              <a:avLst/>
            </a:prstGeom>
            <a:solidFill>
              <a:srgbClr val="FF0000"/>
            </a:solidFill>
            <a:ln w="5472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Arial" charset="0"/>
                <a:ea typeface="ＭＳ Ｐゴシック" charset="0"/>
              </a:endParaRPr>
            </a:p>
          </p:txBody>
        </p:sp>
        <p:sp>
          <p:nvSpPr>
            <p:cNvPr id="90134" name="Rectangle 22">
              <a:extLst>
                <a:ext uri="{FF2B5EF4-FFF2-40B4-BE49-F238E27FC236}">
                  <a16:creationId xmlns:a16="http://schemas.microsoft.com/office/drawing/2014/main" id="{52831310-B2BC-9046-84F1-725D19988DBE}"/>
                </a:ext>
              </a:extLst>
            </p:cNvPr>
            <p:cNvSpPr>
              <a:spLocks noChangeArrowheads="1"/>
            </p:cNvSpPr>
            <p:nvPr/>
          </p:nvSpPr>
          <p:spPr bwMode="auto">
            <a:xfrm>
              <a:off x="2400" y="2160"/>
              <a:ext cx="237" cy="237"/>
            </a:xfrm>
            <a:prstGeom prst="rect">
              <a:avLst/>
            </a:prstGeom>
            <a:solidFill>
              <a:srgbClr val="0047FF"/>
            </a:solidFill>
            <a:ln w="5472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Arial" charset="0"/>
                <a:ea typeface="ＭＳ Ｐゴシック" charset="0"/>
              </a:endParaRPr>
            </a:p>
          </p:txBody>
        </p:sp>
        <p:sp>
          <p:nvSpPr>
            <p:cNvPr id="90135" name="Rectangle 23">
              <a:extLst>
                <a:ext uri="{FF2B5EF4-FFF2-40B4-BE49-F238E27FC236}">
                  <a16:creationId xmlns:a16="http://schemas.microsoft.com/office/drawing/2014/main" id="{A743B9EF-3C7A-3F4F-98DF-DEB0B64EA06A}"/>
                </a:ext>
              </a:extLst>
            </p:cNvPr>
            <p:cNvSpPr>
              <a:spLocks noChangeArrowheads="1"/>
            </p:cNvSpPr>
            <p:nvPr/>
          </p:nvSpPr>
          <p:spPr bwMode="auto">
            <a:xfrm>
              <a:off x="2646" y="1152"/>
              <a:ext cx="237" cy="237"/>
            </a:xfrm>
            <a:prstGeom prst="rect">
              <a:avLst/>
            </a:prstGeom>
            <a:solidFill>
              <a:srgbClr val="FFFF00"/>
            </a:solidFill>
            <a:ln w="5472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Arial" charset="0"/>
                <a:ea typeface="ＭＳ Ｐゴシック" charset="0"/>
              </a:endParaRPr>
            </a:p>
          </p:txBody>
        </p:sp>
        <p:sp>
          <p:nvSpPr>
            <p:cNvPr id="90136" name="Rectangle 24">
              <a:extLst>
                <a:ext uri="{FF2B5EF4-FFF2-40B4-BE49-F238E27FC236}">
                  <a16:creationId xmlns:a16="http://schemas.microsoft.com/office/drawing/2014/main" id="{56C555BA-2EB5-AF47-A979-F3EB1E30BD3A}"/>
                </a:ext>
              </a:extLst>
            </p:cNvPr>
            <p:cNvSpPr>
              <a:spLocks noChangeArrowheads="1"/>
            </p:cNvSpPr>
            <p:nvPr/>
          </p:nvSpPr>
          <p:spPr bwMode="auto">
            <a:xfrm>
              <a:off x="2883" y="1152"/>
              <a:ext cx="237" cy="237"/>
            </a:xfrm>
            <a:prstGeom prst="rect">
              <a:avLst/>
            </a:prstGeom>
            <a:solidFill>
              <a:srgbClr val="CCCCCC"/>
            </a:solidFill>
            <a:ln w="5472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Arial" charset="0"/>
                <a:ea typeface="ＭＳ Ｐゴシック" charset="0"/>
              </a:endParaRPr>
            </a:p>
          </p:txBody>
        </p:sp>
        <p:sp>
          <p:nvSpPr>
            <p:cNvPr id="90137" name="Rectangle 25">
              <a:extLst>
                <a:ext uri="{FF2B5EF4-FFF2-40B4-BE49-F238E27FC236}">
                  <a16:creationId xmlns:a16="http://schemas.microsoft.com/office/drawing/2014/main" id="{61A2871D-030E-EB47-8BA5-314491419817}"/>
                </a:ext>
              </a:extLst>
            </p:cNvPr>
            <p:cNvSpPr>
              <a:spLocks noChangeArrowheads="1"/>
            </p:cNvSpPr>
            <p:nvPr/>
          </p:nvSpPr>
          <p:spPr bwMode="auto">
            <a:xfrm>
              <a:off x="3123" y="1152"/>
              <a:ext cx="237" cy="237"/>
            </a:xfrm>
            <a:prstGeom prst="rect">
              <a:avLst/>
            </a:prstGeom>
            <a:solidFill>
              <a:srgbClr val="FF0000"/>
            </a:solidFill>
            <a:ln w="5472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Arial" charset="0"/>
                <a:ea typeface="ＭＳ Ｐゴシック" charset="0"/>
              </a:endParaRPr>
            </a:p>
          </p:txBody>
        </p:sp>
        <p:sp>
          <p:nvSpPr>
            <p:cNvPr id="90138" name="Rectangle 26">
              <a:extLst>
                <a:ext uri="{FF2B5EF4-FFF2-40B4-BE49-F238E27FC236}">
                  <a16:creationId xmlns:a16="http://schemas.microsoft.com/office/drawing/2014/main" id="{85B5C0B1-E087-4B48-928E-7047A11A32EE}"/>
                </a:ext>
              </a:extLst>
            </p:cNvPr>
            <p:cNvSpPr>
              <a:spLocks noChangeArrowheads="1"/>
            </p:cNvSpPr>
            <p:nvPr/>
          </p:nvSpPr>
          <p:spPr bwMode="auto">
            <a:xfrm>
              <a:off x="3363" y="1152"/>
              <a:ext cx="237" cy="237"/>
            </a:xfrm>
            <a:prstGeom prst="rect">
              <a:avLst/>
            </a:prstGeom>
            <a:solidFill>
              <a:srgbClr val="0047FF"/>
            </a:solidFill>
            <a:ln w="5472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Arial" charset="0"/>
                <a:ea typeface="ＭＳ Ｐゴシック" charset="0"/>
              </a:endParaRPr>
            </a:p>
          </p:txBody>
        </p:sp>
        <p:sp>
          <p:nvSpPr>
            <p:cNvPr id="90139" name="Rectangle 27">
              <a:extLst>
                <a:ext uri="{FF2B5EF4-FFF2-40B4-BE49-F238E27FC236}">
                  <a16:creationId xmlns:a16="http://schemas.microsoft.com/office/drawing/2014/main" id="{74B53C79-46C6-4641-BAC0-901A39544556}"/>
                </a:ext>
              </a:extLst>
            </p:cNvPr>
            <p:cNvSpPr>
              <a:spLocks noChangeArrowheads="1"/>
            </p:cNvSpPr>
            <p:nvPr/>
          </p:nvSpPr>
          <p:spPr bwMode="auto">
            <a:xfrm>
              <a:off x="3360" y="2151"/>
              <a:ext cx="240" cy="249"/>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1" hangingPunct="1">
                <a:spcBef>
                  <a:spcPct val="75000"/>
                </a:spcBef>
                <a:defRPr/>
              </a:pPr>
              <a:r>
                <a:rPr lang="en-GB" sz="2000">
                  <a:latin typeface="Arial" charset="0"/>
                  <a:ea typeface="ＭＳ Ｐゴシック" charset="0"/>
                </a:rPr>
                <a:t>+</a:t>
              </a:r>
            </a:p>
          </p:txBody>
        </p:sp>
        <p:sp>
          <p:nvSpPr>
            <p:cNvPr id="90140" name="Rectangle 28">
              <a:extLst>
                <a:ext uri="{FF2B5EF4-FFF2-40B4-BE49-F238E27FC236}">
                  <a16:creationId xmlns:a16="http://schemas.microsoft.com/office/drawing/2014/main" id="{83BF6841-643E-0245-84CB-2AB1B5632F63}"/>
                </a:ext>
              </a:extLst>
            </p:cNvPr>
            <p:cNvSpPr>
              <a:spLocks noChangeArrowheads="1"/>
            </p:cNvSpPr>
            <p:nvPr/>
          </p:nvSpPr>
          <p:spPr bwMode="auto">
            <a:xfrm>
              <a:off x="3120" y="2151"/>
              <a:ext cx="240" cy="249"/>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1" hangingPunct="1">
                <a:spcBef>
                  <a:spcPct val="75000"/>
                </a:spcBef>
                <a:defRPr/>
              </a:pPr>
              <a:r>
                <a:rPr lang="en-GB" sz="2000">
                  <a:latin typeface="Arial" charset="0"/>
                  <a:ea typeface="ＭＳ Ｐゴシック" charset="0"/>
                </a:rPr>
                <a:t>-</a:t>
              </a:r>
            </a:p>
          </p:txBody>
        </p:sp>
        <p:sp>
          <p:nvSpPr>
            <p:cNvPr id="90141" name="Rectangle 29">
              <a:extLst>
                <a:ext uri="{FF2B5EF4-FFF2-40B4-BE49-F238E27FC236}">
                  <a16:creationId xmlns:a16="http://schemas.microsoft.com/office/drawing/2014/main" id="{734EE70E-A6C0-0E4A-9C83-694C5DCB0235}"/>
                </a:ext>
              </a:extLst>
            </p:cNvPr>
            <p:cNvSpPr>
              <a:spLocks noChangeArrowheads="1"/>
            </p:cNvSpPr>
            <p:nvPr/>
          </p:nvSpPr>
          <p:spPr bwMode="auto">
            <a:xfrm>
              <a:off x="2880" y="2151"/>
              <a:ext cx="240" cy="249"/>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1" hangingPunct="1">
                <a:spcBef>
                  <a:spcPct val="75000"/>
                </a:spcBef>
                <a:defRPr/>
              </a:pPr>
              <a:endParaRPr lang="en-US" sz="2000">
                <a:latin typeface="Arial" charset="0"/>
                <a:ea typeface="ＭＳ Ｐゴシック" charset="0"/>
              </a:endParaRPr>
            </a:p>
          </p:txBody>
        </p:sp>
        <p:sp>
          <p:nvSpPr>
            <p:cNvPr id="90142" name="Rectangle 30">
              <a:extLst>
                <a:ext uri="{FF2B5EF4-FFF2-40B4-BE49-F238E27FC236}">
                  <a16:creationId xmlns:a16="http://schemas.microsoft.com/office/drawing/2014/main" id="{450F118A-401E-454E-9E22-A1B246C45588}"/>
                </a:ext>
              </a:extLst>
            </p:cNvPr>
            <p:cNvSpPr>
              <a:spLocks noChangeArrowheads="1"/>
            </p:cNvSpPr>
            <p:nvPr/>
          </p:nvSpPr>
          <p:spPr bwMode="auto">
            <a:xfrm>
              <a:off x="2640" y="2151"/>
              <a:ext cx="240" cy="249"/>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1" hangingPunct="1">
                <a:spcBef>
                  <a:spcPct val="75000"/>
                </a:spcBef>
                <a:defRPr/>
              </a:pPr>
              <a:r>
                <a:rPr lang="en-GB" sz="2000">
                  <a:latin typeface="Arial" charset="0"/>
                  <a:ea typeface="ＭＳ Ｐゴシック" charset="0"/>
                </a:rPr>
                <a:t>+</a:t>
              </a:r>
            </a:p>
          </p:txBody>
        </p:sp>
        <p:sp>
          <p:nvSpPr>
            <p:cNvPr id="90143" name="Rectangle 31">
              <a:extLst>
                <a:ext uri="{FF2B5EF4-FFF2-40B4-BE49-F238E27FC236}">
                  <a16:creationId xmlns:a16="http://schemas.microsoft.com/office/drawing/2014/main" id="{B21A6C15-6A66-6543-886F-D5535C82BD33}"/>
                </a:ext>
              </a:extLst>
            </p:cNvPr>
            <p:cNvSpPr>
              <a:spLocks noChangeArrowheads="1"/>
            </p:cNvSpPr>
            <p:nvPr/>
          </p:nvSpPr>
          <p:spPr bwMode="auto">
            <a:xfrm>
              <a:off x="3360" y="1901"/>
              <a:ext cx="240" cy="25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1" hangingPunct="1">
                <a:spcBef>
                  <a:spcPct val="75000"/>
                </a:spcBef>
                <a:defRPr/>
              </a:pPr>
              <a:r>
                <a:rPr lang="en-GB" sz="2000">
                  <a:latin typeface="Arial" charset="0"/>
                  <a:ea typeface="ＭＳ Ｐゴシック" charset="0"/>
                </a:rPr>
                <a:t>-</a:t>
              </a:r>
            </a:p>
          </p:txBody>
        </p:sp>
        <p:sp>
          <p:nvSpPr>
            <p:cNvPr id="90144" name="Rectangle 32">
              <a:extLst>
                <a:ext uri="{FF2B5EF4-FFF2-40B4-BE49-F238E27FC236}">
                  <a16:creationId xmlns:a16="http://schemas.microsoft.com/office/drawing/2014/main" id="{7C682EF3-47AD-114F-A442-667216801552}"/>
                </a:ext>
              </a:extLst>
            </p:cNvPr>
            <p:cNvSpPr>
              <a:spLocks noChangeArrowheads="1"/>
            </p:cNvSpPr>
            <p:nvPr/>
          </p:nvSpPr>
          <p:spPr bwMode="auto">
            <a:xfrm>
              <a:off x="3120" y="1901"/>
              <a:ext cx="240" cy="25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1" hangingPunct="1">
                <a:spcBef>
                  <a:spcPct val="75000"/>
                </a:spcBef>
                <a:defRPr/>
              </a:pPr>
              <a:r>
                <a:rPr lang="en-GB" sz="2000">
                  <a:latin typeface="Arial" charset="0"/>
                  <a:ea typeface="ＭＳ Ｐゴシック" charset="0"/>
                </a:rPr>
                <a:t>+</a:t>
              </a:r>
            </a:p>
          </p:txBody>
        </p:sp>
        <p:sp>
          <p:nvSpPr>
            <p:cNvPr id="90145" name="Rectangle 33">
              <a:extLst>
                <a:ext uri="{FF2B5EF4-FFF2-40B4-BE49-F238E27FC236}">
                  <a16:creationId xmlns:a16="http://schemas.microsoft.com/office/drawing/2014/main" id="{DAEAD3FC-863D-FB4F-BB88-CDC83584B0CB}"/>
                </a:ext>
              </a:extLst>
            </p:cNvPr>
            <p:cNvSpPr>
              <a:spLocks noChangeArrowheads="1"/>
            </p:cNvSpPr>
            <p:nvPr/>
          </p:nvSpPr>
          <p:spPr bwMode="auto">
            <a:xfrm>
              <a:off x="2880" y="1901"/>
              <a:ext cx="240" cy="25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1" hangingPunct="1">
                <a:spcBef>
                  <a:spcPct val="75000"/>
                </a:spcBef>
                <a:defRPr/>
              </a:pPr>
              <a:endParaRPr lang="en-US" sz="2000">
                <a:latin typeface="Arial" charset="0"/>
                <a:ea typeface="ＭＳ Ｐゴシック" charset="0"/>
              </a:endParaRPr>
            </a:p>
          </p:txBody>
        </p:sp>
        <p:sp>
          <p:nvSpPr>
            <p:cNvPr id="90146" name="Rectangle 34">
              <a:extLst>
                <a:ext uri="{FF2B5EF4-FFF2-40B4-BE49-F238E27FC236}">
                  <a16:creationId xmlns:a16="http://schemas.microsoft.com/office/drawing/2014/main" id="{323F087B-1818-6A47-9413-46FCCC7563BC}"/>
                </a:ext>
              </a:extLst>
            </p:cNvPr>
            <p:cNvSpPr>
              <a:spLocks noChangeArrowheads="1"/>
            </p:cNvSpPr>
            <p:nvPr/>
          </p:nvSpPr>
          <p:spPr bwMode="auto">
            <a:xfrm>
              <a:off x="2640" y="1901"/>
              <a:ext cx="240" cy="25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1" hangingPunct="1">
                <a:spcBef>
                  <a:spcPct val="75000"/>
                </a:spcBef>
                <a:defRPr/>
              </a:pPr>
              <a:r>
                <a:rPr lang="en-GB" sz="2000">
                  <a:latin typeface="Arial" charset="0"/>
                  <a:ea typeface="ＭＳ Ｐゴシック" charset="0"/>
                </a:rPr>
                <a:t>+</a:t>
              </a:r>
            </a:p>
          </p:txBody>
        </p:sp>
        <p:sp>
          <p:nvSpPr>
            <p:cNvPr id="90147" name="Rectangle 35">
              <a:extLst>
                <a:ext uri="{FF2B5EF4-FFF2-40B4-BE49-F238E27FC236}">
                  <a16:creationId xmlns:a16="http://schemas.microsoft.com/office/drawing/2014/main" id="{8A679308-DD02-694B-BB34-ACEA46D4DA01}"/>
                </a:ext>
              </a:extLst>
            </p:cNvPr>
            <p:cNvSpPr>
              <a:spLocks noChangeArrowheads="1"/>
            </p:cNvSpPr>
            <p:nvPr/>
          </p:nvSpPr>
          <p:spPr bwMode="auto">
            <a:xfrm>
              <a:off x="3360" y="1652"/>
              <a:ext cx="240" cy="249"/>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1" hangingPunct="1">
                <a:spcBef>
                  <a:spcPct val="75000"/>
                </a:spcBef>
                <a:defRPr/>
              </a:pPr>
              <a:endParaRPr lang="en-US" sz="2000">
                <a:latin typeface="Arial" charset="0"/>
                <a:ea typeface="ＭＳ Ｐゴシック" charset="0"/>
              </a:endParaRPr>
            </a:p>
          </p:txBody>
        </p:sp>
        <p:sp>
          <p:nvSpPr>
            <p:cNvPr id="90148" name="Rectangle 36">
              <a:extLst>
                <a:ext uri="{FF2B5EF4-FFF2-40B4-BE49-F238E27FC236}">
                  <a16:creationId xmlns:a16="http://schemas.microsoft.com/office/drawing/2014/main" id="{EE61274C-1C96-CF47-B4DA-74A1CE2D3DA8}"/>
                </a:ext>
              </a:extLst>
            </p:cNvPr>
            <p:cNvSpPr>
              <a:spLocks noChangeArrowheads="1"/>
            </p:cNvSpPr>
            <p:nvPr/>
          </p:nvSpPr>
          <p:spPr bwMode="auto">
            <a:xfrm>
              <a:off x="3120" y="1652"/>
              <a:ext cx="240" cy="249"/>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1" hangingPunct="1">
                <a:spcBef>
                  <a:spcPct val="75000"/>
                </a:spcBef>
                <a:defRPr/>
              </a:pPr>
              <a:endParaRPr lang="en-US" sz="2000">
                <a:latin typeface="Arial" charset="0"/>
                <a:ea typeface="ＭＳ Ｐゴシック" charset="0"/>
              </a:endParaRPr>
            </a:p>
          </p:txBody>
        </p:sp>
        <p:sp>
          <p:nvSpPr>
            <p:cNvPr id="90149" name="Rectangle 37">
              <a:extLst>
                <a:ext uri="{FF2B5EF4-FFF2-40B4-BE49-F238E27FC236}">
                  <a16:creationId xmlns:a16="http://schemas.microsoft.com/office/drawing/2014/main" id="{9E72BCFB-C2C7-AA49-BA38-45E5B31CD68C}"/>
                </a:ext>
              </a:extLst>
            </p:cNvPr>
            <p:cNvSpPr>
              <a:spLocks noChangeArrowheads="1"/>
            </p:cNvSpPr>
            <p:nvPr/>
          </p:nvSpPr>
          <p:spPr bwMode="auto">
            <a:xfrm>
              <a:off x="2880" y="1652"/>
              <a:ext cx="240" cy="249"/>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1" hangingPunct="1">
                <a:spcBef>
                  <a:spcPct val="75000"/>
                </a:spcBef>
                <a:defRPr/>
              </a:pPr>
              <a:endParaRPr lang="en-US" sz="2000">
                <a:latin typeface="Arial" charset="0"/>
                <a:ea typeface="ＭＳ Ｐゴシック" charset="0"/>
              </a:endParaRPr>
            </a:p>
          </p:txBody>
        </p:sp>
        <p:sp>
          <p:nvSpPr>
            <p:cNvPr id="90150" name="Rectangle 38">
              <a:extLst>
                <a:ext uri="{FF2B5EF4-FFF2-40B4-BE49-F238E27FC236}">
                  <a16:creationId xmlns:a16="http://schemas.microsoft.com/office/drawing/2014/main" id="{58051D03-95D0-8F48-ABD3-430647C9F947}"/>
                </a:ext>
              </a:extLst>
            </p:cNvPr>
            <p:cNvSpPr>
              <a:spLocks noChangeArrowheads="1"/>
            </p:cNvSpPr>
            <p:nvPr/>
          </p:nvSpPr>
          <p:spPr bwMode="auto">
            <a:xfrm>
              <a:off x="2640" y="1652"/>
              <a:ext cx="240" cy="249"/>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1" hangingPunct="1">
                <a:spcBef>
                  <a:spcPct val="75000"/>
                </a:spcBef>
                <a:defRPr/>
              </a:pPr>
              <a:r>
                <a:rPr lang="en-GB" sz="2000">
                  <a:latin typeface="Arial" charset="0"/>
                  <a:ea typeface="ＭＳ Ｐゴシック" charset="0"/>
                </a:rPr>
                <a:t>+</a:t>
              </a:r>
            </a:p>
          </p:txBody>
        </p:sp>
        <p:sp>
          <p:nvSpPr>
            <p:cNvPr id="90151" name="Rectangle 39">
              <a:extLst>
                <a:ext uri="{FF2B5EF4-FFF2-40B4-BE49-F238E27FC236}">
                  <a16:creationId xmlns:a16="http://schemas.microsoft.com/office/drawing/2014/main" id="{C55BC0FE-D884-BB42-A46C-C14CA09E2F3E}"/>
                </a:ext>
              </a:extLst>
            </p:cNvPr>
            <p:cNvSpPr>
              <a:spLocks noChangeArrowheads="1"/>
            </p:cNvSpPr>
            <p:nvPr/>
          </p:nvSpPr>
          <p:spPr bwMode="auto">
            <a:xfrm>
              <a:off x="3360" y="1392"/>
              <a:ext cx="240" cy="26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1" hangingPunct="1">
                <a:spcBef>
                  <a:spcPct val="75000"/>
                </a:spcBef>
                <a:defRPr/>
              </a:pPr>
              <a:r>
                <a:rPr lang="en-GB" sz="2000">
                  <a:latin typeface="Arial" charset="0"/>
                  <a:ea typeface="ＭＳ Ｐゴシック" charset="0"/>
                </a:rPr>
                <a:t>+</a:t>
              </a:r>
            </a:p>
          </p:txBody>
        </p:sp>
        <p:sp>
          <p:nvSpPr>
            <p:cNvPr id="90152" name="Rectangle 40">
              <a:extLst>
                <a:ext uri="{FF2B5EF4-FFF2-40B4-BE49-F238E27FC236}">
                  <a16:creationId xmlns:a16="http://schemas.microsoft.com/office/drawing/2014/main" id="{DB775C7C-C195-7F4C-8077-04814EB372B5}"/>
                </a:ext>
              </a:extLst>
            </p:cNvPr>
            <p:cNvSpPr>
              <a:spLocks noChangeArrowheads="1"/>
            </p:cNvSpPr>
            <p:nvPr/>
          </p:nvSpPr>
          <p:spPr bwMode="auto">
            <a:xfrm>
              <a:off x="3120" y="1392"/>
              <a:ext cx="240" cy="26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1" hangingPunct="1">
                <a:spcBef>
                  <a:spcPct val="75000"/>
                </a:spcBef>
                <a:defRPr/>
              </a:pPr>
              <a:r>
                <a:rPr lang="en-GB" sz="2000">
                  <a:latin typeface="Arial" charset="0"/>
                  <a:ea typeface="ＭＳ Ｐゴシック" charset="0"/>
                </a:rPr>
                <a:t>+</a:t>
              </a:r>
            </a:p>
          </p:txBody>
        </p:sp>
        <p:sp>
          <p:nvSpPr>
            <p:cNvPr id="90153" name="Rectangle 41">
              <a:extLst>
                <a:ext uri="{FF2B5EF4-FFF2-40B4-BE49-F238E27FC236}">
                  <a16:creationId xmlns:a16="http://schemas.microsoft.com/office/drawing/2014/main" id="{6AF5E2CE-05BE-014D-8713-9D0FC72C7E69}"/>
                </a:ext>
              </a:extLst>
            </p:cNvPr>
            <p:cNvSpPr>
              <a:spLocks noChangeArrowheads="1"/>
            </p:cNvSpPr>
            <p:nvPr/>
          </p:nvSpPr>
          <p:spPr bwMode="auto">
            <a:xfrm>
              <a:off x="2880" y="1392"/>
              <a:ext cx="240" cy="26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1" hangingPunct="1">
                <a:spcBef>
                  <a:spcPct val="75000"/>
                </a:spcBef>
                <a:defRPr/>
              </a:pPr>
              <a:r>
                <a:rPr lang="en-GB" sz="2000">
                  <a:latin typeface="Arial" charset="0"/>
                  <a:ea typeface="ＭＳ Ｐゴシック" charset="0"/>
                </a:rPr>
                <a:t>+</a:t>
              </a:r>
            </a:p>
          </p:txBody>
        </p:sp>
        <p:sp>
          <p:nvSpPr>
            <p:cNvPr id="90154" name="Rectangle 42">
              <a:extLst>
                <a:ext uri="{FF2B5EF4-FFF2-40B4-BE49-F238E27FC236}">
                  <a16:creationId xmlns:a16="http://schemas.microsoft.com/office/drawing/2014/main" id="{48AC189B-7D05-D841-9E13-4F05E391A72F}"/>
                </a:ext>
              </a:extLst>
            </p:cNvPr>
            <p:cNvSpPr>
              <a:spLocks noChangeArrowheads="1"/>
            </p:cNvSpPr>
            <p:nvPr/>
          </p:nvSpPr>
          <p:spPr bwMode="auto">
            <a:xfrm>
              <a:off x="2640" y="1392"/>
              <a:ext cx="240" cy="26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1" hangingPunct="1">
                <a:spcBef>
                  <a:spcPct val="75000"/>
                </a:spcBef>
                <a:defRPr/>
              </a:pPr>
              <a:r>
                <a:rPr lang="en-GB" sz="2000">
                  <a:latin typeface="Arial" charset="0"/>
                  <a:ea typeface="ＭＳ Ｐゴシック" charset="0"/>
                </a:rPr>
                <a:t>--</a:t>
              </a:r>
            </a:p>
          </p:txBody>
        </p:sp>
        <p:sp>
          <p:nvSpPr>
            <p:cNvPr id="90155" name="Line 43">
              <a:extLst>
                <a:ext uri="{FF2B5EF4-FFF2-40B4-BE49-F238E27FC236}">
                  <a16:creationId xmlns:a16="http://schemas.microsoft.com/office/drawing/2014/main" id="{C2DDDD7D-2365-1B48-B475-D0CCC1826617}"/>
                </a:ext>
              </a:extLst>
            </p:cNvPr>
            <p:cNvSpPr>
              <a:spLocks noChangeShapeType="1"/>
            </p:cNvSpPr>
            <p:nvPr/>
          </p:nvSpPr>
          <p:spPr bwMode="auto">
            <a:xfrm>
              <a:off x="2640" y="1392"/>
              <a:ext cx="960" cy="0"/>
            </a:xfrm>
            <a:prstGeom prst="line">
              <a:avLst/>
            </a:prstGeom>
            <a:noFill/>
            <a:ln w="28575" cap="sq">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latin typeface="Arial" charset="0"/>
                <a:ea typeface="ＭＳ Ｐゴシック" charset="0"/>
              </a:endParaRPr>
            </a:p>
          </p:txBody>
        </p:sp>
        <p:sp>
          <p:nvSpPr>
            <p:cNvPr id="90156" name="Line 44">
              <a:extLst>
                <a:ext uri="{FF2B5EF4-FFF2-40B4-BE49-F238E27FC236}">
                  <a16:creationId xmlns:a16="http://schemas.microsoft.com/office/drawing/2014/main" id="{7207E390-AA3D-E049-8950-B724F6B5EA5C}"/>
                </a:ext>
              </a:extLst>
            </p:cNvPr>
            <p:cNvSpPr>
              <a:spLocks noChangeShapeType="1"/>
            </p:cNvSpPr>
            <p:nvPr/>
          </p:nvSpPr>
          <p:spPr bwMode="auto">
            <a:xfrm>
              <a:off x="2640" y="1652"/>
              <a:ext cx="960"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latin typeface="Arial" charset="0"/>
                <a:ea typeface="ＭＳ Ｐゴシック" charset="0"/>
              </a:endParaRPr>
            </a:p>
          </p:txBody>
        </p:sp>
        <p:sp>
          <p:nvSpPr>
            <p:cNvPr id="90157" name="Line 45">
              <a:extLst>
                <a:ext uri="{FF2B5EF4-FFF2-40B4-BE49-F238E27FC236}">
                  <a16:creationId xmlns:a16="http://schemas.microsoft.com/office/drawing/2014/main" id="{843A37C1-9082-774D-97CE-BEEC3317AB3B}"/>
                </a:ext>
              </a:extLst>
            </p:cNvPr>
            <p:cNvSpPr>
              <a:spLocks noChangeShapeType="1"/>
            </p:cNvSpPr>
            <p:nvPr/>
          </p:nvSpPr>
          <p:spPr bwMode="auto">
            <a:xfrm>
              <a:off x="2640" y="1901"/>
              <a:ext cx="960"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latin typeface="Arial" charset="0"/>
                <a:ea typeface="ＭＳ Ｐゴシック" charset="0"/>
              </a:endParaRPr>
            </a:p>
          </p:txBody>
        </p:sp>
        <p:sp>
          <p:nvSpPr>
            <p:cNvPr id="90158" name="Line 46">
              <a:extLst>
                <a:ext uri="{FF2B5EF4-FFF2-40B4-BE49-F238E27FC236}">
                  <a16:creationId xmlns:a16="http://schemas.microsoft.com/office/drawing/2014/main" id="{1E284458-9465-E944-847E-5F5D912BB781}"/>
                </a:ext>
              </a:extLst>
            </p:cNvPr>
            <p:cNvSpPr>
              <a:spLocks noChangeShapeType="1"/>
            </p:cNvSpPr>
            <p:nvPr/>
          </p:nvSpPr>
          <p:spPr bwMode="auto">
            <a:xfrm>
              <a:off x="2640" y="2151"/>
              <a:ext cx="960"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latin typeface="Arial" charset="0"/>
                <a:ea typeface="ＭＳ Ｐゴシック" charset="0"/>
              </a:endParaRPr>
            </a:p>
          </p:txBody>
        </p:sp>
        <p:sp>
          <p:nvSpPr>
            <p:cNvPr id="90159" name="Line 47">
              <a:extLst>
                <a:ext uri="{FF2B5EF4-FFF2-40B4-BE49-F238E27FC236}">
                  <a16:creationId xmlns:a16="http://schemas.microsoft.com/office/drawing/2014/main" id="{7E22FA14-7716-A74C-AD2D-DEF8525E98AB}"/>
                </a:ext>
              </a:extLst>
            </p:cNvPr>
            <p:cNvSpPr>
              <a:spLocks noChangeShapeType="1"/>
            </p:cNvSpPr>
            <p:nvPr/>
          </p:nvSpPr>
          <p:spPr bwMode="auto">
            <a:xfrm>
              <a:off x="2640" y="2400"/>
              <a:ext cx="960" cy="0"/>
            </a:xfrm>
            <a:prstGeom prst="line">
              <a:avLst/>
            </a:prstGeom>
            <a:noFill/>
            <a:ln w="28575" cap="sq">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latin typeface="Arial" charset="0"/>
                <a:ea typeface="ＭＳ Ｐゴシック" charset="0"/>
              </a:endParaRPr>
            </a:p>
          </p:txBody>
        </p:sp>
        <p:sp>
          <p:nvSpPr>
            <p:cNvPr id="90160" name="Line 48">
              <a:extLst>
                <a:ext uri="{FF2B5EF4-FFF2-40B4-BE49-F238E27FC236}">
                  <a16:creationId xmlns:a16="http://schemas.microsoft.com/office/drawing/2014/main" id="{DEEF7473-4C76-4B41-B524-480837EDED09}"/>
                </a:ext>
              </a:extLst>
            </p:cNvPr>
            <p:cNvSpPr>
              <a:spLocks noChangeShapeType="1"/>
            </p:cNvSpPr>
            <p:nvPr/>
          </p:nvSpPr>
          <p:spPr bwMode="auto">
            <a:xfrm>
              <a:off x="2640" y="1392"/>
              <a:ext cx="0" cy="1008"/>
            </a:xfrm>
            <a:prstGeom prst="line">
              <a:avLst/>
            </a:prstGeom>
            <a:noFill/>
            <a:ln w="28575" cap="sq">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latin typeface="Arial" charset="0"/>
                <a:ea typeface="ＭＳ Ｐゴシック" charset="0"/>
              </a:endParaRPr>
            </a:p>
          </p:txBody>
        </p:sp>
        <p:sp>
          <p:nvSpPr>
            <p:cNvPr id="90161" name="Line 49">
              <a:extLst>
                <a:ext uri="{FF2B5EF4-FFF2-40B4-BE49-F238E27FC236}">
                  <a16:creationId xmlns:a16="http://schemas.microsoft.com/office/drawing/2014/main" id="{E1FC3229-26D6-5040-9A58-11A6A3E5784C}"/>
                </a:ext>
              </a:extLst>
            </p:cNvPr>
            <p:cNvSpPr>
              <a:spLocks noChangeShapeType="1"/>
            </p:cNvSpPr>
            <p:nvPr/>
          </p:nvSpPr>
          <p:spPr bwMode="auto">
            <a:xfrm>
              <a:off x="2880" y="1392"/>
              <a:ext cx="0" cy="1008"/>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latin typeface="Arial" charset="0"/>
                <a:ea typeface="ＭＳ Ｐゴシック" charset="0"/>
              </a:endParaRPr>
            </a:p>
          </p:txBody>
        </p:sp>
        <p:sp>
          <p:nvSpPr>
            <p:cNvPr id="90162" name="Line 50">
              <a:extLst>
                <a:ext uri="{FF2B5EF4-FFF2-40B4-BE49-F238E27FC236}">
                  <a16:creationId xmlns:a16="http://schemas.microsoft.com/office/drawing/2014/main" id="{B639DB34-C59E-4840-B022-6EF6D3CBE525}"/>
                </a:ext>
              </a:extLst>
            </p:cNvPr>
            <p:cNvSpPr>
              <a:spLocks noChangeShapeType="1"/>
            </p:cNvSpPr>
            <p:nvPr/>
          </p:nvSpPr>
          <p:spPr bwMode="auto">
            <a:xfrm>
              <a:off x="3120" y="1392"/>
              <a:ext cx="0" cy="1008"/>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latin typeface="Arial" charset="0"/>
                <a:ea typeface="ＭＳ Ｐゴシック" charset="0"/>
              </a:endParaRPr>
            </a:p>
          </p:txBody>
        </p:sp>
        <p:sp>
          <p:nvSpPr>
            <p:cNvPr id="90163" name="Line 51">
              <a:extLst>
                <a:ext uri="{FF2B5EF4-FFF2-40B4-BE49-F238E27FC236}">
                  <a16:creationId xmlns:a16="http://schemas.microsoft.com/office/drawing/2014/main" id="{DBB2FD46-C23E-4E49-A42E-3A8FA27DEC84}"/>
                </a:ext>
              </a:extLst>
            </p:cNvPr>
            <p:cNvSpPr>
              <a:spLocks noChangeShapeType="1"/>
            </p:cNvSpPr>
            <p:nvPr/>
          </p:nvSpPr>
          <p:spPr bwMode="auto">
            <a:xfrm>
              <a:off x="3360" y="1392"/>
              <a:ext cx="0" cy="1008"/>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latin typeface="Arial" charset="0"/>
                <a:ea typeface="ＭＳ Ｐゴシック" charset="0"/>
              </a:endParaRPr>
            </a:p>
          </p:txBody>
        </p:sp>
        <p:sp>
          <p:nvSpPr>
            <p:cNvPr id="90164" name="Line 52">
              <a:extLst>
                <a:ext uri="{FF2B5EF4-FFF2-40B4-BE49-F238E27FC236}">
                  <a16:creationId xmlns:a16="http://schemas.microsoft.com/office/drawing/2014/main" id="{AE66C991-9B3F-D04A-B906-339EFA3E54F3}"/>
                </a:ext>
              </a:extLst>
            </p:cNvPr>
            <p:cNvSpPr>
              <a:spLocks noChangeShapeType="1"/>
            </p:cNvSpPr>
            <p:nvPr/>
          </p:nvSpPr>
          <p:spPr bwMode="auto">
            <a:xfrm>
              <a:off x="3600" y="1392"/>
              <a:ext cx="0" cy="1008"/>
            </a:xfrm>
            <a:prstGeom prst="line">
              <a:avLst/>
            </a:prstGeom>
            <a:noFill/>
            <a:ln w="28575" cap="sq">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latin typeface="Arial" charset="0"/>
                <a:ea typeface="ＭＳ Ｐゴシック" charset="0"/>
              </a:endParaRPr>
            </a:p>
          </p:txBody>
        </p:sp>
      </p:grpSp>
      <p:pic>
        <p:nvPicPr>
          <p:cNvPr id="82952" name="Picture 53" descr="S50_Be_unfold">
            <a:extLst>
              <a:ext uri="{FF2B5EF4-FFF2-40B4-BE49-F238E27FC236}">
                <a16:creationId xmlns:a16="http://schemas.microsoft.com/office/drawing/2014/main" id="{BE0D67A5-9361-D143-A48C-FC915E303D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1752600"/>
            <a:ext cx="1524000" cy="1466850"/>
          </a:xfrm>
          <a:prstGeom prst="rect">
            <a:avLst/>
          </a:prstGeom>
          <a:solidFill>
            <a:schemeClr val="bg1"/>
          </a:solidFill>
          <a:ln w="25400">
            <a:solidFill>
              <a:schemeClr val="tx1"/>
            </a:solidFill>
            <a:miter lim="800000"/>
            <a:headEnd/>
            <a:tailEnd/>
          </a:ln>
        </p:spPr>
      </p:pic>
      <p:pic>
        <p:nvPicPr>
          <p:cNvPr id="82953" name="Picture 54" descr="cube">
            <a:extLst>
              <a:ext uri="{FF2B5EF4-FFF2-40B4-BE49-F238E27FC236}">
                <a16:creationId xmlns:a16="http://schemas.microsoft.com/office/drawing/2014/main" id="{E287866F-8839-F448-915B-5C127CF1D7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1752600"/>
            <a:ext cx="1600200" cy="1550988"/>
          </a:xfrm>
          <a:prstGeom prst="rect">
            <a:avLst/>
          </a:prstGeom>
          <a:solidFill>
            <a:schemeClr val="bg1"/>
          </a:solidFill>
          <a:ln w="25400">
            <a:solidFill>
              <a:schemeClr val="tx1"/>
            </a:solidFill>
            <a:miter lim="800000"/>
            <a:headEnd/>
            <a:tailEnd/>
          </a:ln>
        </p:spPr>
      </p:pic>
      <p:sp>
        <p:nvSpPr>
          <p:cNvPr id="82954" name="Line 55">
            <a:extLst>
              <a:ext uri="{FF2B5EF4-FFF2-40B4-BE49-F238E27FC236}">
                <a16:creationId xmlns:a16="http://schemas.microsoft.com/office/drawing/2014/main" id="{2704F2EC-716A-5543-8B06-FBF932B5146E}"/>
              </a:ext>
            </a:extLst>
          </p:cNvPr>
          <p:cNvSpPr>
            <a:spLocks noChangeShapeType="1"/>
          </p:cNvSpPr>
          <p:nvPr/>
        </p:nvSpPr>
        <p:spPr bwMode="auto">
          <a:xfrm>
            <a:off x="5638800" y="2495550"/>
            <a:ext cx="627063" cy="1588"/>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2955" name="Text Box 56">
            <a:extLst>
              <a:ext uri="{FF2B5EF4-FFF2-40B4-BE49-F238E27FC236}">
                <a16:creationId xmlns:a16="http://schemas.microsoft.com/office/drawing/2014/main" id="{ECC4B675-8114-1940-A22B-CD19C5AA8935}"/>
              </a:ext>
            </a:extLst>
          </p:cNvPr>
          <p:cNvSpPr txBox="1">
            <a:spLocks noChangeArrowheads="1"/>
          </p:cNvSpPr>
          <p:nvPr/>
        </p:nvSpPr>
        <p:spPr bwMode="auto">
          <a:xfrm>
            <a:off x="3733800" y="1219200"/>
            <a:ext cx="23622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r>
              <a:rPr lang="en-GB" altLang="en-US"/>
              <a:t>Simulation</a:t>
            </a:r>
          </a:p>
        </p:txBody>
      </p:sp>
      <p:sp>
        <p:nvSpPr>
          <p:cNvPr id="82956" name="Text Box 57">
            <a:extLst>
              <a:ext uri="{FF2B5EF4-FFF2-40B4-BE49-F238E27FC236}">
                <a16:creationId xmlns:a16="http://schemas.microsoft.com/office/drawing/2014/main" id="{4B8E79B6-B652-C24E-BC3C-39ACE8D55631}"/>
              </a:ext>
            </a:extLst>
          </p:cNvPr>
          <p:cNvSpPr txBox="1">
            <a:spLocks noChangeArrowheads="1"/>
          </p:cNvSpPr>
          <p:nvPr/>
        </p:nvSpPr>
        <p:spPr bwMode="auto">
          <a:xfrm>
            <a:off x="3505200" y="3886200"/>
            <a:ext cx="23622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r>
              <a:rPr lang="en-GB" altLang="en-US"/>
              <a:t>Potential</a:t>
            </a:r>
          </a:p>
        </p:txBody>
      </p:sp>
      <p:sp>
        <p:nvSpPr>
          <p:cNvPr id="82957" name="Text Box 58">
            <a:extLst>
              <a:ext uri="{FF2B5EF4-FFF2-40B4-BE49-F238E27FC236}">
                <a16:creationId xmlns:a16="http://schemas.microsoft.com/office/drawing/2014/main" id="{81F6E56F-E917-A042-AE02-36092500BA84}"/>
              </a:ext>
            </a:extLst>
          </p:cNvPr>
          <p:cNvSpPr txBox="1">
            <a:spLocks noChangeArrowheads="1"/>
          </p:cNvSpPr>
          <p:nvPr/>
        </p:nvSpPr>
        <p:spPr bwMode="auto">
          <a:xfrm>
            <a:off x="304800" y="1219200"/>
            <a:ext cx="23622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r>
              <a:rPr lang="en-GB" altLang="en-US"/>
              <a:t>Design</a:t>
            </a:r>
          </a:p>
        </p:txBody>
      </p:sp>
      <p:grpSp>
        <p:nvGrpSpPr>
          <p:cNvPr id="82958" name="Group 59">
            <a:extLst>
              <a:ext uri="{FF2B5EF4-FFF2-40B4-BE49-F238E27FC236}">
                <a16:creationId xmlns:a16="http://schemas.microsoft.com/office/drawing/2014/main" id="{D972EB49-267A-694E-B029-DC77B1D2B84A}"/>
              </a:ext>
            </a:extLst>
          </p:cNvPr>
          <p:cNvGrpSpPr>
            <a:grpSpLocks/>
          </p:cNvGrpSpPr>
          <p:nvPr/>
        </p:nvGrpSpPr>
        <p:grpSpPr bwMode="auto">
          <a:xfrm>
            <a:off x="304800" y="4495800"/>
            <a:ext cx="2733675" cy="1671638"/>
            <a:chOff x="3539" y="3059"/>
            <a:chExt cx="1722" cy="1053"/>
          </a:xfrm>
        </p:grpSpPr>
        <p:sp>
          <p:nvSpPr>
            <p:cNvPr id="90172" name="Rectangle 60">
              <a:extLst>
                <a:ext uri="{FF2B5EF4-FFF2-40B4-BE49-F238E27FC236}">
                  <a16:creationId xmlns:a16="http://schemas.microsoft.com/office/drawing/2014/main" id="{F69E7A1B-153E-FB44-9F20-336ED2F2E523}"/>
                </a:ext>
              </a:extLst>
            </p:cNvPr>
            <p:cNvSpPr>
              <a:spLocks noChangeArrowheads="1"/>
            </p:cNvSpPr>
            <p:nvPr/>
          </p:nvSpPr>
          <p:spPr bwMode="auto">
            <a:xfrm>
              <a:off x="3539" y="3059"/>
              <a:ext cx="237" cy="237"/>
            </a:xfrm>
            <a:prstGeom prst="rect">
              <a:avLst/>
            </a:prstGeom>
            <a:solidFill>
              <a:srgbClr val="FFFF00"/>
            </a:solidFill>
            <a:ln w="5472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Arial" charset="0"/>
                <a:ea typeface="ＭＳ Ｐゴシック" charset="0"/>
              </a:endParaRPr>
            </a:p>
          </p:txBody>
        </p:sp>
        <p:sp>
          <p:nvSpPr>
            <p:cNvPr id="90173" name="Rectangle 61">
              <a:extLst>
                <a:ext uri="{FF2B5EF4-FFF2-40B4-BE49-F238E27FC236}">
                  <a16:creationId xmlns:a16="http://schemas.microsoft.com/office/drawing/2014/main" id="{42984437-E0E1-6A42-B94A-5D0629244893}"/>
                </a:ext>
              </a:extLst>
            </p:cNvPr>
            <p:cNvSpPr>
              <a:spLocks noChangeArrowheads="1"/>
            </p:cNvSpPr>
            <p:nvPr/>
          </p:nvSpPr>
          <p:spPr bwMode="auto">
            <a:xfrm>
              <a:off x="3539" y="3332"/>
              <a:ext cx="237" cy="237"/>
            </a:xfrm>
            <a:prstGeom prst="rect">
              <a:avLst/>
            </a:prstGeom>
            <a:solidFill>
              <a:srgbClr val="CCCCCC"/>
            </a:solidFill>
            <a:ln w="5472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Arial" charset="0"/>
                <a:ea typeface="ＭＳ Ｐゴシック" charset="0"/>
              </a:endParaRPr>
            </a:p>
          </p:txBody>
        </p:sp>
        <p:sp>
          <p:nvSpPr>
            <p:cNvPr id="90174" name="Rectangle 62">
              <a:extLst>
                <a:ext uri="{FF2B5EF4-FFF2-40B4-BE49-F238E27FC236}">
                  <a16:creationId xmlns:a16="http://schemas.microsoft.com/office/drawing/2014/main" id="{E7225793-C3F6-B74B-A915-ABFC4033C954}"/>
                </a:ext>
              </a:extLst>
            </p:cNvPr>
            <p:cNvSpPr>
              <a:spLocks noChangeArrowheads="1"/>
            </p:cNvSpPr>
            <p:nvPr/>
          </p:nvSpPr>
          <p:spPr bwMode="auto">
            <a:xfrm>
              <a:off x="3539" y="3604"/>
              <a:ext cx="237" cy="237"/>
            </a:xfrm>
            <a:prstGeom prst="rect">
              <a:avLst/>
            </a:prstGeom>
            <a:solidFill>
              <a:srgbClr val="FF0000"/>
            </a:solidFill>
            <a:ln w="5472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Arial" charset="0"/>
                <a:ea typeface="ＭＳ Ｐゴシック" charset="0"/>
              </a:endParaRPr>
            </a:p>
          </p:txBody>
        </p:sp>
        <p:sp>
          <p:nvSpPr>
            <p:cNvPr id="90175" name="Rectangle 63">
              <a:extLst>
                <a:ext uri="{FF2B5EF4-FFF2-40B4-BE49-F238E27FC236}">
                  <a16:creationId xmlns:a16="http://schemas.microsoft.com/office/drawing/2014/main" id="{49860352-29F1-404A-82B5-943D219A4DAE}"/>
                </a:ext>
              </a:extLst>
            </p:cNvPr>
            <p:cNvSpPr>
              <a:spLocks noChangeArrowheads="1"/>
            </p:cNvSpPr>
            <p:nvPr/>
          </p:nvSpPr>
          <p:spPr bwMode="auto">
            <a:xfrm>
              <a:off x="3539" y="3876"/>
              <a:ext cx="237" cy="237"/>
            </a:xfrm>
            <a:prstGeom prst="rect">
              <a:avLst/>
            </a:prstGeom>
            <a:solidFill>
              <a:srgbClr val="0047FF"/>
            </a:solidFill>
            <a:ln w="5472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Arial" charset="0"/>
                <a:ea typeface="ＭＳ Ｐゴシック" charset="0"/>
              </a:endParaRPr>
            </a:p>
          </p:txBody>
        </p:sp>
        <p:sp>
          <p:nvSpPr>
            <p:cNvPr id="90176" name="Text Box 64">
              <a:extLst>
                <a:ext uri="{FF2B5EF4-FFF2-40B4-BE49-F238E27FC236}">
                  <a16:creationId xmlns:a16="http://schemas.microsoft.com/office/drawing/2014/main" id="{152768FB-F8F9-CF4D-964D-0E8FFCDAF81B}"/>
                </a:ext>
              </a:extLst>
            </p:cNvPr>
            <p:cNvSpPr txBox="1">
              <a:spLocks noChangeArrowheads="1"/>
            </p:cNvSpPr>
            <p:nvPr/>
          </p:nvSpPr>
          <p:spPr bwMode="auto">
            <a:xfrm>
              <a:off x="3871" y="3059"/>
              <a:ext cx="990" cy="23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eaLnBrk="1" hangingPunct="1">
                <a:lnSpc>
                  <a:spcPct val="93000"/>
                </a:lnSpc>
                <a:buClr>
                  <a:srgbClr val="000000"/>
                </a:buClr>
                <a:buSzPct val="100000"/>
                <a:buFont typeface="Arial" charset="0"/>
                <a:buNone/>
                <a:defRPr/>
              </a:pPr>
              <a:r>
                <a:rPr lang="en-GB" sz="2000">
                  <a:solidFill>
                    <a:srgbClr val="000000"/>
                  </a:solidFill>
                </a:rPr>
                <a:t>hydrophobic</a:t>
              </a:r>
            </a:p>
          </p:txBody>
        </p:sp>
        <p:sp>
          <p:nvSpPr>
            <p:cNvPr id="90177" name="Text Box 65">
              <a:extLst>
                <a:ext uri="{FF2B5EF4-FFF2-40B4-BE49-F238E27FC236}">
                  <a16:creationId xmlns:a16="http://schemas.microsoft.com/office/drawing/2014/main" id="{55987754-6987-3C45-B6ED-458E5B1571D9}"/>
                </a:ext>
              </a:extLst>
            </p:cNvPr>
            <p:cNvSpPr txBox="1">
              <a:spLocks noChangeArrowheads="1"/>
            </p:cNvSpPr>
            <p:nvPr/>
          </p:nvSpPr>
          <p:spPr bwMode="auto">
            <a:xfrm>
              <a:off x="3871" y="3332"/>
              <a:ext cx="1391" cy="23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5pPr>
              <a:lvl6pPr marL="2514600" indent="-228600" algn="ctr" defTabSz="457200" eaLnBrk="0" fontAlgn="base" hangingPunct="0">
                <a:spcBef>
                  <a:spcPct val="5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6pPr>
              <a:lvl7pPr marL="2971800" indent="-228600" algn="ctr" defTabSz="457200" eaLnBrk="0" fontAlgn="base" hangingPunct="0">
                <a:spcBef>
                  <a:spcPct val="5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7pPr>
              <a:lvl8pPr marL="3429000" indent="-228600" algn="ctr" defTabSz="457200" eaLnBrk="0" fontAlgn="base" hangingPunct="0">
                <a:spcBef>
                  <a:spcPct val="5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8pPr>
              <a:lvl9pPr marL="3886200" indent="-228600" algn="ctr" defTabSz="457200" eaLnBrk="0" fontAlgn="base" hangingPunct="0">
                <a:spcBef>
                  <a:spcPct val="5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9pPr>
            </a:lstStyle>
            <a:p>
              <a:pPr algn="l" eaLnBrk="1" hangingPunct="1">
                <a:lnSpc>
                  <a:spcPct val="93000"/>
                </a:lnSpc>
                <a:spcBef>
                  <a:spcPct val="0"/>
                </a:spcBef>
                <a:buClr>
                  <a:srgbClr val="000000"/>
                </a:buClr>
                <a:buSzPct val="100000"/>
                <a:buFont typeface="Arial" panose="020B0604020202020204" pitchFamily="34" charset="0"/>
                <a:buNone/>
              </a:pPr>
              <a:r>
                <a:rPr lang="en-GB" altLang="en-US" sz="2000">
                  <a:solidFill>
                    <a:srgbClr val="000000"/>
                  </a:solidFill>
                </a:rPr>
                <a:t>polar (hydrophilic)</a:t>
              </a:r>
              <a:r>
                <a:rPr lang="ar-SA" altLang="en-US" sz="2000">
                  <a:solidFill>
                    <a:srgbClr val="000000"/>
                  </a:solidFill>
                  <a:cs typeface="Arial" panose="020B0604020202020204" pitchFamily="34" charset="0"/>
                </a:rPr>
                <a:t>‏</a:t>
              </a:r>
              <a:endParaRPr lang="en-GB" altLang="en-US" sz="2000">
                <a:solidFill>
                  <a:srgbClr val="000000"/>
                </a:solidFill>
              </a:endParaRPr>
            </a:p>
          </p:txBody>
        </p:sp>
        <p:sp>
          <p:nvSpPr>
            <p:cNvPr id="90178" name="Text Box 66">
              <a:extLst>
                <a:ext uri="{FF2B5EF4-FFF2-40B4-BE49-F238E27FC236}">
                  <a16:creationId xmlns:a16="http://schemas.microsoft.com/office/drawing/2014/main" id="{DE8816CF-DA67-FD42-97BF-489CC6D779A8}"/>
                </a:ext>
              </a:extLst>
            </p:cNvPr>
            <p:cNvSpPr txBox="1">
              <a:spLocks noChangeArrowheads="1"/>
            </p:cNvSpPr>
            <p:nvPr/>
          </p:nvSpPr>
          <p:spPr bwMode="auto">
            <a:xfrm>
              <a:off x="3871" y="3581"/>
              <a:ext cx="1298" cy="23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eaLnBrk="1" hangingPunct="1">
                <a:lnSpc>
                  <a:spcPct val="93000"/>
                </a:lnSpc>
                <a:buClr>
                  <a:srgbClr val="000000"/>
                </a:buClr>
                <a:buSzPct val="100000"/>
                <a:buFont typeface="Arial" charset="0"/>
                <a:buNone/>
                <a:defRPr/>
              </a:pPr>
              <a:r>
                <a:rPr lang="en-GB" sz="2000">
                  <a:solidFill>
                    <a:srgbClr val="000000"/>
                  </a:solidFill>
                </a:rPr>
                <a:t>negative charge </a:t>
              </a:r>
            </a:p>
          </p:txBody>
        </p:sp>
        <p:sp>
          <p:nvSpPr>
            <p:cNvPr id="90179" name="Text Box 67">
              <a:extLst>
                <a:ext uri="{FF2B5EF4-FFF2-40B4-BE49-F238E27FC236}">
                  <a16:creationId xmlns:a16="http://schemas.microsoft.com/office/drawing/2014/main" id="{CD367F17-C021-864E-8E65-A70823E2B30D}"/>
                </a:ext>
              </a:extLst>
            </p:cNvPr>
            <p:cNvSpPr txBox="1">
              <a:spLocks noChangeArrowheads="1"/>
            </p:cNvSpPr>
            <p:nvPr/>
          </p:nvSpPr>
          <p:spPr bwMode="auto">
            <a:xfrm>
              <a:off x="3871" y="3853"/>
              <a:ext cx="1236" cy="23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eaLnBrk="1" hangingPunct="1">
                <a:lnSpc>
                  <a:spcPct val="93000"/>
                </a:lnSpc>
                <a:buClr>
                  <a:srgbClr val="000000"/>
                </a:buClr>
                <a:buSzPct val="100000"/>
                <a:buFont typeface="Arial" charset="0"/>
                <a:buNone/>
                <a:defRPr/>
              </a:pPr>
              <a:r>
                <a:rPr lang="en-GB" sz="2000">
                  <a:solidFill>
                    <a:srgbClr val="000000"/>
                  </a:solidFill>
                </a:rPr>
                <a:t>positive charge </a:t>
              </a:r>
            </a:p>
          </p:txBody>
        </p:sp>
      </p:grpSp>
    </p:spTree>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a:extLst>
              <a:ext uri="{FF2B5EF4-FFF2-40B4-BE49-F238E27FC236}">
                <a16:creationId xmlns:a16="http://schemas.microsoft.com/office/drawing/2014/main" id="{2F9C8AF5-E555-094D-B582-C224DC99FE82}"/>
              </a:ext>
            </a:extLst>
          </p:cNvPr>
          <p:cNvSpPr>
            <a:spLocks noGrp="1" noChangeArrowheads="1"/>
          </p:cNvSpPr>
          <p:nvPr>
            <p:ph type="title"/>
          </p:nvPr>
        </p:nvSpPr>
        <p:spPr/>
        <p:txBody>
          <a:bodyPr/>
          <a:lstStyle/>
          <a:p>
            <a:pPr eaLnBrk="1" hangingPunct="1"/>
            <a:r>
              <a:rPr lang="en-GB" altLang="en-US"/>
              <a:t>Problem: how to create a folding sequence?</a:t>
            </a:r>
          </a:p>
        </p:txBody>
      </p:sp>
      <p:pic>
        <p:nvPicPr>
          <p:cNvPr id="84994" name="Picture 5" descr="S50_Be_unfold">
            <a:extLst>
              <a:ext uri="{FF2B5EF4-FFF2-40B4-BE49-F238E27FC236}">
                <a16:creationId xmlns:a16="http://schemas.microsoft.com/office/drawing/2014/main" id="{1E97B8CE-8F10-F14E-A1D2-9855F3076C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47800"/>
            <a:ext cx="4064000" cy="3911600"/>
          </a:xfrm>
          <a:prstGeom prst="rect">
            <a:avLst/>
          </a:prstGeom>
          <a:solidFill>
            <a:schemeClr val="bg1"/>
          </a:solidFill>
          <a:ln w="25400">
            <a:solidFill>
              <a:schemeClr val="tx1"/>
            </a:solidFill>
            <a:miter lim="800000"/>
            <a:headEnd/>
            <a:tailEnd/>
          </a:ln>
        </p:spPr>
      </p:pic>
      <p:pic>
        <p:nvPicPr>
          <p:cNvPr id="84995" name="Picture 6" descr="cube">
            <a:extLst>
              <a:ext uri="{FF2B5EF4-FFF2-40B4-BE49-F238E27FC236}">
                <a16:creationId xmlns:a16="http://schemas.microsoft.com/office/drawing/2014/main" id="{11147C45-D2D3-FE46-A6F6-61E02C3B27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1447800"/>
            <a:ext cx="4038600" cy="3913188"/>
          </a:xfrm>
          <a:prstGeom prst="rect">
            <a:avLst/>
          </a:prstGeom>
          <a:solidFill>
            <a:schemeClr val="bg1"/>
          </a:solidFill>
          <a:ln w="25400">
            <a:solidFill>
              <a:schemeClr val="tx1"/>
            </a:solidFill>
            <a:miter lim="800000"/>
            <a:headEnd/>
            <a:tailEnd/>
          </a:ln>
        </p:spPr>
      </p:pic>
      <p:sp>
        <p:nvSpPr>
          <p:cNvPr id="84996" name="Line 8">
            <a:extLst>
              <a:ext uri="{FF2B5EF4-FFF2-40B4-BE49-F238E27FC236}">
                <a16:creationId xmlns:a16="http://schemas.microsoft.com/office/drawing/2014/main" id="{104871AC-3502-404D-965C-4E7F90EC235B}"/>
              </a:ext>
            </a:extLst>
          </p:cNvPr>
          <p:cNvSpPr>
            <a:spLocks noChangeShapeType="1"/>
          </p:cNvSpPr>
          <p:nvPr/>
        </p:nvSpPr>
        <p:spPr bwMode="auto">
          <a:xfrm>
            <a:off x="4191000" y="3581400"/>
            <a:ext cx="53340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1146" name="Text Box 10">
            <a:extLst>
              <a:ext uri="{FF2B5EF4-FFF2-40B4-BE49-F238E27FC236}">
                <a16:creationId xmlns:a16="http://schemas.microsoft.com/office/drawing/2014/main" id="{98C4FF67-6F19-E944-8D83-21603C427D9A}"/>
              </a:ext>
            </a:extLst>
          </p:cNvPr>
          <p:cNvSpPr txBox="1">
            <a:spLocks noChangeArrowheads="1"/>
          </p:cNvSpPr>
          <p:nvPr/>
        </p:nvSpPr>
        <p:spPr bwMode="auto">
          <a:xfrm>
            <a:off x="4217988" y="2895600"/>
            <a:ext cx="354012" cy="457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spAutoFit/>
          </a:bodyPr>
          <a:lstStyle/>
          <a:p>
            <a:pPr>
              <a:defRPr/>
            </a:pPr>
            <a:r>
              <a:rPr lang="en-GB">
                <a:latin typeface="Arial" charset="0"/>
                <a:ea typeface="ＭＳ Ｐゴシック" charset="0"/>
              </a:rPr>
              <a:t>?</a:t>
            </a:r>
          </a:p>
        </p:txBody>
      </p:sp>
      <p:sp>
        <p:nvSpPr>
          <p:cNvPr id="91147" name="Text Box 11">
            <a:extLst>
              <a:ext uri="{FF2B5EF4-FFF2-40B4-BE49-F238E27FC236}">
                <a16:creationId xmlns:a16="http://schemas.microsoft.com/office/drawing/2014/main" id="{847A7BC7-EACF-D347-A4A6-DD4168F8E3BF}"/>
              </a:ext>
            </a:extLst>
          </p:cNvPr>
          <p:cNvSpPr txBox="1">
            <a:spLocks noChangeArrowheads="1"/>
          </p:cNvSpPr>
          <p:nvPr/>
        </p:nvSpPr>
        <p:spPr bwMode="auto">
          <a:xfrm>
            <a:off x="1187450" y="6165850"/>
            <a:ext cx="7239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GB" altLang="en-US"/>
              <a:t>In nature evolution ensures folding...</a:t>
            </a:r>
          </a:p>
        </p:txBody>
      </p:sp>
      <p:sp>
        <p:nvSpPr>
          <p:cNvPr id="9" name="Text Box 11">
            <a:extLst>
              <a:ext uri="{FF2B5EF4-FFF2-40B4-BE49-F238E27FC236}">
                <a16:creationId xmlns:a16="http://schemas.microsoft.com/office/drawing/2014/main" id="{00A5E099-850C-1D48-B680-2CFA9078A37D}"/>
              </a:ext>
            </a:extLst>
          </p:cNvPr>
          <p:cNvSpPr txBox="1">
            <a:spLocks noChangeArrowheads="1"/>
          </p:cNvSpPr>
          <p:nvPr/>
        </p:nvSpPr>
        <p:spPr bwMode="auto">
          <a:xfrm>
            <a:off x="323850" y="981075"/>
            <a:ext cx="8820150" cy="461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GB" altLang="en-US"/>
              <a:t>We cannot take real protein sequences (why not?)</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114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47" grpId="0"/>
      <p:bldP spid="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a:extLst>
              <a:ext uri="{FF2B5EF4-FFF2-40B4-BE49-F238E27FC236}">
                <a16:creationId xmlns:a16="http://schemas.microsoft.com/office/drawing/2014/main" id="{4819BB5B-8692-9D40-8E4C-154D45806D4D}"/>
              </a:ext>
            </a:extLst>
          </p:cNvPr>
          <p:cNvSpPr>
            <a:spLocks noGrp="1" noChangeArrowheads="1"/>
          </p:cNvSpPr>
          <p:nvPr>
            <p:ph type="title"/>
          </p:nvPr>
        </p:nvSpPr>
        <p:spPr/>
        <p:txBody>
          <a:bodyPr/>
          <a:lstStyle/>
          <a:p>
            <a:pPr eaLnBrk="1" hangingPunct="1"/>
            <a:r>
              <a:rPr lang="en-GB" altLang="en-US"/>
              <a:t>Solution: energy minimization</a:t>
            </a:r>
          </a:p>
        </p:txBody>
      </p:sp>
      <p:pic>
        <p:nvPicPr>
          <p:cNvPr id="87042" name="Picture 5" descr="S50_Be_unfold">
            <a:extLst>
              <a:ext uri="{FF2B5EF4-FFF2-40B4-BE49-F238E27FC236}">
                <a16:creationId xmlns:a16="http://schemas.microsoft.com/office/drawing/2014/main" id="{748C5505-3644-DD47-B47E-0D0B2328B3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19275"/>
            <a:ext cx="4064000" cy="3911600"/>
          </a:xfrm>
          <a:prstGeom prst="rect">
            <a:avLst/>
          </a:prstGeom>
          <a:solidFill>
            <a:schemeClr val="bg1"/>
          </a:solidFill>
          <a:ln w="25400">
            <a:solidFill>
              <a:schemeClr val="tx1"/>
            </a:solidFill>
            <a:miter lim="800000"/>
            <a:headEnd/>
            <a:tailEnd/>
          </a:ln>
        </p:spPr>
      </p:pic>
      <p:pic>
        <p:nvPicPr>
          <p:cNvPr id="87043" name="Picture 6" descr="cube">
            <a:extLst>
              <a:ext uri="{FF2B5EF4-FFF2-40B4-BE49-F238E27FC236}">
                <a16:creationId xmlns:a16="http://schemas.microsoft.com/office/drawing/2014/main" id="{A612C906-7621-034A-BC36-0F1F571B21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1819275"/>
            <a:ext cx="4038600" cy="3913188"/>
          </a:xfrm>
          <a:prstGeom prst="rect">
            <a:avLst/>
          </a:prstGeom>
          <a:solidFill>
            <a:schemeClr val="bg1"/>
          </a:solidFill>
          <a:ln w="25400">
            <a:solidFill>
              <a:schemeClr val="tx1"/>
            </a:solidFill>
            <a:miter lim="800000"/>
            <a:headEnd/>
            <a:tailEnd/>
          </a:ln>
        </p:spPr>
      </p:pic>
      <p:sp>
        <p:nvSpPr>
          <p:cNvPr id="87044" name="Line 8">
            <a:extLst>
              <a:ext uri="{FF2B5EF4-FFF2-40B4-BE49-F238E27FC236}">
                <a16:creationId xmlns:a16="http://schemas.microsoft.com/office/drawing/2014/main" id="{1365FC05-BAD9-3445-BE62-8EBD5DF5D263}"/>
              </a:ext>
            </a:extLst>
          </p:cNvPr>
          <p:cNvSpPr>
            <a:spLocks noChangeShapeType="1"/>
          </p:cNvSpPr>
          <p:nvPr/>
        </p:nvSpPr>
        <p:spPr bwMode="auto">
          <a:xfrm>
            <a:off x="4191000" y="3952875"/>
            <a:ext cx="53340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1145" name="Text Box 9">
            <a:extLst>
              <a:ext uri="{FF2B5EF4-FFF2-40B4-BE49-F238E27FC236}">
                <a16:creationId xmlns:a16="http://schemas.microsoft.com/office/drawing/2014/main" id="{0E220CCD-0075-9E48-8442-351B991258C2}"/>
              </a:ext>
            </a:extLst>
          </p:cNvPr>
          <p:cNvSpPr txBox="1">
            <a:spLocks noChangeArrowheads="1"/>
          </p:cNvSpPr>
          <p:nvPr/>
        </p:nvSpPr>
        <p:spPr bwMode="auto">
          <a:xfrm>
            <a:off x="611188" y="981075"/>
            <a:ext cx="7239000" cy="1384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GB" altLang="en-US"/>
              <a:t>Given a structure, what are sequences with a low (potential) energy?</a:t>
            </a:r>
          </a:p>
          <a:p>
            <a:endParaRPr lang="en-GB" altLang="en-US"/>
          </a:p>
        </p:txBody>
      </p:sp>
      <p:sp>
        <p:nvSpPr>
          <p:cNvPr id="91146" name="Text Box 10">
            <a:extLst>
              <a:ext uri="{FF2B5EF4-FFF2-40B4-BE49-F238E27FC236}">
                <a16:creationId xmlns:a16="http://schemas.microsoft.com/office/drawing/2014/main" id="{40ABF1FA-8BD1-3949-97CB-1C30362D7D36}"/>
              </a:ext>
            </a:extLst>
          </p:cNvPr>
          <p:cNvSpPr txBox="1">
            <a:spLocks noChangeArrowheads="1"/>
          </p:cNvSpPr>
          <p:nvPr/>
        </p:nvSpPr>
        <p:spPr bwMode="auto">
          <a:xfrm>
            <a:off x="4217988" y="3267075"/>
            <a:ext cx="354012" cy="457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spAutoFit/>
          </a:bodyPr>
          <a:lstStyle/>
          <a:p>
            <a:pPr>
              <a:defRPr/>
            </a:pPr>
            <a:r>
              <a:rPr lang="en-GB">
                <a:latin typeface="Arial" charset="0"/>
                <a:ea typeface="ＭＳ Ｐゴシック" charset="0"/>
              </a:rPr>
              <a:t>?</a:t>
            </a:r>
          </a:p>
        </p:txBody>
      </p:sp>
      <p:sp>
        <p:nvSpPr>
          <p:cNvPr id="9" name="Text Box 9">
            <a:extLst>
              <a:ext uri="{FF2B5EF4-FFF2-40B4-BE49-F238E27FC236}">
                <a16:creationId xmlns:a16="http://schemas.microsoft.com/office/drawing/2014/main" id="{DB463025-4755-3041-91A2-1AA5D50C2D84}"/>
              </a:ext>
            </a:extLst>
          </p:cNvPr>
          <p:cNvSpPr txBox="1">
            <a:spLocks noChangeArrowheads="1"/>
          </p:cNvSpPr>
          <p:nvPr/>
        </p:nvSpPr>
        <p:spPr bwMode="auto">
          <a:xfrm>
            <a:off x="827088" y="5732463"/>
            <a:ext cx="7239000" cy="1385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GB" altLang="en-US"/>
              <a:t>we can simulate evolution by changing the sequence with random substitutions</a:t>
            </a:r>
          </a:p>
          <a:p>
            <a:endParaRPr lang="en-GB" alt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114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45"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92AF1-9FDB-DF40-9DC7-C07086C96BDD}"/>
              </a:ext>
            </a:extLst>
          </p:cNvPr>
          <p:cNvSpPr>
            <a:spLocks noGrp="1"/>
          </p:cNvSpPr>
          <p:nvPr>
            <p:ph type="title"/>
          </p:nvPr>
        </p:nvSpPr>
        <p:spPr/>
        <p:txBody>
          <a:bodyPr/>
          <a:lstStyle/>
          <a:p>
            <a:r>
              <a:rPr lang="en-GB" altLang="en-US"/>
              <a:t>Physical Approach</a:t>
            </a:r>
          </a:p>
        </p:txBody>
      </p:sp>
      <p:sp>
        <p:nvSpPr>
          <p:cNvPr id="24578" name="Content Placeholder 2">
            <a:extLst>
              <a:ext uri="{FF2B5EF4-FFF2-40B4-BE49-F238E27FC236}">
                <a16:creationId xmlns:a16="http://schemas.microsoft.com/office/drawing/2014/main" id="{71D2546C-5074-0140-A0B2-02AAF664B981}"/>
              </a:ext>
            </a:extLst>
          </p:cNvPr>
          <p:cNvSpPr>
            <a:spLocks noGrp="1"/>
          </p:cNvSpPr>
          <p:nvPr>
            <p:ph idx="1"/>
          </p:nvPr>
        </p:nvSpPr>
        <p:spPr>
          <a:xfrm>
            <a:off x="4932363" y="1295400"/>
            <a:ext cx="3602037" cy="5105400"/>
          </a:xfrm>
        </p:spPr>
        <p:txBody>
          <a:bodyPr/>
          <a:lstStyle/>
          <a:p>
            <a:r>
              <a:rPr lang="en-GB" altLang="en-US"/>
              <a:t>Take a full atomistic force field</a:t>
            </a:r>
          </a:p>
          <a:p>
            <a:r>
              <a:rPr lang="en-GB" altLang="en-US"/>
              <a:t>Simulate as long as possible</a:t>
            </a:r>
          </a:p>
          <a:p>
            <a:endParaRPr lang="en-GB" altLang="en-US"/>
          </a:p>
        </p:txBody>
      </p:sp>
      <p:pic>
        <p:nvPicPr>
          <p:cNvPr id="24579" name="Picture 5" descr="ensemble_3RUB">
            <a:extLst>
              <a:ext uri="{FF2B5EF4-FFF2-40B4-BE49-F238E27FC236}">
                <a16:creationId xmlns:a16="http://schemas.microsoft.com/office/drawing/2014/main" id="{E2993388-53F2-204B-9583-67A51DA54D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1196975"/>
            <a:ext cx="4032250" cy="499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305EBFA2-F6D8-1741-A1A6-136926EEA15F}"/>
              </a:ext>
            </a:extLst>
          </p:cNvPr>
          <p:cNvSpPr>
            <a:spLocks noGrp="1" noChangeArrowheads="1"/>
          </p:cNvSpPr>
          <p:nvPr>
            <p:ph type="title"/>
          </p:nvPr>
        </p:nvSpPr>
        <p:spPr/>
        <p:txBody>
          <a:bodyPr/>
          <a:lstStyle/>
          <a:p>
            <a:pPr eaLnBrk="1" hangingPunct="1"/>
            <a:r>
              <a:rPr lang="en-GB" altLang="en-US"/>
              <a:t>Lattice Model: design</a:t>
            </a:r>
          </a:p>
        </p:txBody>
      </p:sp>
      <p:sp>
        <p:nvSpPr>
          <p:cNvPr id="89091" name="Rectangle 4">
            <a:extLst>
              <a:ext uri="{FF2B5EF4-FFF2-40B4-BE49-F238E27FC236}">
                <a16:creationId xmlns:a16="http://schemas.microsoft.com/office/drawing/2014/main" id="{0AB81734-75A2-594C-8FFB-3C8906E16E64}"/>
              </a:ext>
            </a:extLst>
          </p:cNvPr>
          <p:cNvSpPr>
            <a:spLocks noGrp="1" noChangeArrowheads="1"/>
          </p:cNvSpPr>
          <p:nvPr>
            <p:ph type="body" sz="half" idx="2"/>
          </p:nvPr>
        </p:nvSpPr>
        <p:spPr>
          <a:xfrm>
            <a:off x="4425950" y="3213100"/>
            <a:ext cx="4724400" cy="2209800"/>
          </a:xfrm>
        </p:spPr>
        <p:txBody>
          <a:bodyPr/>
          <a:lstStyle/>
          <a:p>
            <a:pPr marL="381000" indent="-381000" eaLnBrk="1" hangingPunct="1">
              <a:buFontTx/>
              <a:buNone/>
            </a:pPr>
            <a:r>
              <a:rPr lang="en-GB" altLang="en-US" sz="2000"/>
              <a:t>Design loop:</a:t>
            </a:r>
          </a:p>
          <a:p>
            <a:pPr marL="381000" indent="-381000" eaLnBrk="1" hangingPunct="1">
              <a:buFontTx/>
              <a:buNone/>
            </a:pPr>
            <a:r>
              <a:rPr lang="en-GB" altLang="en-US" sz="2000"/>
              <a:t>-Initiation: choose a structure, keep it frozen</a:t>
            </a:r>
          </a:p>
          <a:p>
            <a:pPr marL="381000" indent="-381000" eaLnBrk="1" hangingPunct="1">
              <a:buFontTx/>
              <a:buNone/>
            </a:pPr>
            <a:r>
              <a:rPr lang="en-GB" altLang="en-US" sz="2000"/>
              <a:t>- Design loop:</a:t>
            </a:r>
          </a:p>
          <a:p>
            <a:pPr marL="914400" lvl="1" indent="-342900" eaLnBrk="1" hangingPunct="1"/>
            <a:r>
              <a:rPr lang="en-GB" altLang="en-US" sz="1800"/>
              <a:t>Choose a residue</a:t>
            </a:r>
          </a:p>
          <a:p>
            <a:pPr marL="914400" lvl="1" indent="-342900" eaLnBrk="1" hangingPunct="1"/>
            <a:r>
              <a:rPr lang="en-GB" altLang="en-US" sz="1800"/>
              <a:t>Change the amino acid</a:t>
            </a:r>
          </a:p>
          <a:p>
            <a:pPr marL="914400" lvl="1" indent="-342900" eaLnBrk="1" hangingPunct="1"/>
            <a:r>
              <a:rPr lang="en-GB" altLang="en-US" sz="1800"/>
              <a:t>Calculate new interaction energy</a:t>
            </a:r>
          </a:p>
          <a:p>
            <a:pPr marL="914400" lvl="1" indent="-342900" eaLnBrk="1" hangingPunct="1"/>
            <a:r>
              <a:rPr lang="en-GB" altLang="en-US" sz="1800"/>
              <a:t>Accept with Monte Carlo criterion based on </a:t>
            </a:r>
            <a:r>
              <a:rPr lang="en-GB" altLang="en-US" sz="1800" u="sng"/>
              <a:t>energy</a:t>
            </a:r>
            <a:r>
              <a:rPr lang="en-GB" altLang="en-US" sz="1800"/>
              <a:t> and </a:t>
            </a:r>
            <a:r>
              <a:rPr lang="en-GB" altLang="en-US" sz="1800" u="sng"/>
              <a:t>variance</a:t>
            </a:r>
            <a:endParaRPr lang="en-GB" altLang="en-US" sz="1800"/>
          </a:p>
        </p:txBody>
      </p:sp>
      <p:pic>
        <p:nvPicPr>
          <p:cNvPr id="89090" name="Picture 3" descr="cube">
            <a:extLst>
              <a:ext uri="{FF2B5EF4-FFF2-40B4-BE49-F238E27FC236}">
                <a16:creationId xmlns:a16="http://schemas.microsoft.com/office/drawing/2014/main" id="{E945EB50-1DFE-6048-AF72-F1C690F139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855913"/>
            <a:ext cx="3733800" cy="3621087"/>
          </a:xfrm>
          <a:prstGeom prst="rect">
            <a:avLst/>
          </a:prstGeom>
          <a:solidFill>
            <a:schemeClr val="bg1"/>
          </a:solidFill>
          <a:ln w="25400">
            <a:solidFill>
              <a:schemeClr val="tx1"/>
            </a:solidFill>
            <a:miter lim="800000"/>
            <a:headEnd/>
            <a:tailEnd/>
          </a:ln>
        </p:spPr>
      </p:pic>
      <p:grpSp>
        <p:nvGrpSpPr>
          <p:cNvPr id="89092" name="Group 5">
            <a:extLst>
              <a:ext uri="{FF2B5EF4-FFF2-40B4-BE49-F238E27FC236}">
                <a16:creationId xmlns:a16="http://schemas.microsoft.com/office/drawing/2014/main" id="{F0BE552A-1A6C-A34D-BAE8-F437B93DA6FE}"/>
              </a:ext>
            </a:extLst>
          </p:cNvPr>
          <p:cNvGrpSpPr>
            <a:grpSpLocks/>
          </p:cNvGrpSpPr>
          <p:nvPr/>
        </p:nvGrpSpPr>
        <p:grpSpPr bwMode="auto">
          <a:xfrm>
            <a:off x="609600" y="914400"/>
            <a:ext cx="2733675" cy="1671638"/>
            <a:chOff x="3539" y="3059"/>
            <a:chExt cx="1722" cy="1053"/>
          </a:xfrm>
        </p:grpSpPr>
        <p:sp>
          <p:nvSpPr>
            <p:cNvPr id="93190" name="Rectangle 6">
              <a:extLst>
                <a:ext uri="{FF2B5EF4-FFF2-40B4-BE49-F238E27FC236}">
                  <a16:creationId xmlns:a16="http://schemas.microsoft.com/office/drawing/2014/main" id="{B2DCE3FE-B765-2540-878C-E582747C2137}"/>
                </a:ext>
              </a:extLst>
            </p:cNvPr>
            <p:cNvSpPr>
              <a:spLocks noChangeArrowheads="1"/>
            </p:cNvSpPr>
            <p:nvPr/>
          </p:nvSpPr>
          <p:spPr bwMode="auto">
            <a:xfrm>
              <a:off x="3539" y="3059"/>
              <a:ext cx="237" cy="237"/>
            </a:xfrm>
            <a:prstGeom prst="rect">
              <a:avLst/>
            </a:prstGeom>
            <a:solidFill>
              <a:srgbClr val="FFFF00"/>
            </a:solidFill>
            <a:ln w="5472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Arial" charset="0"/>
                <a:ea typeface="ＭＳ Ｐゴシック" charset="0"/>
              </a:endParaRPr>
            </a:p>
          </p:txBody>
        </p:sp>
        <p:sp>
          <p:nvSpPr>
            <p:cNvPr id="93191" name="Rectangle 7">
              <a:extLst>
                <a:ext uri="{FF2B5EF4-FFF2-40B4-BE49-F238E27FC236}">
                  <a16:creationId xmlns:a16="http://schemas.microsoft.com/office/drawing/2014/main" id="{0195CD6A-9340-8146-82E3-19E650A45CE5}"/>
                </a:ext>
              </a:extLst>
            </p:cNvPr>
            <p:cNvSpPr>
              <a:spLocks noChangeArrowheads="1"/>
            </p:cNvSpPr>
            <p:nvPr/>
          </p:nvSpPr>
          <p:spPr bwMode="auto">
            <a:xfrm>
              <a:off x="3539" y="3332"/>
              <a:ext cx="237" cy="237"/>
            </a:xfrm>
            <a:prstGeom prst="rect">
              <a:avLst/>
            </a:prstGeom>
            <a:solidFill>
              <a:srgbClr val="CCCCCC"/>
            </a:solidFill>
            <a:ln w="5472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Arial" charset="0"/>
                <a:ea typeface="ＭＳ Ｐゴシック" charset="0"/>
              </a:endParaRPr>
            </a:p>
          </p:txBody>
        </p:sp>
        <p:sp>
          <p:nvSpPr>
            <p:cNvPr id="93192" name="Rectangle 8">
              <a:extLst>
                <a:ext uri="{FF2B5EF4-FFF2-40B4-BE49-F238E27FC236}">
                  <a16:creationId xmlns:a16="http://schemas.microsoft.com/office/drawing/2014/main" id="{A27FA6D2-177E-364E-8B31-DA978AE38ADE}"/>
                </a:ext>
              </a:extLst>
            </p:cNvPr>
            <p:cNvSpPr>
              <a:spLocks noChangeArrowheads="1"/>
            </p:cNvSpPr>
            <p:nvPr/>
          </p:nvSpPr>
          <p:spPr bwMode="auto">
            <a:xfrm>
              <a:off x="3539" y="3604"/>
              <a:ext cx="237" cy="237"/>
            </a:xfrm>
            <a:prstGeom prst="rect">
              <a:avLst/>
            </a:prstGeom>
            <a:solidFill>
              <a:srgbClr val="FF0000"/>
            </a:solidFill>
            <a:ln w="5472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Arial" charset="0"/>
                <a:ea typeface="ＭＳ Ｐゴシック" charset="0"/>
              </a:endParaRPr>
            </a:p>
          </p:txBody>
        </p:sp>
        <p:sp>
          <p:nvSpPr>
            <p:cNvPr id="93193" name="Rectangle 9">
              <a:extLst>
                <a:ext uri="{FF2B5EF4-FFF2-40B4-BE49-F238E27FC236}">
                  <a16:creationId xmlns:a16="http://schemas.microsoft.com/office/drawing/2014/main" id="{CD22AB52-0095-2C47-BAA5-52D9934FAD9C}"/>
                </a:ext>
              </a:extLst>
            </p:cNvPr>
            <p:cNvSpPr>
              <a:spLocks noChangeArrowheads="1"/>
            </p:cNvSpPr>
            <p:nvPr/>
          </p:nvSpPr>
          <p:spPr bwMode="auto">
            <a:xfrm>
              <a:off x="3539" y="3876"/>
              <a:ext cx="237" cy="237"/>
            </a:xfrm>
            <a:prstGeom prst="rect">
              <a:avLst/>
            </a:prstGeom>
            <a:solidFill>
              <a:srgbClr val="0047FF"/>
            </a:solidFill>
            <a:ln w="5472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Arial" charset="0"/>
                <a:ea typeface="ＭＳ Ｐゴシック" charset="0"/>
              </a:endParaRPr>
            </a:p>
          </p:txBody>
        </p:sp>
        <p:sp>
          <p:nvSpPr>
            <p:cNvPr id="93194" name="Text Box 10">
              <a:extLst>
                <a:ext uri="{FF2B5EF4-FFF2-40B4-BE49-F238E27FC236}">
                  <a16:creationId xmlns:a16="http://schemas.microsoft.com/office/drawing/2014/main" id="{6609E227-BDBC-7343-8E44-E89520C1F193}"/>
                </a:ext>
              </a:extLst>
            </p:cNvPr>
            <p:cNvSpPr txBox="1">
              <a:spLocks noChangeArrowheads="1"/>
            </p:cNvSpPr>
            <p:nvPr/>
          </p:nvSpPr>
          <p:spPr bwMode="auto">
            <a:xfrm>
              <a:off x="3871" y="3059"/>
              <a:ext cx="990" cy="23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eaLnBrk="1" hangingPunct="1">
                <a:lnSpc>
                  <a:spcPct val="93000"/>
                </a:lnSpc>
                <a:buClr>
                  <a:srgbClr val="000000"/>
                </a:buClr>
                <a:buSzPct val="100000"/>
                <a:buFont typeface="Arial" charset="0"/>
                <a:buNone/>
                <a:defRPr/>
              </a:pPr>
              <a:r>
                <a:rPr lang="en-GB" sz="2000">
                  <a:solidFill>
                    <a:srgbClr val="000000"/>
                  </a:solidFill>
                </a:rPr>
                <a:t>hydrophobic</a:t>
              </a:r>
            </a:p>
          </p:txBody>
        </p:sp>
        <p:sp>
          <p:nvSpPr>
            <p:cNvPr id="93195" name="Text Box 11">
              <a:extLst>
                <a:ext uri="{FF2B5EF4-FFF2-40B4-BE49-F238E27FC236}">
                  <a16:creationId xmlns:a16="http://schemas.microsoft.com/office/drawing/2014/main" id="{01C8326E-62C7-1E42-A5F2-B4CF5A34D763}"/>
                </a:ext>
              </a:extLst>
            </p:cNvPr>
            <p:cNvSpPr txBox="1">
              <a:spLocks noChangeArrowheads="1"/>
            </p:cNvSpPr>
            <p:nvPr/>
          </p:nvSpPr>
          <p:spPr bwMode="auto">
            <a:xfrm>
              <a:off x="3871" y="3332"/>
              <a:ext cx="1391" cy="23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5pPr>
              <a:lvl6pPr marL="2514600" indent="-228600" algn="ctr" defTabSz="457200" eaLnBrk="0" fontAlgn="base" hangingPunct="0">
                <a:spcBef>
                  <a:spcPct val="5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6pPr>
              <a:lvl7pPr marL="2971800" indent="-228600" algn="ctr" defTabSz="457200" eaLnBrk="0" fontAlgn="base" hangingPunct="0">
                <a:spcBef>
                  <a:spcPct val="5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7pPr>
              <a:lvl8pPr marL="3429000" indent="-228600" algn="ctr" defTabSz="457200" eaLnBrk="0" fontAlgn="base" hangingPunct="0">
                <a:spcBef>
                  <a:spcPct val="5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8pPr>
              <a:lvl9pPr marL="3886200" indent="-228600" algn="ctr" defTabSz="457200" eaLnBrk="0" fontAlgn="base" hangingPunct="0">
                <a:spcBef>
                  <a:spcPct val="5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9pPr>
            </a:lstStyle>
            <a:p>
              <a:pPr algn="l" eaLnBrk="1" hangingPunct="1">
                <a:lnSpc>
                  <a:spcPct val="93000"/>
                </a:lnSpc>
                <a:spcBef>
                  <a:spcPct val="0"/>
                </a:spcBef>
                <a:buClr>
                  <a:srgbClr val="000000"/>
                </a:buClr>
                <a:buSzPct val="100000"/>
                <a:buFont typeface="Arial" panose="020B0604020202020204" pitchFamily="34" charset="0"/>
                <a:buNone/>
              </a:pPr>
              <a:r>
                <a:rPr lang="en-GB" altLang="en-US" sz="2000">
                  <a:solidFill>
                    <a:srgbClr val="000000"/>
                  </a:solidFill>
                </a:rPr>
                <a:t>polar (hydrophilic)</a:t>
              </a:r>
              <a:r>
                <a:rPr lang="ar-SA" altLang="en-US" sz="2000">
                  <a:solidFill>
                    <a:srgbClr val="000000"/>
                  </a:solidFill>
                  <a:cs typeface="Arial" panose="020B0604020202020204" pitchFamily="34" charset="0"/>
                </a:rPr>
                <a:t>‏</a:t>
              </a:r>
              <a:endParaRPr lang="en-GB" altLang="en-US" sz="2000">
                <a:solidFill>
                  <a:srgbClr val="000000"/>
                </a:solidFill>
              </a:endParaRPr>
            </a:p>
          </p:txBody>
        </p:sp>
        <p:sp>
          <p:nvSpPr>
            <p:cNvPr id="93196" name="Text Box 12">
              <a:extLst>
                <a:ext uri="{FF2B5EF4-FFF2-40B4-BE49-F238E27FC236}">
                  <a16:creationId xmlns:a16="http://schemas.microsoft.com/office/drawing/2014/main" id="{5331AD51-6601-4E47-B6AC-99E7F84193CE}"/>
                </a:ext>
              </a:extLst>
            </p:cNvPr>
            <p:cNvSpPr txBox="1">
              <a:spLocks noChangeArrowheads="1"/>
            </p:cNvSpPr>
            <p:nvPr/>
          </p:nvSpPr>
          <p:spPr bwMode="auto">
            <a:xfrm>
              <a:off x="3871" y="3581"/>
              <a:ext cx="1298" cy="23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eaLnBrk="1" hangingPunct="1">
                <a:lnSpc>
                  <a:spcPct val="93000"/>
                </a:lnSpc>
                <a:buClr>
                  <a:srgbClr val="000000"/>
                </a:buClr>
                <a:buSzPct val="100000"/>
                <a:buFont typeface="Arial" charset="0"/>
                <a:buNone/>
                <a:defRPr/>
              </a:pPr>
              <a:r>
                <a:rPr lang="en-GB" sz="2000">
                  <a:solidFill>
                    <a:srgbClr val="000000"/>
                  </a:solidFill>
                </a:rPr>
                <a:t>negative charge </a:t>
              </a:r>
            </a:p>
          </p:txBody>
        </p:sp>
        <p:sp>
          <p:nvSpPr>
            <p:cNvPr id="93197" name="Text Box 13">
              <a:extLst>
                <a:ext uri="{FF2B5EF4-FFF2-40B4-BE49-F238E27FC236}">
                  <a16:creationId xmlns:a16="http://schemas.microsoft.com/office/drawing/2014/main" id="{EC18144C-1D6A-C84A-A7EB-82700C1FCD7C}"/>
                </a:ext>
              </a:extLst>
            </p:cNvPr>
            <p:cNvSpPr txBox="1">
              <a:spLocks noChangeArrowheads="1"/>
            </p:cNvSpPr>
            <p:nvPr/>
          </p:nvSpPr>
          <p:spPr bwMode="auto">
            <a:xfrm>
              <a:off x="3871" y="3853"/>
              <a:ext cx="1236" cy="23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eaLnBrk="1" hangingPunct="1">
                <a:lnSpc>
                  <a:spcPct val="93000"/>
                </a:lnSpc>
                <a:buClr>
                  <a:srgbClr val="000000"/>
                </a:buClr>
                <a:buSzPct val="100000"/>
                <a:buFont typeface="Arial" charset="0"/>
                <a:buNone/>
                <a:defRPr/>
              </a:pPr>
              <a:r>
                <a:rPr lang="en-GB" sz="2000">
                  <a:solidFill>
                    <a:srgbClr val="000000"/>
                  </a:solidFill>
                </a:rPr>
                <a:t>positive charge </a:t>
              </a:r>
            </a:p>
          </p:txBody>
        </p:sp>
      </p:grpSp>
      <p:grpSp>
        <p:nvGrpSpPr>
          <p:cNvPr id="89093" name="Group 14">
            <a:extLst>
              <a:ext uri="{FF2B5EF4-FFF2-40B4-BE49-F238E27FC236}">
                <a16:creationId xmlns:a16="http://schemas.microsoft.com/office/drawing/2014/main" id="{EDD4E1BB-0405-3D4E-B38D-3B1BC5298FC4}"/>
              </a:ext>
            </a:extLst>
          </p:cNvPr>
          <p:cNvGrpSpPr>
            <a:grpSpLocks/>
          </p:cNvGrpSpPr>
          <p:nvPr/>
        </p:nvGrpSpPr>
        <p:grpSpPr bwMode="auto">
          <a:xfrm>
            <a:off x="5791200" y="1066800"/>
            <a:ext cx="1905000" cy="1976438"/>
            <a:chOff x="1968" y="2496"/>
            <a:chExt cx="1200" cy="1245"/>
          </a:xfrm>
        </p:grpSpPr>
        <p:sp>
          <p:nvSpPr>
            <p:cNvPr id="93199" name="Rectangle 15">
              <a:extLst>
                <a:ext uri="{FF2B5EF4-FFF2-40B4-BE49-F238E27FC236}">
                  <a16:creationId xmlns:a16="http://schemas.microsoft.com/office/drawing/2014/main" id="{2303031D-A324-0D45-B889-21F55BEE1687}"/>
                </a:ext>
              </a:extLst>
            </p:cNvPr>
            <p:cNvSpPr>
              <a:spLocks noChangeArrowheads="1"/>
            </p:cNvSpPr>
            <p:nvPr/>
          </p:nvSpPr>
          <p:spPr bwMode="auto">
            <a:xfrm>
              <a:off x="1968" y="2767"/>
              <a:ext cx="237" cy="237"/>
            </a:xfrm>
            <a:prstGeom prst="rect">
              <a:avLst/>
            </a:prstGeom>
            <a:solidFill>
              <a:srgbClr val="FFFF00"/>
            </a:solidFill>
            <a:ln w="5472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Arial" charset="0"/>
                <a:ea typeface="ＭＳ Ｐゴシック" charset="0"/>
              </a:endParaRPr>
            </a:p>
          </p:txBody>
        </p:sp>
        <p:sp>
          <p:nvSpPr>
            <p:cNvPr id="93200" name="Rectangle 16">
              <a:extLst>
                <a:ext uri="{FF2B5EF4-FFF2-40B4-BE49-F238E27FC236}">
                  <a16:creationId xmlns:a16="http://schemas.microsoft.com/office/drawing/2014/main" id="{B38ADF3A-F547-6944-BD1E-1C69B463DA75}"/>
                </a:ext>
              </a:extLst>
            </p:cNvPr>
            <p:cNvSpPr>
              <a:spLocks noChangeArrowheads="1"/>
            </p:cNvSpPr>
            <p:nvPr/>
          </p:nvSpPr>
          <p:spPr bwMode="auto">
            <a:xfrm>
              <a:off x="1968" y="3024"/>
              <a:ext cx="237" cy="237"/>
            </a:xfrm>
            <a:prstGeom prst="rect">
              <a:avLst/>
            </a:prstGeom>
            <a:solidFill>
              <a:srgbClr val="CCCCCC"/>
            </a:solidFill>
            <a:ln w="5472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Arial" charset="0"/>
                <a:ea typeface="ＭＳ Ｐゴシック" charset="0"/>
              </a:endParaRPr>
            </a:p>
          </p:txBody>
        </p:sp>
        <p:sp>
          <p:nvSpPr>
            <p:cNvPr id="93201" name="Rectangle 17">
              <a:extLst>
                <a:ext uri="{FF2B5EF4-FFF2-40B4-BE49-F238E27FC236}">
                  <a16:creationId xmlns:a16="http://schemas.microsoft.com/office/drawing/2014/main" id="{8E55ECD4-D446-1C4A-971E-CD7164443039}"/>
                </a:ext>
              </a:extLst>
            </p:cNvPr>
            <p:cNvSpPr>
              <a:spLocks noChangeArrowheads="1"/>
            </p:cNvSpPr>
            <p:nvPr/>
          </p:nvSpPr>
          <p:spPr bwMode="auto">
            <a:xfrm>
              <a:off x="1968" y="3267"/>
              <a:ext cx="237" cy="237"/>
            </a:xfrm>
            <a:prstGeom prst="rect">
              <a:avLst/>
            </a:prstGeom>
            <a:solidFill>
              <a:srgbClr val="FF0000"/>
            </a:solidFill>
            <a:ln w="5472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Arial" charset="0"/>
                <a:ea typeface="ＭＳ Ｐゴシック" charset="0"/>
              </a:endParaRPr>
            </a:p>
          </p:txBody>
        </p:sp>
        <p:sp>
          <p:nvSpPr>
            <p:cNvPr id="93202" name="Rectangle 18">
              <a:extLst>
                <a:ext uri="{FF2B5EF4-FFF2-40B4-BE49-F238E27FC236}">
                  <a16:creationId xmlns:a16="http://schemas.microsoft.com/office/drawing/2014/main" id="{69811C46-EED0-644C-AEF5-27ADCB75C809}"/>
                </a:ext>
              </a:extLst>
            </p:cNvPr>
            <p:cNvSpPr>
              <a:spLocks noChangeArrowheads="1"/>
            </p:cNvSpPr>
            <p:nvPr/>
          </p:nvSpPr>
          <p:spPr bwMode="auto">
            <a:xfrm>
              <a:off x="1968" y="3504"/>
              <a:ext cx="237" cy="237"/>
            </a:xfrm>
            <a:prstGeom prst="rect">
              <a:avLst/>
            </a:prstGeom>
            <a:solidFill>
              <a:srgbClr val="0047FF"/>
            </a:solidFill>
            <a:ln w="5472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Arial" charset="0"/>
                <a:ea typeface="ＭＳ Ｐゴシック" charset="0"/>
              </a:endParaRPr>
            </a:p>
          </p:txBody>
        </p:sp>
        <p:sp>
          <p:nvSpPr>
            <p:cNvPr id="93203" name="Rectangle 19">
              <a:extLst>
                <a:ext uri="{FF2B5EF4-FFF2-40B4-BE49-F238E27FC236}">
                  <a16:creationId xmlns:a16="http://schemas.microsoft.com/office/drawing/2014/main" id="{1240F34A-EB95-534B-80D9-F355BF6BD607}"/>
                </a:ext>
              </a:extLst>
            </p:cNvPr>
            <p:cNvSpPr>
              <a:spLocks noChangeArrowheads="1"/>
            </p:cNvSpPr>
            <p:nvPr/>
          </p:nvSpPr>
          <p:spPr bwMode="auto">
            <a:xfrm>
              <a:off x="2214" y="2496"/>
              <a:ext cx="237" cy="237"/>
            </a:xfrm>
            <a:prstGeom prst="rect">
              <a:avLst/>
            </a:prstGeom>
            <a:solidFill>
              <a:srgbClr val="FFFF00"/>
            </a:solidFill>
            <a:ln w="5472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Arial" charset="0"/>
                <a:ea typeface="ＭＳ Ｐゴシック" charset="0"/>
              </a:endParaRPr>
            </a:p>
          </p:txBody>
        </p:sp>
        <p:sp>
          <p:nvSpPr>
            <p:cNvPr id="93204" name="Rectangle 20">
              <a:extLst>
                <a:ext uri="{FF2B5EF4-FFF2-40B4-BE49-F238E27FC236}">
                  <a16:creationId xmlns:a16="http://schemas.microsoft.com/office/drawing/2014/main" id="{BD387786-37F7-2B47-8E4B-5667BA45E2CE}"/>
                </a:ext>
              </a:extLst>
            </p:cNvPr>
            <p:cNvSpPr>
              <a:spLocks noChangeArrowheads="1"/>
            </p:cNvSpPr>
            <p:nvPr/>
          </p:nvSpPr>
          <p:spPr bwMode="auto">
            <a:xfrm>
              <a:off x="2451" y="2496"/>
              <a:ext cx="237" cy="237"/>
            </a:xfrm>
            <a:prstGeom prst="rect">
              <a:avLst/>
            </a:prstGeom>
            <a:solidFill>
              <a:srgbClr val="CCCCCC"/>
            </a:solidFill>
            <a:ln w="5472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Arial" charset="0"/>
                <a:ea typeface="ＭＳ Ｐゴシック" charset="0"/>
              </a:endParaRPr>
            </a:p>
          </p:txBody>
        </p:sp>
        <p:sp>
          <p:nvSpPr>
            <p:cNvPr id="93205" name="Rectangle 21">
              <a:extLst>
                <a:ext uri="{FF2B5EF4-FFF2-40B4-BE49-F238E27FC236}">
                  <a16:creationId xmlns:a16="http://schemas.microsoft.com/office/drawing/2014/main" id="{AA99E6B8-82DD-8141-895D-F316066820E1}"/>
                </a:ext>
              </a:extLst>
            </p:cNvPr>
            <p:cNvSpPr>
              <a:spLocks noChangeArrowheads="1"/>
            </p:cNvSpPr>
            <p:nvPr/>
          </p:nvSpPr>
          <p:spPr bwMode="auto">
            <a:xfrm>
              <a:off x="2691" y="2496"/>
              <a:ext cx="237" cy="237"/>
            </a:xfrm>
            <a:prstGeom prst="rect">
              <a:avLst/>
            </a:prstGeom>
            <a:solidFill>
              <a:srgbClr val="FF0000"/>
            </a:solidFill>
            <a:ln w="5472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Arial" charset="0"/>
                <a:ea typeface="ＭＳ Ｐゴシック" charset="0"/>
              </a:endParaRPr>
            </a:p>
          </p:txBody>
        </p:sp>
        <p:sp>
          <p:nvSpPr>
            <p:cNvPr id="93206" name="Rectangle 22">
              <a:extLst>
                <a:ext uri="{FF2B5EF4-FFF2-40B4-BE49-F238E27FC236}">
                  <a16:creationId xmlns:a16="http://schemas.microsoft.com/office/drawing/2014/main" id="{CC685548-E857-734F-B5B5-27F9D65A272F}"/>
                </a:ext>
              </a:extLst>
            </p:cNvPr>
            <p:cNvSpPr>
              <a:spLocks noChangeArrowheads="1"/>
            </p:cNvSpPr>
            <p:nvPr/>
          </p:nvSpPr>
          <p:spPr bwMode="auto">
            <a:xfrm>
              <a:off x="2931" y="2496"/>
              <a:ext cx="237" cy="237"/>
            </a:xfrm>
            <a:prstGeom prst="rect">
              <a:avLst/>
            </a:prstGeom>
            <a:solidFill>
              <a:srgbClr val="0047FF"/>
            </a:solidFill>
            <a:ln w="5472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Arial" charset="0"/>
                <a:ea typeface="ＭＳ Ｐゴシック" charset="0"/>
              </a:endParaRPr>
            </a:p>
          </p:txBody>
        </p:sp>
      </p:grpSp>
      <p:graphicFrame>
        <p:nvGraphicFramePr>
          <p:cNvPr id="93207" name="Group 23">
            <a:extLst>
              <a:ext uri="{FF2B5EF4-FFF2-40B4-BE49-F238E27FC236}">
                <a16:creationId xmlns:a16="http://schemas.microsoft.com/office/drawing/2014/main" id="{BF00E0F5-4814-814C-B91D-8DDE028E2FF9}"/>
              </a:ext>
            </a:extLst>
          </p:cNvPr>
          <p:cNvGraphicFramePr>
            <a:graphicFrameLocks noGrp="1"/>
          </p:cNvGraphicFramePr>
          <p:nvPr/>
        </p:nvGraphicFramePr>
        <p:xfrm>
          <a:off x="6172200" y="1447800"/>
          <a:ext cx="1524000" cy="1601789"/>
        </p:xfrm>
        <a:graphic>
          <a:graphicData uri="http://schemas.openxmlformats.org/drawingml/2006/table">
            <a:tbl>
              <a:tblPr/>
              <a:tblGrid>
                <a:gridCol w="381000">
                  <a:extLst>
                    <a:ext uri="{9D8B030D-6E8A-4147-A177-3AD203B41FA5}">
                      <a16:colId xmlns:a16="http://schemas.microsoft.com/office/drawing/2014/main" val="20000"/>
                    </a:ext>
                  </a:extLst>
                </a:gridCol>
                <a:gridCol w="381000">
                  <a:extLst>
                    <a:ext uri="{9D8B030D-6E8A-4147-A177-3AD203B41FA5}">
                      <a16:colId xmlns:a16="http://schemas.microsoft.com/office/drawing/2014/main" val="20001"/>
                    </a:ext>
                  </a:extLst>
                </a:gridCol>
                <a:gridCol w="381000">
                  <a:extLst>
                    <a:ext uri="{9D8B030D-6E8A-4147-A177-3AD203B41FA5}">
                      <a16:colId xmlns:a16="http://schemas.microsoft.com/office/drawing/2014/main" val="20002"/>
                    </a:ext>
                  </a:extLst>
                </a:gridCol>
                <a:gridCol w="381000">
                  <a:extLst>
                    <a:ext uri="{9D8B030D-6E8A-4147-A177-3AD203B41FA5}">
                      <a16:colId xmlns:a16="http://schemas.microsoft.com/office/drawing/2014/main" val="20003"/>
                    </a:ext>
                  </a:extLst>
                </a:gridCol>
              </a:tblGrid>
              <a:tr h="412618">
                <a:tc>
                  <a:txBody>
                    <a:bodyPr/>
                    <a:lstStyle/>
                    <a:p>
                      <a:pPr marL="0" marR="0" lvl="0" indent="0" algn="l" defTabSz="914400" rtl="0" eaLnBrk="1" fontAlgn="base" latinLnBrk="0" hangingPunct="1">
                        <a:lnSpc>
                          <a:spcPct val="100000"/>
                        </a:lnSpc>
                        <a:spcBef>
                          <a:spcPct val="75000"/>
                        </a:spcBef>
                        <a:spcAft>
                          <a:spcPct val="0"/>
                        </a:spcAft>
                        <a:buClrTx/>
                        <a:buSzTx/>
                        <a:buFontTx/>
                        <a:buNone/>
                        <a:tabLst/>
                      </a:pPr>
                      <a:r>
                        <a:rPr kumimoji="0" lang="en-GB" sz="2000" b="0" i="0" u="none" strike="noStrike" cap="none" normalizeH="0" baseline="0">
                          <a:ln>
                            <a:noFill/>
                          </a:ln>
                          <a:solidFill>
                            <a:schemeClr val="tx1"/>
                          </a:solidFill>
                          <a:effectLst/>
                          <a:latin typeface="Arial" charset="0"/>
                          <a:ea typeface="ＭＳ Ｐゴシック" charset="0"/>
                          <a:cs typeface="ＭＳ Ｐゴシック" charset="0"/>
                        </a:rPr>
                        <a:t>--</a:t>
                      </a:r>
                    </a:p>
                  </a:txBody>
                  <a:tcPr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75000"/>
                        </a:spcBef>
                        <a:spcAft>
                          <a:spcPct val="0"/>
                        </a:spcAft>
                        <a:buClrTx/>
                        <a:buSzTx/>
                        <a:buFontTx/>
                        <a:buNone/>
                        <a:tabLst/>
                      </a:pPr>
                      <a:r>
                        <a:rPr kumimoji="0" lang="en-GB" sz="2000" b="0" i="0" u="none" strike="noStrike" cap="none" normalizeH="0" baseline="0">
                          <a:ln>
                            <a:noFill/>
                          </a:ln>
                          <a:solidFill>
                            <a:schemeClr val="tx1"/>
                          </a:solidFill>
                          <a:effectLst/>
                          <a:latin typeface="Arial" charset="0"/>
                          <a:ea typeface="ＭＳ Ｐゴシック" charset="0"/>
                          <a:cs typeface="ＭＳ Ｐゴシック" charset="0"/>
                        </a:rPr>
                        <a:t>+</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75000"/>
                        </a:spcBef>
                        <a:spcAft>
                          <a:spcPct val="0"/>
                        </a:spcAft>
                        <a:buClrTx/>
                        <a:buSzTx/>
                        <a:buFontTx/>
                        <a:buNone/>
                        <a:tabLst/>
                      </a:pPr>
                      <a:r>
                        <a:rPr kumimoji="0" lang="en-GB" sz="2000" b="0" i="0" u="none" strike="noStrike" cap="none" normalizeH="0" baseline="0">
                          <a:ln>
                            <a:noFill/>
                          </a:ln>
                          <a:solidFill>
                            <a:schemeClr val="tx1"/>
                          </a:solidFill>
                          <a:effectLst/>
                          <a:latin typeface="Arial" charset="0"/>
                          <a:ea typeface="ＭＳ Ｐゴシック" charset="0"/>
                          <a:cs typeface="ＭＳ Ｐゴシック" charset="0"/>
                        </a:rPr>
                        <a:t>+</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75000"/>
                        </a:spcBef>
                        <a:spcAft>
                          <a:spcPct val="0"/>
                        </a:spcAft>
                        <a:buClrTx/>
                        <a:buSzTx/>
                        <a:buFontTx/>
                        <a:buNone/>
                        <a:tabLst/>
                      </a:pPr>
                      <a:r>
                        <a:rPr kumimoji="0" lang="en-GB" sz="2000" b="0" i="0" u="none" strike="noStrike" cap="none" normalizeH="0" baseline="0">
                          <a:ln>
                            <a:noFill/>
                          </a:ln>
                          <a:solidFill>
                            <a:schemeClr val="tx1"/>
                          </a:solidFill>
                          <a:effectLst/>
                          <a:latin typeface="Arial" charset="0"/>
                          <a:ea typeface="ＭＳ Ｐゴシック" charset="0"/>
                          <a:cs typeface="ＭＳ Ｐゴシック" charset="0"/>
                        </a:rPr>
                        <a:t>+</a:t>
                      </a: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396212">
                <a:tc>
                  <a:txBody>
                    <a:bodyPr/>
                    <a:lstStyle/>
                    <a:p>
                      <a:pPr marL="0" marR="0" lvl="0" indent="0" algn="l" defTabSz="914400" rtl="0" eaLnBrk="1" fontAlgn="base" latinLnBrk="0" hangingPunct="1">
                        <a:lnSpc>
                          <a:spcPct val="100000"/>
                        </a:lnSpc>
                        <a:spcBef>
                          <a:spcPct val="75000"/>
                        </a:spcBef>
                        <a:spcAft>
                          <a:spcPct val="0"/>
                        </a:spcAft>
                        <a:buClrTx/>
                        <a:buSzTx/>
                        <a:buFontTx/>
                        <a:buNone/>
                        <a:tabLst/>
                      </a:pPr>
                      <a:r>
                        <a:rPr kumimoji="0" lang="en-GB" sz="2000" b="0" i="0" u="none" strike="noStrike" cap="none" normalizeH="0" baseline="0">
                          <a:ln>
                            <a:noFill/>
                          </a:ln>
                          <a:solidFill>
                            <a:schemeClr val="tx1"/>
                          </a:solidFill>
                          <a:effectLst/>
                          <a:latin typeface="Arial" charset="0"/>
                          <a:ea typeface="ＭＳ Ｐゴシック" charset="0"/>
                          <a:cs typeface="ＭＳ Ｐゴシック" charset="0"/>
                        </a:rPr>
                        <a:t>+</a:t>
                      </a:r>
                    </a:p>
                  </a:txBody>
                  <a:tcPr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7500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7500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7500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396747">
                <a:tc>
                  <a:txBody>
                    <a:bodyPr/>
                    <a:lstStyle/>
                    <a:p>
                      <a:pPr marL="0" marR="0" lvl="0" indent="0" algn="l" defTabSz="914400" rtl="0" eaLnBrk="1" fontAlgn="base" latinLnBrk="0" hangingPunct="1">
                        <a:lnSpc>
                          <a:spcPct val="100000"/>
                        </a:lnSpc>
                        <a:spcBef>
                          <a:spcPct val="75000"/>
                        </a:spcBef>
                        <a:spcAft>
                          <a:spcPct val="0"/>
                        </a:spcAft>
                        <a:buClrTx/>
                        <a:buSzTx/>
                        <a:buFontTx/>
                        <a:buNone/>
                        <a:tabLst/>
                      </a:pPr>
                      <a:r>
                        <a:rPr kumimoji="0" lang="en-GB" sz="2000" b="0" i="0" u="none" strike="noStrike" cap="none" normalizeH="0" baseline="0">
                          <a:ln>
                            <a:noFill/>
                          </a:ln>
                          <a:solidFill>
                            <a:schemeClr val="tx1"/>
                          </a:solidFill>
                          <a:effectLst/>
                          <a:latin typeface="Arial" charset="0"/>
                          <a:ea typeface="ＭＳ Ｐゴシック" charset="0"/>
                          <a:cs typeface="ＭＳ Ｐゴシック" charset="0"/>
                        </a:rPr>
                        <a:t>+</a:t>
                      </a:r>
                    </a:p>
                  </a:txBody>
                  <a:tcPr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7500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75000"/>
                        </a:spcBef>
                        <a:spcAft>
                          <a:spcPct val="0"/>
                        </a:spcAft>
                        <a:buClrTx/>
                        <a:buSzTx/>
                        <a:buFontTx/>
                        <a:buNone/>
                        <a:tabLst/>
                      </a:pPr>
                      <a:r>
                        <a:rPr kumimoji="0" lang="en-GB" sz="2000" b="0" i="0" u="none" strike="noStrike" cap="none" normalizeH="0" baseline="0">
                          <a:ln>
                            <a:noFill/>
                          </a:ln>
                          <a:solidFill>
                            <a:schemeClr val="tx1"/>
                          </a:solidFill>
                          <a:effectLst/>
                          <a:latin typeface="Arial" charset="0"/>
                          <a:ea typeface="ＭＳ Ｐゴシック" charset="0"/>
                          <a:cs typeface="ＭＳ Ｐゴシック" charset="0"/>
                        </a:rPr>
                        <a:t>+</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75000"/>
                        </a:spcBef>
                        <a:spcAft>
                          <a:spcPct val="0"/>
                        </a:spcAft>
                        <a:buClrTx/>
                        <a:buSzTx/>
                        <a:buFontTx/>
                        <a:buNone/>
                        <a:tabLst/>
                      </a:pPr>
                      <a:r>
                        <a:rPr kumimoji="0" lang="en-GB" sz="2000" b="0" i="0" u="none" strike="noStrike" cap="none" normalizeH="0" baseline="0">
                          <a:ln>
                            <a:noFill/>
                          </a:ln>
                          <a:solidFill>
                            <a:schemeClr val="tx1"/>
                          </a:solidFill>
                          <a:effectLst/>
                          <a:latin typeface="Arial" charset="0"/>
                          <a:ea typeface="ＭＳ Ｐゴシック" charset="0"/>
                          <a:cs typeface="ＭＳ Ｐゴシック" charset="0"/>
                        </a:rPr>
                        <a:t>-</a:t>
                      </a: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396212">
                <a:tc>
                  <a:txBody>
                    <a:bodyPr/>
                    <a:lstStyle/>
                    <a:p>
                      <a:pPr marL="0" marR="0" lvl="0" indent="0" algn="l" defTabSz="914400" rtl="0" eaLnBrk="1" fontAlgn="base" latinLnBrk="0" hangingPunct="1">
                        <a:lnSpc>
                          <a:spcPct val="100000"/>
                        </a:lnSpc>
                        <a:spcBef>
                          <a:spcPct val="75000"/>
                        </a:spcBef>
                        <a:spcAft>
                          <a:spcPct val="0"/>
                        </a:spcAft>
                        <a:buClrTx/>
                        <a:buSzTx/>
                        <a:buFontTx/>
                        <a:buNone/>
                        <a:tabLst/>
                      </a:pPr>
                      <a:r>
                        <a:rPr kumimoji="0" lang="en-GB" sz="2000" b="0" i="0" u="none" strike="noStrike" cap="none" normalizeH="0" baseline="0">
                          <a:ln>
                            <a:noFill/>
                          </a:ln>
                          <a:solidFill>
                            <a:schemeClr val="tx1"/>
                          </a:solidFill>
                          <a:effectLst/>
                          <a:latin typeface="Arial" charset="0"/>
                          <a:ea typeface="ＭＳ Ｐゴシック" charset="0"/>
                          <a:cs typeface="ＭＳ Ｐゴシック" charset="0"/>
                        </a:rPr>
                        <a:t>+</a:t>
                      </a:r>
                    </a:p>
                  </a:txBody>
                  <a:tcPr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7500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75000"/>
                        </a:spcBef>
                        <a:spcAft>
                          <a:spcPct val="0"/>
                        </a:spcAft>
                        <a:buClrTx/>
                        <a:buSzTx/>
                        <a:buFontTx/>
                        <a:buNone/>
                        <a:tabLst/>
                      </a:pPr>
                      <a:r>
                        <a:rPr kumimoji="0" lang="en-GB" sz="2000" b="0" i="0" u="none" strike="noStrike" cap="none" normalizeH="0" baseline="0">
                          <a:ln>
                            <a:noFill/>
                          </a:ln>
                          <a:solidFill>
                            <a:schemeClr val="tx1"/>
                          </a:solidFill>
                          <a:effectLst/>
                          <a:latin typeface="Arial" charset="0"/>
                          <a:ea typeface="ＭＳ Ｐゴシック" charset="0"/>
                          <a:cs typeface="ＭＳ Ｐゴシック" charset="0"/>
                        </a:rPr>
                        <a:t>-</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75000"/>
                        </a:spcBef>
                        <a:spcAft>
                          <a:spcPct val="0"/>
                        </a:spcAft>
                        <a:buClrTx/>
                        <a:buSzTx/>
                        <a:buFontTx/>
                        <a:buNone/>
                        <a:tabLst/>
                      </a:pPr>
                      <a:r>
                        <a:rPr kumimoji="0" lang="en-GB" sz="2000" b="0" i="0" u="none" strike="noStrike" cap="none" normalizeH="0" baseline="0">
                          <a:ln>
                            <a:noFill/>
                          </a:ln>
                          <a:solidFill>
                            <a:schemeClr val="tx1"/>
                          </a:solidFill>
                          <a:effectLst/>
                          <a:latin typeface="Arial" charset="0"/>
                          <a:ea typeface="ＭＳ Ｐゴシック" charset="0"/>
                          <a:cs typeface="ＭＳ Ｐゴシック" charset="0"/>
                        </a:rPr>
                        <a:t>+</a:t>
                      </a: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bl>
          </a:graphicData>
        </a:graphic>
      </p:graphicFrame>
      <p:sp>
        <p:nvSpPr>
          <p:cNvPr id="93234" name="Oval 50">
            <a:extLst>
              <a:ext uri="{FF2B5EF4-FFF2-40B4-BE49-F238E27FC236}">
                <a16:creationId xmlns:a16="http://schemas.microsoft.com/office/drawing/2014/main" id="{972DAD7C-BA3B-D948-B3BB-C95A92E75717}"/>
              </a:ext>
            </a:extLst>
          </p:cNvPr>
          <p:cNvSpPr>
            <a:spLocks noChangeArrowheads="1"/>
          </p:cNvSpPr>
          <p:nvPr/>
        </p:nvSpPr>
        <p:spPr bwMode="auto">
          <a:xfrm>
            <a:off x="3352800" y="4191000"/>
            <a:ext cx="304800" cy="304800"/>
          </a:xfrm>
          <a:prstGeom prst="ellipse">
            <a:avLst/>
          </a:prstGeom>
          <a:noFill/>
          <a:ln w="25400">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93235" name="Oval 51">
            <a:extLst>
              <a:ext uri="{FF2B5EF4-FFF2-40B4-BE49-F238E27FC236}">
                <a16:creationId xmlns:a16="http://schemas.microsoft.com/office/drawing/2014/main" id="{C5F26E1E-657B-9B48-97AD-EBD55028F7C8}"/>
              </a:ext>
            </a:extLst>
          </p:cNvPr>
          <p:cNvSpPr>
            <a:spLocks noChangeArrowheads="1"/>
          </p:cNvSpPr>
          <p:nvPr/>
        </p:nvSpPr>
        <p:spPr bwMode="auto">
          <a:xfrm>
            <a:off x="3352800" y="4191000"/>
            <a:ext cx="304800" cy="304800"/>
          </a:xfrm>
          <a:prstGeom prst="ellipse">
            <a:avLst/>
          </a:prstGeom>
          <a:solidFill>
            <a:srgbClr val="0303D4"/>
          </a:solidFill>
          <a:ln w="25400">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323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323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93235"/>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932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234" grpId="0" animBg="1"/>
      <p:bldP spid="93234" grpId="1" animBg="1"/>
      <p:bldP spid="93235" grpId="0" animBg="1"/>
      <p:bldP spid="93235" grpId="1"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a:extLst>
              <a:ext uri="{FF2B5EF4-FFF2-40B4-BE49-F238E27FC236}">
                <a16:creationId xmlns:a16="http://schemas.microsoft.com/office/drawing/2014/main" id="{8453B3EC-DD54-5F4F-81EC-949DB53956D0}"/>
              </a:ext>
            </a:extLst>
          </p:cNvPr>
          <p:cNvSpPr>
            <a:spLocks noGrp="1" noChangeArrowheads="1"/>
          </p:cNvSpPr>
          <p:nvPr>
            <p:ph type="title"/>
          </p:nvPr>
        </p:nvSpPr>
        <p:spPr/>
        <p:txBody>
          <a:bodyPr/>
          <a:lstStyle/>
          <a:p>
            <a:pPr eaLnBrk="1" hangingPunct="1"/>
            <a:r>
              <a:rPr lang="en-GB" altLang="en-US" dirty="0"/>
              <a:t>Sequence design: energy </a:t>
            </a:r>
            <a:r>
              <a:rPr lang="en-GB" altLang="en-US" b="1" dirty="0"/>
              <a:t>minimization</a:t>
            </a:r>
          </a:p>
        </p:txBody>
      </p:sp>
      <p:pic>
        <p:nvPicPr>
          <p:cNvPr id="91138" name="Picture 5" descr="EqnAccE">
            <a:extLst>
              <a:ext uri="{FF2B5EF4-FFF2-40B4-BE49-F238E27FC236}">
                <a16:creationId xmlns:a16="http://schemas.microsoft.com/office/drawing/2014/main" id="{F37482AD-7920-FD4D-8B0F-99A321ED1E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2819400"/>
            <a:ext cx="4419600" cy="118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39" name="Picture 6" descr="cube">
            <a:extLst>
              <a:ext uri="{FF2B5EF4-FFF2-40B4-BE49-F238E27FC236}">
                <a16:creationId xmlns:a16="http://schemas.microsoft.com/office/drawing/2014/main" id="{BACC759D-AD5C-8B44-8314-8D7913B653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600200"/>
            <a:ext cx="3733800" cy="3621088"/>
          </a:xfrm>
          <a:prstGeom prst="rect">
            <a:avLst/>
          </a:prstGeom>
          <a:solidFill>
            <a:schemeClr val="bg1"/>
          </a:solidFill>
          <a:ln w="25400">
            <a:solidFill>
              <a:schemeClr val="tx1"/>
            </a:solidFill>
            <a:miter lim="800000"/>
            <a:headEnd/>
            <a:tailEnd/>
          </a:ln>
        </p:spPr>
      </p:pic>
      <p:sp>
        <p:nvSpPr>
          <p:cNvPr id="223239" name="Oval 7">
            <a:extLst>
              <a:ext uri="{FF2B5EF4-FFF2-40B4-BE49-F238E27FC236}">
                <a16:creationId xmlns:a16="http://schemas.microsoft.com/office/drawing/2014/main" id="{180DE636-1FBC-3041-BBC0-0526B5991A4F}"/>
              </a:ext>
            </a:extLst>
          </p:cNvPr>
          <p:cNvSpPr>
            <a:spLocks noChangeArrowheads="1"/>
          </p:cNvSpPr>
          <p:nvPr/>
        </p:nvSpPr>
        <p:spPr bwMode="auto">
          <a:xfrm>
            <a:off x="3276600" y="2935288"/>
            <a:ext cx="304800" cy="304800"/>
          </a:xfrm>
          <a:prstGeom prst="ellipse">
            <a:avLst/>
          </a:prstGeom>
          <a:noFill/>
          <a:ln w="25400">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23240" name="Oval 8">
            <a:extLst>
              <a:ext uri="{FF2B5EF4-FFF2-40B4-BE49-F238E27FC236}">
                <a16:creationId xmlns:a16="http://schemas.microsoft.com/office/drawing/2014/main" id="{76CF5AF9-522E-7143-9995-31963B49C6A5}"/>
              </a:ext>
            </a:extLst>
          </p:cNvPr>
          <p:cNvSpPr>
            <a:spLocks noChangeArrowheads="1"/>
          </p:cNvSpPr>
          <p:nvPr/>
        </p:nvSpPr>
        <p:spPr bwMode="auto">
          <a:xfrm>
            <a:off x="3276600" y="2935288"/>
            <a:ext cx="304800" cy="304800"/>
          </a:xfrm>
          <a:prstGeom prst="ellipse">
            <a:avLst/>
          </a:prstGeom>
          <a:solidFill>
            <a:srgbClr val="0303D4"/>
          </a:solidFill>
          <a:ln w="25400">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91142" name="TextBox 1">
            <a:extLst>
              <a:ext uri="{FF2B5EF4-FFF2-40B4-BE49-F238E27FC236}">
                <a16:creationId xmlns:a16="http://schemas.microsoft.com/office/drawing/2014/main" id="{41F30DBB-1D20-0445-B926-8E68CC7E53B6}"/>
              </a:ext>
            </a:extLst>
          </p:cNvPr>
          <p:cNvSpPr txBox="1">
            <a:spLocks noChangeArrowheads="1"/>
          </p:cNvSpPr>
          <p:nvPr/>
        </p:nvSpPr>
        <p:spPr bwMode="auto">
          <a:xfrm>
            <a:off x="827088" y="5661025"/>
            <a:ext cx="77057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GB" altLang="en-US" dirty="0"/>
              <a:t>Note that this is an </a:t>
            </a:r>
            <a:r>
              <a:rPr lang="en-GB" altLang="en-GB" dirty="0"/>
              <a:t>“</a:t>
            </a:r>
            <a:r>
              <a:rPr lang="en-GB" altLang="en-US" dirty="0"/>
              <a:t>ad hoc</a:t>
            </a:r>
            <a:r>
              <a:rPr lang="en-GB" altLang="en-GB" dirty="0"/>
              <a:t>” usage of the MC</a:t>
            </a:r>
            <a:r>
              <a:rPr lang="en-GB" altLang="en-US" dirty="0"/>
              <a:t> algorithm – no statistical mechanics, pure energy minimisation</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323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324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223240"/>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2232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239" grpId="0" animBg="1"/>
      <p:bldP spid="223239" grpId="1" animBg="1"/>
      <p:bldP spid="223240" grpId="0" animBg="1"/>
      <p:bldP spid="223240" grpId="1" animBg="1"/>
    </p:bld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38E6DE0D-07FB-594E-853E-E2BDEECCEC53}"/>
              </a:ext>
            </a:extLst>
          </p:cNvPr>
          <p:cNvSpPr>
            <a:spLocks noGrp="1" noChangeArrowheads="1"/>
          </p:cNvSpPr>
          <p:nvPr>
            <p:ph type="title"/>
          </p:nvPr>
        </p:nvSpPr>
        <p:spPr/>
        <p:txBody>
          <a:bodyPr/>
          <a:lstStyle/>
          <a:p>
            <a:pPr eaLnBrk="1" hangingPunct="1"/>
            <a:r>
              <a:rPr lang="en-GB" altLang="en-US"/>
              <a:t>Cubic Lattice Model</a:t>
            </a:r>
          </a:p>
        </p:txBody>
      </p:sp>
      <p:sp>
        <p:nvSpPr>
          <p:cNvPr id="72706" name="Rectangle 3">
            <a:extLst>
              <a:ext uri="{FF2B5EF4-FFF2-40B4-BE49-F238E27FC236}">
                <a16:creationId xmlns:a16="http://schemas.microsoft.com/office/drawing/2014/main" id="{32DE0F66-0CA8-8040-AF36-F14A1144D6C4}"/>
              </a:ext>
            </a:extLst>
          </p:cNvPr>
          <p:cNvSpPr>
            <a:spLocks noGrp="1" noChangeArrowheads="1"/>
          </p:cNvSpPr>
          <p:nvPr>
            <p:ph sz="half" idx="1"/>
          </p:nvPr>
        </p:nvSpPr>
        <p:spPr>
          <a:xfrm>
            <a:off x="4573588" y="1066800"/>
            <a:ext cx="3921125" cy="5105400"/>
          </a:xfrm>
        </p:spPr>
        <p:txBody>
          <a:bodyPr/>
          <a:lstStyle/>
          <a:p>
            <a:pPr eaLnBrk="1" hangingPunct="1"/>
            <a:r>
              <a:rPr lang="en-GB" altLang="en-US" sz="2000"/>
              <a:t>Cheap &amp; simple</a:t>
            </a:r>
          </a:p>
          <a:p>
            <a:pPr lvl="1" eaLnBrk="1" hangingPunct="1"/>
            <a:r>
              <a:rPr lang="en-GB" altLang="en-US" sz="1800"/>
              <a:t>Use for right purpose</a:t>
            </a:r>
          </a:p>
          <a:p>
            <a:pPr eaLnBrk="1" hangingPunct="1"/>
            <a:r>
              <a:rPr lang="en-GB" altLang="en-US" sz="2000"/>
              <a:t>Can model:</a:t>
            </a:r>
          </a:p>
          <a:p>
            <a:pPr lvl="1" eaLnBrk="1" hangingPunct="1"/>
            <a:r>
              <a:rPr lang="en-GB" altLang="en-US" sz="1800"/>
              <a:t>General trends </a:t>
            </a:r>
          </a:p>
          <a:p>
            <a:pPr lvl="1" eaLnBrk="1" hangingPunct="1"/>
            <a:r>
              <a:rPr lang="en-GB" altLang="en-US" sz="1800"/>
              <a:t>Folding specificity</a:t>
            </a:r>
          </a:p>
          <a:p>
            <a:pPr lvl="1" eaLnBrk="1" hangingPunct="1"/>
            <a:r>
              <a:rPr lang="en-GB" altLang="en-US" sz="1800"/>
              <a:t>Heat capacity</a:t>
            </a:r>
          </a:p>
          <a:p>
            <a:pPr lvl="1" eaLnBrk="1" hangingPunct="1"/>
            <a:r>
              <a:rPr lang="en-GB" altLang="en-US" sz="1800"/>
              <a:t>Binding and unbinding</a:t>
            </a:r>
          </a:p>
          <a:p>
            <a:pPr lvl="1" eaLnBrk="1" hangingPunct="1">
              <a:buFontTx/>
              <a:buNone/>
            </a:pPr>
            <a:endParaRPr lang="en-GB" altLang="en-US" sz="1800"/>
          </a:p>
          <a:p>
            <a:pPr eaLnBrk="1" hangingPunct="1"/>
            <a:r>
              <a:rPr lang="en-GB" altLang="en-US" sz="2000"/>
              <a:t>Not captured:</a:t>
            </a:r>
          </a:p>
          <a:p>
            <a:pPr lvl="1" eaLnBrk="1" hangingPunct="1"/>
            <a:r>
              <a:rPr lang="en-GB" altLang="en-US" sz="1800"/>
              <a:t>Secondary structure</a:t>
            </a:r>
          </a:p>
          <a:p>
            <a:pPr lvl="1" eaLnBrk="1" hangingPunct="1"/>
            <a:r>
              <a:rPr lang="en-GB" altLang="en-US" sz="1800"/>
              <a:t>Hydrophobic effect	</a:t>
            </a:r>
            <a:br>
              <a:rPr lang="en-GB" altLang="en-US" sz="1800"/>
            </a:br>
            <a:r>
              <a:rPr lang="en-GB" altLang="en-US" sz="1800"/>
              <a:t>(cold denaturation)</a:t>
            </a:r>
          </a:p>
          <a:p>
            <a:pPr lvl="1" eaLnBrk="1" hangingPunct="1"/>
            <a:r>
              <a:rPr lang="en-GB" altLang="en-US" sz="1800"/>
              <a:t>Structure predictions for specific proteins</a:t>
            </a:r>
          </a:p>
          <a:p>
            <a:pPr lvl="1" eaLnBrk="1" hangingPunct="1"/>
            <a:endParaRPr lang="en-GB" altLang="en-US" sz="1800"/>
          </a:p>
        </p:txBody>
      </p:sp>
      <p:pic>
        <p:nvPicPr>
          <p:cNvPr id="72707" name="Picture 4" descr="cube">
            <a:extLst>
              <a:ext uri="{FF2B5EF4-FFF2-40B4-BE49-F238E27FC236}">
                <a16:creationId xmlns:a16="http://schemas.microsoft.com/office/drawing/2014/main" id="{64EBFA89-FA49-A54F-84FD-4598B451A8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219200"/>
            <a:ext cx="2514600" cy="2438400"/>
          </a:xfrm>
          <a:prstGeom prst="rect">
            <a:avLst/>
          </a:prstGeom>
          <a:solidFill>
            <a:schemeClr val="bg1"/>
          </a:solidFill>
          <a:ln w="9525">
            <a:solidFill>
              <a:schemeClr val="tx1"/>
            </a:solidFill>
            <a:miter lim="800000"/>
            <a:headEnd/>
            <a:tailEnd/>
          </a:ln>
        </p:spPr>
      </p:pic>
      <p:sp>
        <p:nvSpPr>
          <p:cNvPr id="72708" name="Rectangle 6">
            <a:extLst>
              <a:ext uri="{FF2B5EF4-FFF2-40B4-BE49-F238E27FC236}">
                <a16:creationId xmlns:a16="http://schemas.microsoft.com/office/drawing/2014/main" id="{7422A314-22A9-D64F-BE3B-56F1F036EC07}"/>
              </a:ext>
            </a:extLst>
          </p:cNvPr>
          <p:cNvSpPr>
            <a:spLocks noChangeArrowheads="1"/>
          </p:cNvSpPr>
          <p:nvPr/>
        </p:nvSpPr>
        <p:spPr bwMode="auto">
          <a:xfrm>
            <a:off x="6257925" y="6278563"/>
            <a:ext cx="2657475"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spcBef>
                <a:spcPct val="0"/>
              </a:spcBef>
            </a:pPr>
            <a:r>
              <a:rPr lang="en-GB" altLang="en-US" sz="1200"/>
              <a:t>Shakhnovich &amp; Gutin 1993 PNAS 90</a:t>
            </a:r>
          </a:p>
        </p:txBody>
      </p:sp>
      <p:sp>
        <p:nvSpPr>
          <p:cNvPr id="72709" name="Rectangle 7">
            <a:extLst>
              <a:ext uri="{FF2B5EF4-FFF2-40B4-BE49-F238E27FC236}">
                <a16:creationId xmlns:a16="http://schemas.microsoft.com/office/drawing/2014/main" id="{49FFC645-BA20-0E45-A90C-7ED0E79D8557}"/>
              </a:ext>
            </a:extLst>
          </p:cNvPr>
          <p:cNvSpPr>
            <a:spLocks noChangeArrowheads="1"/>
          </p:cNvSpPr>
          <p:nvPr/>
        </p:nvSpPr>
        <p:spPr bwMode="auto">
          <a:xfrm>
            <a:off x="6418263" y="6583363"/>
            <a:ext cx="2497137"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spcBef>
                <a:spcPct val="0"/>
              </a:spcBef>
            </a:pPr>
            <a:r>
              <a:rPr lang="en-GB" altLang="en-US" sz="1200"/>
              <a:t>Coluzza et al 2003 Phys Rev E 68</a:t>
            </a:r>
          </a:p>
        </p:txBody>
      </p:sp>
      <p:pic>
        <p:nvPicPr>
          <p:cNvPr id="72710" name="Picture 8" descr="S50_Be_unfold">
            <a:extLst>
              <a:ext uri="{FF2B5EF4-FFF2-40B4-BE49-F238E27FC236}">
                <a16:creationId xmlns:a16="http://schemas.microsoft.com/office/drawing/2014/main" id="{7E5B49CD-47EA-A042-965B-B4D81EF5EB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3886200"/>
            <a:ext cx="2590800" cy="2493963"/>
          </a:xfrm>
          <a:prstGeom prst="rect">
            <a:avLst/>
          </a:prstGeom>
          <a:solidFill>
            <a:schemeClr val="bg1"/>
          </a:solidFill>
          <a:ln w="25400">
            <a:solidFill>
              <a:schemeClr val="tx1"/>
            </a:solidFill>
            <a:miter lim="800000"/>
            <a:headEnd/>
            <a:tailEnd/>
          </a:ln>
        </p:spPr>
      </p:pic>
    </p:spTree>
  </p:cSld>
  <p:clrMapOvr>
    <a:masterClrMapping/>
  </p:clrMapOvr>
  <p:transition spd="slow"/>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DD998CFC-D5FD-F74B-B0FD-BCDD4DCA2517}"/>
              </a:ext>
            </a:extLst>
          </p:cNvPr>
          <p:cNvSpPr>
            <a:spLocks noGrp="1" noChangeArrowheads="1"/>
          </p:cNvSpPr>
          <p:nvPr>
            <p:ph type="title"/>
          </p:nvPr>
        </p:nvSpPr>
        <p:spPr/>
        <p:txBody>
          <a:bodyPr/>
          <a:lstStyle/>
          <a:p>
            <a:pPr eaLnBrk="1" hangingPunct="1"/>
            <a:r>
              <a:rPr lang="en-GB" altLang="en-US"/>
              <a:t>Interactions: toy example 2D</a:t>
            </a:r>
          </a:p>
        </p:txBody>
      </p:sp>
      <p:pic>
        <p:nvPicPr>
          <p:cNvPr id="92162" name="Picture 5" descr="gevouwen">
            <a:extLst>
              <a:ext uri="{FF2B5EF4-FFF2-40B4-BE49-F238E27FC236}">
                <a16:creationId xmlns:a16="http://schemas.microsoft.com/office/drawing/2014/main" id="{A32A7FE9-72CE-A145-8D0B-2B92350EDB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2060575"/>
            <a:ext cx="331787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3" name="TextBox 1">
            <a:extLst>
              <a:ext uri="{FF2B5EF4-FFF2-40B4-BE49-F238E27FC236}">
                <a16:creationId xmlns:a16="http://schemas.microsoft.com/office/drawing/2014/main" id="{F06339C5-6D6F-0B4F-B2B2-097C28BE5C12}"/>
              </a:ext>
            </a:extLst>
          </p:cNvPr>
          <p:cNvSpPr txBox="1">
            <a:spLocks noChangeArrowheads="1"/>
          </p:cNvSpPr>
          <p:nvPr/>
        </p:nvSpPr>
        <p:spPr bwMode="auto">
          <a:xfrm>
            <a:off x="4356100" y="2349500"/>
            <a:ext cx="3960813"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GB" altLang="en-US"/>
              <a:t>matching puzzle pieces indicate favourable interaction energies</a:t>
            </a:r>
          </a:p>
          <a:p>
            <a:endParaRPr lang="en-GB" altLang="en-US"/>
          </a:p>
          <a:p>
            <a:r>
              <a:rPr lang="en-GB" altLang="en-US"/>
              <a:t>Tutorial code is based on this toy example</a:t>
            </a:r>
          </a:p>
        </p:txBody>
      </p:sp>
    </p:spTree>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86B06D1E-B385-2C47-8A2F-BD27D194DAD7}"/>
              </a:ext>
            </a:extLst>
          </p:cNvPr>
          <p:cNvSpPr>
            <a:spLocks noGrp="1" noChangeArrowheads="1"/>
          </p:cNvSpPr>
          <p:nvPr>
            <p:ph type="title"/>
          </p:nvPr>
        </p:nvSpPr>
        <p:spPr/>
        <p:txBody>
          <a:bodyPr/>
          <a:lstStyle/>
          <a:p>
            <a:pPr eaLnBrk="1" hangingPunct="1"/>
            <a:r>
              <a:rPr lang="en-GB" altLang="en-US"/>
              <a:t>Sequence  Design: </a:t>
            </a:r>
            <a:br>
              <a:rPr lang="en-GB" altLang="en-US"/>
            </a:br>
            <a:r>
              <a:rPr lang="en-GB" altLang="en-US"/>
              <a:t>what would be a good (specific) folder</a:t>
            </a:r>
          </a:p>
        </p:txBody>
      </p:sp>
      <p:pic>
        <p:nvPicPr>
          <p:cNvPr id="94210" name="Picture 5" descr="geenAfwisseling">
            <a:extLst>
              <a:ext uri="{FF2B5EF4-FFF2-40B4-BE49-F238E27FC236}">
                <a16:creationId xmlns:a16="http://schemas.microsoft.com/office/drawing/2014/main" id="{0CD3EB4F-BFEF-2348-A5FE-959A8459F4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295400"/>
            <a:ext cx="3429000" cy="25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6" name="Picture 6" descr="slechteBinding">
            <a:extLst>
              <a:ext uri="{FF2B5EF4-FFF2-40B4-BE49-F238E27FC236}">
                <a16:creationId xmlns:a16="http://schemas.microsoft.com/office/drawing/2014/main" id="{93C55617-BEBF-3047-B4B3-C161AF0191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1371600"/>
            <a:ext cx="3505200" cy="256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7" name="Picture 7" descr="option0">
            <a:extLst>
              <a:ext uri="{FF2B5EF4-FFF2-40B4-BE49-F238E27FC236}">
                <a16:creationId xmlns:a16="http://schemas.microsoft.com/office/drawing/2014/main" id="{5A356F7A-6611-7D4F-9A15-D3A9870F9F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00" y="4284663"/>
            <a:ext cx="3429000" cy="257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9" name="Text Box 9">
            <a:extLst>
              <a:ext uri="{FF2B5EF4-FFF2-40B4-BE49-F238E27FC236}">
                <a16:creationId xmlns:a16="http://schemas.microsoft.com/office/drawing/2014/main" id="{FFFF21E8-856A-A54B-B285-25F19D880615}"/>
              </a:ext>
            </a:extLst>
          </p:cNvPr>
          <p:cNvSpPr txBox="1">
            <a:spLocks noChangeArrowheads="1"/>
          </p:cNvSpPr>
          <p:nvPr/>
        </p:nvSpPr>
        <p:spPr bwMode="auto">
          <a:xfrm>
            <a:off x="1371600" y="914400"/>
            <a:ext cx="1760538" cy="457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spAutoFit/>
          </a:bodyPr>
          <a:lstStyle/>
          <a:p>
            <a:pPr>
              <a:defRPr/>
            </a:pPr>
            <a:r>
              <a:rPr lang="en-GB">
                <a:latin typeface="Arial" charset="0"/>
                <a:ea typeface="ＭＳ Ｐゴシック" charset="0"/>
              </a:rPr>
              <a:t>Low energy</a:t>
            </a:r>
          </a:p>
        </p:txBody>
      </p:sp>
      <p:sp>
        <p:nvSpPr>
          <p:cNvPr id="92170" name="Text Box 10">
            <a:extLst>
              <a:ext uri="{FF2B5EF4-FFF2-40B4-BE49-F238E27FC236}">
                <a16:creationId xmlns:a16="http://schemas.microsoft.com/office/drawing/2014/main" id="{CC7915D8-97A6-B64F-853B-2173DDF25FB3}"/>
              </a:ext>
            </a:extLst>
          </p:cNvPr>
          <p:cNvSpPr txBox="1">
            <a:spLocks noChangeArrowheads="1"/>
          </p:cNvSpPr>
          <p:nvPr/>
        </p:nvSpPr>
        <p:spPr bwMode="auto">
          <a:xfrm>
            <a:off x="5715000" y="960438"/>
            <a:ext cx="2047875" cy="457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spAutoFit/>
          </a:bodyPr>
          <a:lstStyle/>
          <a:p>
            <a:pPr>
              <a:defRPr/>
            </a:pPr>
            <a:r>
              <a:rPr lang="en-GB">
                <a:latin typeface="Arial" charset="0"/>
                <a:ea typeface="ＭＳ Ｐゴシック" charset="0"/>
              </a:rPr>
              <a:t>High variance</a:t>
            </a:r>
          </a:p>
        </p:txBody>
      </p:sp>
      <p:sp>
        <p:nvSpPr>
          <p:cNvPr id="92171" name="Text Box 11">
            <a:extLst>
              <a:ext uri="{FF2B5EF4-FFF2-40B4-BE49-F238E27FC236}">
                <a16:creationId xmlns:a16="http://schemas.microsoft.com/office/drawing/2014/main" id="{40C5A932-F418-1D41-B1B8-9B5DA6BB7920}"/>
              </a:ext>
            </a:extLst>
          </p:cNvPr>
          <p:cNvSpPr txBox="1">
            <a:spLocks noChangeArrowheads="1"/>
          </p:cNvSpPr>
          <p:nvPr/>
        </p:nvSpPr>
        <p:spPr bwMode="auto">
          <a:xfrm>
            <a:off x="3584575" y="3886200"/>
            <a:ext cx="1776413" cy="457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spAutoFit/>
          </a:bodyPr>
          <a:lstStyle/>
          <a:p>
            <a:pPr>
              <a:defRPr/>
            </a:pPr>
            <a:r>
              <a:rPr lang="en-GB">
                <a:latin typeface="Arial" charset="0"/>
                <a:ea typeface="ＭＳ Ｐゴシック" charset="0"/>
              </a:rPr>
              <a:t>Good folder</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17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216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217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21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70" grpId="0"/>
      <p:bldP spid="92171"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F02C46A5-5C26-CA44-A718-5F0F0A8579EF}"/>
              </a:ext>
            </a:extLst>
          </p:cNvPr>
          <p:cNvSpPr>
            <a:spLocks noGrp="1" noChangeArrowheads="1"/>
          </p:cNvSpPr>
          <p:nvPr>
            <p:ph type="title"/>
          </p:nvPr>
        </p:nvSpPr>
        <p:spPr/>
        <p:txBody>
          <a:bodyPr/>
          <a:lstStyle/>
          <a:p>
            <a:pPr eaLnBrk="1" hangingPunct="1"/>
            <a:r>
              <a:rPr lang="en-GB" altLang="en-US"/>
              <a:t>Sequence Variance</a:t>
            </a:r>
          </a:p>
        </p:txBody>
      </p:sp>
      <p:pic>
        <p:nvPicPr>
          <p:cNvPr id="96258" name="Picture 5" descr="EqnVar1">
            <a:extLst>
              <a:ext uri="{FF2B5EF4-FFF2-40B4-BE49-F238E27FC236}">
                <a16:creationId xmlns:a16="http://schemas.microsoft.com/office/drawing/2014/main" id="{609DE87B-8DE0-D740-91B8-B45E5F8B0A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990600"/>
            <a:ext cx="4356100"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59" name="Picture 6" descr="EqnVar1Acc">
            <a:extLst>
              <a:ext uri="{FF2B5EF4-FFF2-40B4-BE49-F238E27FC236}">
                <a16:creationId xmlns:a16="http://schemas.microsoft.com/office/drawing/2014/main" id="{7A58892E-49FC-9548-B2EC-08621A6257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2590800"/>
            <a:ext cx="54864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0" name="Picture 7" descr="option0">
            <a:extLst>
              <a:ext uri="{FF2B5EF4-FFF2-40B4-BE49-F238E27FC236}">
                <a16:creationId xmlns:a16="http://schemas.microsoft.com/office/drawing/2014/main" id="{6A718956-6DF0-E74A-92FC-22AFC95563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4284663"/>
            <a:ext cx="3429000" cy="257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1" name="Picture 8" descr="geenAfwisseling">
            <a:extLst>
              <a:ext uri="{FF2B5EF4-FFF2-40B4-BE49-F238E27FC236}">
                <a16:creationId xmlns:a16="http://schemas.microsoft.com/office/drawing/2014/main" id="{29767235-8EEC-2C40-830F-1E63E725F85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0600" y="4270375"/>
            <a:ext cx="3429000" cy="25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A2B89264-FD1B-4647-88E4-B8DD811894C9}"/>
              </a:ext>
            </a:extLst>
          </p:cNvPr>
          <p:cNvSpPr>
            <a:spLocks noGrp="1" noChangeArrowheads="1"/>
          </p:cNvSpPr>
          <p:nvPr>
            <p:ph type="title"/>
          </p:nvPr>
        </p:nvSpPr>
        <p:spPr/>
        <p:txBody>
          <a:bodyPr/>
          <a:lstStyle/>
          <a:p>
            <a:pPr eaLnBrk="1" hangingPunct="1"/>
            <a:r>
              <a:rPr lang="en-GB" altLang="en-US"/>
              <a:t>Sequence Variance &amp; Biology</a:t>
            </a:r>
          </a:p>
        </p:txBody>
      </p:sp>
      <p:pic>
        <p:nvPicPr>
          <p:cNvPr id="98306" name="Picture 5" descr="PDB1">
            <a:extLst>
              <a:ext uri="{FF2B5EF4-FFF2-40B4-BE49-F238E27FC236}">
                <a16:creationId xmlns:a16="http://schemas.microsoft.com/office/drawing/2014/main" id="{8B038DAD-C50E-1C42-AEFB-BAA2A23FE9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143000"/>
            <a:ext cx="2536825"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7" name="Picture 6" descr="globin_alignment_web">
            <a:extLst>
              <a:ext uri="{FF2B5EF4-FFF2-40B4-BE49-F238E27FC236}">
                <a16:creationId xmlns:a16="http://schemas.microsoft.com/office/drawing/2014/main" id="{5D83741C-6EC6-BC4E-8C04-3101A64B9B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4495800"/>
            <a:ext cx="2843213" cy="170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8" name="Picture 7" descr="EqnVar2Acc">
            <a:extLst>
              <a:ext uri="{FF2B5EF4-FFF2-40B4-BE49-F238E27FC236}">
                <a16:creationId xmlns:a16="http://schemas.microsoft.com/office/drawing/2014/main" id="{2FD7FC21-294A-8947-BE17-FEF331593A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02100" y="4648200"/>
            <a:ext cx="5041900" cy="112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9" name="Picture 8" descr="EqnVar2">
            <a:extLst>
              <a:ext uri="{FF2B5EF4-FFF2-40B4-BE49-F238E27FC236}">
                <a16:creationId xmlns:a16="http://schemas.microsoft.com/office/drawing/2014/main" id="{3D755B18-33DB-E144-8DD4-2099BDD9D1F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1400" y="990600"/>
            <a:ext cx="4025900"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0" name="Picture 9" descr="option0">
            <a:extLst>
              <a:ext uri="{FF2B5EF4-FFF2-40B4-BE49-F238E27FC236}">
                <a16:creationId xmlns:a16="http://schemas.microsoft.com/office/drawing/2014/main" id="{A44B0D87-FBAF-E749-9B33-1055303CA55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48400" y="2667000"/>
            <a:ext cx="2514600" cy="188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11" name="Line 10">
            <a:extLst>
              <a:ext uri="{FF2B5EF4-FFF2-40B4-BE49-F238E27FC236}">
                <a16:creationId xmlns:a16="http://schemas.microsoft.com/office/drawing/2014/main" id="{021CCAEA-187D-E146-8802-F277B38E0D8F}"/>
              </a:ext>
            </a:extLst>
          </p:cNvPr>
          <p:cNvSpPr>
            <a:spLocks noChangeShapeType="1"/>
          </p:cNvSpPr>
          <p:nvPr/>
        </p:nvSpPr>
        <p:spPr bwMode="auto">
          <a:xfrm flipH="1" flipV="1">
            <a:off x="6705600" y="1981200"/>
            <a:ext cx="45720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8312" name="Line 11">
            <a:extLst>
              <a:ext uri="{FF2B5EF4-FFF2-40B4-BE49-F238E27FC236}">
                <a16:creationId xmlns:a16="http://schemas.microsoft.com/office/drawing/2014/main" id="{2D24CEE1-8CFA-A24C-8B34-FB7DC44FF646}"/>
              </a:ext>
            </a:extLst>
          </p:cNvPr>
          <p:cNvSpPr>
            <a:spLocks noChangeShapeType="1"/>
          </p:cNvSpPr>
          <p:nvPr/>
        </p:nvSpPr>
        <p:spPr bwMode="auto">
          <a:xfrm flipV="1">
            <a:off x="3505200" y="2057400"/>
            <a:ext cx="2286000" cy="2514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8313" name="TextBox 1">
            <a:extLst>
              <a:ext uri="{FF2B5EF4-FFF2-40B4-BE49-F238E27FC236}">
                <a16:creationId xmlns:a16="http://schemas.microsoft.com/office/drawing/2014/main" id="{D8744DBC-363E-9C46-95D7-00B80A4EC6E1}"/>
              </a:ext>
            </a:extLst>
          </p:cNvPr>
          <p:cNvSpPr txBox="1">
            <a:spLocks noChangeArrowheads="1"/>
          </p:cNvSpPr>
          <p:nvPr/>
        </p:nvSpPr>
        <p:spPr bwMode="auto">
          <a:xfrm>
            <a:off x="395288" y="6237288"/>
            <a:ext cx="82089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GB" altLang="en-US"/>
              <a:t>Take variance estimates from amino acid type occurrence</a:t>
            </a:r>
          </a:p>
        </p:txBody>
      </p:sp>
    </p:spTree>
  </p:cSld>
  <p:clrMapOvr>
    <a:masterClrMapping/>
  </p:clrMapOvr>
  <p:transition spd="slow"/>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a:extLst>
              <a:ext uri="{FF2B5EF4-FFF2-40B4-BE49-F238E27FC236}">
                <a16:creationId xmlns:a16="http://schemas.microsoft.com/office/drawing/2014/main" id="{6F9C5E1E-ADDF-E540-9D6E-2E626F5716D9}"/>
              </a:ext>
            </a:extLst>
          </p:cNvPr>
          <p:cNvSpPr>
            <a:spLocks noGrp="1" noChangeArrowheads="1"/>
          </p:cNvSpPr>
          <p:nvPr>
            <p:ph type="title"/>
          </p:nvPr>
        </p:nvSpPr>
        <p:spPr/>
        <p:txBody>
          <a:bodyPr/>
          <a:lstStyle/>
          <a:p>
            <a:pPr eaLnBrk="1" hangingPunct="1"/>
            <a:r>
              <a:rPr lang="en-GB" altLang="en-US"/>
              <a:t>How to derive a potential?</a:t>
            </a:r>
          </a:p>
        </p:txBody>
      </p:sp>
      <p:pic>
        <p:nvPicPr>
          <p:cNvPr id="100354" name="Picture 5" descr="EqnInteractionE">
            <a:extLst>
              <a:ext uri="{FF2B5EF4-FFF2-40B4-BE49-F238E27FC236}">
                <a16:creationId xmlns:a16="http://schemas.microsoft.com/office/drawing/2014/main" id="{9D993DDD-B79E-A649-AD6A-6BD22A35BF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3578225"/>
            <a:ext cx="33528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0355" name="Group 6">
            <a:extLst>
              <a:ext uri="{FF2B5EF4-FFF2-40B4-BE49-F238E27FC236}">
                <a16:creationId xmlns:a16="http://schemas.microsoft.com/office/drawing/2014/main" id="{69C22693-CD52-D84B-8C45-8CA90373D044}"/>
              </a:ext>
            </a:extLst>
          </p:cNvPr>
          <p:cNvGrpSpPr>
            <a:grpSpLocks/>
          </p:cNvGrpSpPr>
          <p:nvPr/>
        </p:nvGrpSpPr>
        <p:grpSpPr bwMode="auto">
          <a:xfrm>
            <a:off x="3200400" y="1295400"/>
            <a:ext cx="1905000" cy="1981200"/>
            <a:chOff x="2400" y="1152"/>
            <a:chExt cx="1200" cy="1248"/>
          </a:xfrm>
        </p:grpSpPr>
        <p:sp>
          <p:nvSpPr>
            <p:cNvPr id="98311" name="Rectangle 7">
              <a:extLst>
                <a:ext uri="{FF2B5EF4-FFF2-40B4-BE49-F238E27FC236}">
                  <a16:creationId xmlns:a16="http://schemas.microsoft.com/office/drawing/2014/main" id="{D40F4E20-ABAE-ED46-A6C9-AA46F4E67039}"/>
                </a:ext>
              </a:extLst>
            </p:cNvPr>
            <p:cNvSpPr>
              <a:spLocks noChangeArrowheads="1"/>
            </p:cNvSpPr>
            <p:nvPr/>
          </p:nvSpPr>
          <p:spPr bwMode="auto">
            <a:xfrm>
              <a:off x="2400" y="1423"/>
              <a:ext cx="237" cy="237"/>
            </a:xfrm>
            <a:prstGeom prst="rect">
              <a:avLst/>
            </a:prstGeom>
            <a:solidFill>
              <a:srgbClr val="FFFF00"/>
            </a:solidFill>
            <a:ln w="5472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Arial" charset="0"/>
                <a:ea typeface="ＭＳ Ｐゴシック" charset="0"/>
              </a:endParaRPr>
            </a:p>
          </p:txBody>
        </p:sp>
        <p:sp>
          <p:nvSpPr>
            <p:cNvPr id="98312" name="Rectangle 8">
              <a:extLst>
                <a:ext uri="{FF2B5EF4-FFF2-40B4-BE49-F238E27FC236}">
                  <a16:creationId xmlns:a16="http://schemas.microsoft.com/office/drawing/2014/main" id="{CAA28CC1-40A3-2D45-AC02-76DD3B2ED12B}"/>
                </a:ext>
              </a:extLst>
            </p:cNvPr>
            <p:cNvSpPr>
              <a:spLocks noChangeArrowheads="1"/>
            </p:cNvSpPr>
            <p:nvPr/>
          </p:nvSpPr>
          <p:spPr bwMode="auto">
            <a:xfrm>
              <a:off x="2400" y="1680"/>
              <a:ext cx="237" cy="237"/>
            </a:xfrm>
            <a:prstGeom prst="rect">
              <a:avLst/>
            </a:prstGeom>
            <a:solidFill>
              <a:srgbClr val="CCCCCC"/>
            </a:solidFill>
            <a:ln w="5472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Arial" charset="0"/>
                <a:ea typeface="ＭＳ Ｐゴシック" charset="0"/>
              </a:endParaRPr>
            </a:p>
          </p:txBody>
        </p:sp>
        <p:sp>
          <p:nvSpPr>
            <p:cNvPr id="98313" name="Rectangle 9">
              <a:extLst>
                <a:ext uri="{FF2B5EF4-FFF2-40B4-BE49-F238E27FC236}">
                  <a16:creationId xmlns:a16="http://schemas.microsoft.com/office/drawing/2014/main" id="{ACB7996A-3FC1-E748-9296-5123A0D9E8FA}"/>
                </a:ext>
              </a:extLst>
            </p:cNvPr>
            <p:cNvSpPr>
              <a:spLocks noChangeArrowheads="1"/>
            </p:cNvSpPr>
            <p:nvPr/>
          </p:nvSpPr>
          <p:spPr bwMode="auto">
            <a:xfrm>
              <a:off x="2400" y="1923"/>
              <a:ext cx="237" cy="237"/>
            </a:xfrm>
            <a:prstGeom prst="rect">
              <a:avLst/>
            </a:prstGeom>
            <a:solidFill>
              <a:srgbClr val="FF0000"/>
            </a:solidFill>
            <a:ln w="5472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Arial" charset="0"/>
                <a:ea typeface="ＭＳ Ｐゴシック" charset="0"/>
              </a:endParaRPr>
            </a:p>
          </p:txBody>
        </p:sp>
        <p:sp>
          <p:nvSpPr>
            <p:cNvPr id="98314" name="Rectangle 10">
              <a:extLst>
                <a:ext uri="{FF2B5EF4-FFF2-40B4-BE49-F238E27FC236}">
                  <a16:creationId xmlns:a16="http://schemas.microsoft.com/office/drawing/2014/main" id="{5178845F-BA79-5C4E-83D5-2AF336EC2528}"/>
                </a:ext>
              </a:extLst>
            </p:cNvPr>
            <p:cNvSpPr>
              <a:spLocks noChangeArrowheads="1"/>
            </p:cNvSpPr>
            <p:nvPr/>
          </p:nvSpPr>
          <p:spPr bwMode="auto">
            <a:xfrm>
              <a:off x="2400" y="2160"/>
              <a:ext cx="237" cy="237"/>
            </a:xfrm>
            <a:prstGeom prst="rect">
              <a:avLst/>
            </a:prstGeom>
            <a:solidFill>
              <a:srgbClr val="0047FF"/>
            </a:solidFill>
            <a:ln w="5472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Arial" charset="0"/>
                <a:ea typeface="ＭＳ Ｐゴシック" charset="0"/>
              </a:endParaRPr>
            </a:p>
          </p:txBody>
        </p:sp>
        <p:sp>
          <p:nvSpPr>
            <p:cNvPr id="98315" name="Rectangle 11">
              <a:extLst>
                <a:ext uri="{FF2B5EF4-FFF2-40B4-BE49-F238E27FC236}">
                  <a16:creationId xmlns:a16="http://schemas.microsoft.com/office/drawing/2014/main" id="{7E33D38B-9DF9-E547-BBA7-937DB1714513}"/>
                </a:ext>
              </a:extLst>
            </p:cNvPr>
            <p:cNvSpPr>
              <a:spLocks noChangeArrowheads="1"/>
            </p:cNvSpPr>
            <p:nvPr/>
          </p:nvSpPr>
          <p:spPr bwMode="auto">
            <a:xfrm>
              <a:off x="2646" y="1152"/>
              <a:ext cx="237" cy="237"/>
            </a:xfrm>
            <a:prstGeom prst="rect">
              <a:avLst/>
            </a:prstGeom>
            <a:solidFill>
              <a:srgbClr val="FFFF00"/>
            </a:solidFill>
            <a:ln w="5472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Arial" charset="0"/>
                <a:ea typeface="ＭＳ Ｐゴシック" charset="0"/>
              </a:endParaRPr>
            </a:p>
          </p:txBody>
        </p:sp>
        <p:sp>
          <p:nvSpPr>
            <p:cNvPr id="98316" name="Rectangle 12">
              <a:extLst>
                <a:ext uri="{FF2B5EF4-FFF2-40B4-BE49-F238E27FC236}">
                  <a16:creationId xmlns:a16="http://schemas.microsoft.com/office/drawing/2014/main" id="{5A92581D-E278-8F4D-87CA-D46FE7E6C0F4}"/>
                </a:ext>
              </a:extLst>
            </p:cNvPr>
            <p:cNvSpPr>
              <a:spLocks noChangeArrowheads="1"/>
            </p:cNvSpPr>
            <p:nvPr/>
          </p:nvSpPr>
          <p:spPr bwMode="auto">
            <a:xfrm>
              <a:off x="2883" y="1152"/>
              <a:ext cx="237" cy="237"/>
            </a:xfrm>
            <a:prstGeom prst="rect">
              <a:avLst/>
            </a:prstGeom>
            <a:solidFill>
              <a:srgbClr val="CCCCCC"/>
            </a:solidFill>
            <a:ln w="5472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Arial" charset="0"/>
                <a:ea typeface="ＭＳ Ｐゴシック" charset="0"/>
              </a:endParaRPr>
            </a:p>
          </p:txBody>
        </p:sp>
        <p:sp>
          <p:nvSpPr>
            <p:cNvPr id="98317" name="Rectangle 13">
              <a:extLst>
                <a:ext uri="{FF2B5EF4-FFF2-40B4-BE49-F238E27FC236}">
                  <a16:creationId xmlns:a16="http://schemas.microsoft.com/office/drawing/2014/main" id="{B4EDE72E-8610-5242-8EDE-7D8606B41B9F}"/>
                </a:ext>
              </a:extLst>
            </p:cNvPr>
            <p:cNvSpPr>
              <a:spLocks noChangeArrowheads="1"/>
            </p:cNvSpPr>
            <p:nvPr/>
          </p:nvSpPr>
          <p:spPr bwMode="auto">
            <a:xfrm>
              <a:off x="3123" y="1152"/>
              <a:ext cx="237" cy="237"/>
            </a:xfrm>
            <a:prstGeom prst="rect">
              <a:avLst/>
            </a:prstGeom>
            <a:solidFill>
              <a:srgbClr val="FF0000"/>
            </a:solidFill>
            <a:ln w="5472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Arial" charset="0"/>
                <a:ea typeface="ＭＳ Ｐゴシック" charset="0"/>
              </a:endParaRPr>
            </a:p>
          </p:txBody>
        </p:sp>
        <p:sp>
          <p:nvSpPr>
            <p:cNvPr id="98318" name="Rectangle 14">
              <a:extLst>
                <a:ext uri="{FF2B5EF4-FFF2-40B4-BE49-F238E27FC236}">
                  <a16:creationId xmlns:a16="http://schemas.microsoft.com/office/drawing/2014/main" id="{F2AF8B26-C882-8D44-995C-C266AE076B87}"/>
                </a:ext>
              </a:extLst>
            </p:cNvPr>
            <p:cNvSpPr>
              <a:spLocks noChangeArrowheads="1"/>
            </p:cNvSpPr>
            <p:nvPr/>
          </p:nvSpPr>
          <p:spPr bwMode="auto">
            <a:xfrm>
              <a:off x="3363" y="1152"/>
              <a:ext cx="237" cy="237"/>
            </a:xfrm>
            <a:prstGeom prst="rect">
              <a:avLst/>
            </a:prstGeom>
            <a:solidFill>
              <a:srgbClr val="0047FF"/>
            </a:solidFill>
            <a:ln w="5472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Arial" charset="0"/>
                <a:ea typeface="ＭＳ Ｐゴシック" charset="0"/>
              </a:endParaRPr>
            </a:p>
          </p:txBody>
        </p:sp>
        <p:sp>
          <p:nvSpPr>
            <p:cNvPr id="98319" name="Rectangle 15">
              <a:extLst>
                <a:ext uri="{FF2B5EF4-FFF2-40B4-BE49-F238E27FC236}">
                  <a16:creationId xmlns:a16="http://schemas.microsoft.com/office/drawing/2014/main" id="{C7BD9117-6EF0-AE4E-81F2-80AF1A0F6130}"/>
                </a:ext>
              </a:extLst>
            </p:cNvPr>
            <p:cNvSpPr>
              <a:spLocks noChangeArrowheads="1"/>
            </p:cNvSpPr>
            <p:nvPr/>
          </p:nvSpPr>
          <p:spPr bwMode="auto">
            <a:xfrm>
              <a:off x="3360" y="2151"/>
              <a:ext cx="240" cy="249"/>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1" hangingPunct="1">
                <a:spcBef>
                  <a:spcPct val="75000"/>
                </a:spcBef>
                <a:defRPr/>
              </a:pPr>
              <a:r>
                <a:rPr lang="en-GB" sz="2000">
                  <a:latin typeface="Arial" charset="0"/>
                  <a:ea typeface="ＭＳ Ｐゴシック" charset="0"/>
                </a:rPr>
                <a:t>+</a:t>
              </a:r>
            </a:p>
          </p:txBody>
        </p:sp>
        <p:sp>
          <p:nvSpPr>
            <p:cNvPr id="98320" name="Rectangle 16">
              <a:extLst>
                <a:ext uri="{FF2B5EF4-FFF2-40B4-BE49-F238E27FC236}">
                  <a16:creationId xmlns:a16="http://schemas.microsoft.com/office/drawing/2014/main" id="{16B80088-E3FA-8C49-87E9-3D39F4F90730}"/>
                </a:ext>
              </a:extLst>
            </p:cNvPr>
            <p:cNvSpPr>
              <a:spLocks noChangeArrowheads="1"/>
            </p:cNvSpPr>
            <p:nvPr/>
          </p:nvSpPr>
          <p:spPr bwMode="auto">
            <a:xfrm>
              <a:off x="3120" y="2151"/>
              <a:ext cx="240" cy="249"/>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1" hangingPunct="1">
                <a:spcBef>
                  <a:spcPct val="75000"/>
                </a:spcBef>
                <a:defRPr/>
              </a:pPr>
              <a:r>
                <a:rPr lang="en-GB" sz="2000">
                  <a:latin typeface="Arial" charset="0"/>
                  <a:ea typeface="ＭＳ Ｐゴシック" charset="0"/>
                </a:rPr>
                <a:t>-</a:t>
              </a:r>
            </a:p>
          </p:txBody>
        </p:sp>
        <p:sp>
          <p:nvSpPr>
            <p:cNvPr id="98321" name="Rectangle 17">
              <a:extLst>
                <a:ext uri="{FF2B5EF4-FFF2-40B4-BE49-F238E27FC236}">
                  <a16:creationId xmlns:a16="http://schemas.microsoft.com/office/drawing/2014/main" id="{13706EF1-93DA-5F4F-BCC0-C81103AD3358}"/>
                </a:ext>
              </a:extLst>
            </p:cNvPr>
            <p:cNvSpPr>
              <a:spLocks noChangeArrowheads="1"/>
            </p:cNvSpPr>
            <p:nvPr/>
          </p:nvSpPr>
          <p:spPr bwMode="auto">
            <a:xfrm>
              <a:off x="2880" y="2151"/>
              <a:ext cx="240" cy="249"/>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1" hangingPunct="1">
                <a:spcBef>
                  <a:spcPct val="75000"/>
                </a:spcBef>
                <a:defRPr/>
              </a:pPr>
              <a:endParaRPr lang="en-US" sz="2000">
                <a:latin typeface="Arial" charset="0"/>
                <a:ea typeface="ＭＳ Ｐゴシック" charset="0"/>
              </a:endParaRPr>
            </a:p>
          </p:txBody>
        </p:sp>
        <p:sp>
          <p:nvSpPr>
            <p:cNvPr id="98322" name="Rectangle 18">
              <a:extLst>
                <a:ext uri="{FF2B5EF4-FFF2-40B4-BE49-F238E27FC236}">
                  <a16:creationId xmlns:a16="http://schemas.microsoft.com/office/drawing/2014/main" id="{C629BD38-946E-6C4C-A04A-8E127C98AE28}"/>
                </a:ext>
              </a:extLst>
            </p:cNvPr>
            <p:cNvSpPr>
              <a:spLocks noChangeArrowheads="1"/>
            </p:cNvSpPr>
            <p:nvPr/>
          </p:nvSpPr>
          <p:spPr bwMode="auto">
            <a:xfrm>
              <a:off x="2640" y="2151"/>
              <a:ext cx="240" cy="249"/>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1" hangingPunct="1">
                <a:spcBef>
                  <a:spcPct val="75000"/>
                </a:spcBef>
                <a:defRPr/>
              </a:pPr>
              <a:r>
                <a:rPr lang="en-GB" sz="2000">
                  <a:latin typeface="Arial" charset="0"/>
                  <a:ea typeface="ＭＳ Ｐゴシック" charset="0"/>
                </a:rPr>
                <a:t>+</a:t>
              </a:r>
            </a:p>
          </p:txBody>
        </p:sp>
        <p:sp>
          <p:nvSpPr>
            <p:cNvPr id="98323" name="Rectangle 19">
              <a:extLst>
                <a:ext uri="{FF2B5EF4-FFF2-40B4-BE49-F238E27FC236}">
                  <a16:creationId xmlns:a16="http://schemas.microsoft.com/office/drawing/2014/main" id="{CC916E3E-3A8C-D148-8D9A-02579BBC3FAF}"/>
                </a:ext>
              </a:extLst>
            </p:cNvPr>
            <p:cNvSpPr>
              <a:spLocks noChangeArrowheads="1"/>
            </p:cNvSpPr>
            <p:nvPr/>
          </p:nvSpPr>
          <p:spPr bwMode="auto">
            <a:xfrm>
              <a:off x="3360" y="1901"/>
              <a:ext cx="240" cy="25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1" hangingPunct="1">
                <a:spcBef>
                  <a:spcPct val="75000"/>
                </a:spcBef>
                <a:defRPr/>
              </a:pPr>
              <a:r>
                <a:rPr lang="en-GB" sz="2000">
                  <a:latin typeface="Arial" charset="0"/>
                  <a:ea typeface="ＭＳ Ｐゴシック" charset="0"/>
                </a:rPr>
                <a:t>-</a:t>
              </a:r>
            </a:p>
          </p:txBody>
        </p:sp>
        <p:sp>
          <p:nvSpPr>
            <p:cNvPr id="98324" name="Rectangle 20">
              <a:extLst>
                <a:ext uri="{FF2B5EF4-FFF2-40B4-BE49-F238E27FC236}">
                  <a16:creationId xmlns:a16="http://schemas.microsoft.com/office/drawing/2014/main" id="{5DCDADBC-39FA-A940-9793-4154B81AD27B}"/>
                </a:ext>
              </a:extLst>
            </p:cNvPr>
            <p:cNvSpPr>
              <a:spLocks noChangeArrowheads="1"/>
            </p:cNvSpPr>
            <p:nvPr/>
          </p:nvSpPr>
          <p:spPr bwMode="auto">
            <a:xfrm>
              <a:off x="3120" y="1901"/>
              <a:ext cx="240" cy="25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1" hangingPunct="1">
                <a:spcBef>
                  <a:spcPct val="75000"/>
                </a:spcBef>
                <a:defRPr/>
              </a:pPr>
              <a:r>
                <a:rPr lang="en-GB" sz="2000">
                  <a:latin typeface="Arial" charset="0"/>
                  <a:ea typeface="ＭＳ Ｐゴシック" charset="0"/>
                </a:rPr>
                <a:t>+</a:t>
              </a:r>
            </a:p>
          </p:txBody>
        </p:sp>
        <p:sp>
          <p:nvSpPr>
            <p:cNvPr id="98325" name="Rectangle 21">
              <a:extLst>
                <a:ext uri="{FF2B5EF4-FFF2-40B4-BE49-F238E27FC236}">
                  <a16:creationId xmlns:a16="http://schemas.microsoft.com/office/drawing/2014/main" id="{378673E1-475F-7640-AC05-C96E06B23C27}"/>
                </a:ext>
              </a:extLst>
            </p:cNvPr>
            <p:cNvSpPr>
              <a:spLocks noChangeArrowheads="1"/>
            </p:cNvSpPr>
            <p:nvPr/>
          </p:nvSpPr>
          <p:spPr bwMode="auto">
            <a:xfrm>
              <a:off x="2880" y="1901"/>
              <a:ext cx="240" cy="25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1" hangingPunct="1">
                <a:spcBef>
                  <a:spcPct val="75000"/>
                </a:spcBef>
                <a:defRPr/>
              </a:pPr>
              <a:endParaRPr lang="en-US" sz="2000">
                <a:latin typeface="Arial" charset="0"/>
                <a:ea typeface="ＭＳ Ｐゴシック" charset="0"/>
              </a:endParaRPr>
            </a:p>
          </p:txBody>
        </p:sp>
        <p:sp>
          <p:nvSpPr>
            <p:cNvPr id="98326" name="Rectangle 22">
              <a:extLst>
                <a:ext uri="{FF2B5EF4-FFF2-40B4-BE49-F238E27FC236}">
                  <a16:creationId xmlns:a16="http://schemas.microsoft.com/office/drawing/2014/main" id="{77BF46BA-B3F7-774E-A835-B904DDA97B16}"/>
                </a:ext>
              </a:extLst>
            </p:cNvPr>
            <p:cNvSpPr>
              <a:spLocks noChangeArrowheads="1"/>
            </p:cNvSpPr>
            <p:nvPr/>
          </p:nvSpPr>
          <p:spPr bwMode="auto">
            <a:xfrm>
              <a:off x="2640" y="1901"/>
              <a:ext cx="240" cy="25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1" hangingPunct="1">
                <a:spcBef>
                  <a:spcPct val="75000"/>
                </a:spcBef>
                <a:defRPr/>
              </a:pPr>
              <a:r>
                <a:rPr lang="en-GB" sz="2000">
                  <a:latin typeface="Arial" charset="0"/>
                  <a:ea typeface="ＭＳ Ｐゴシック" charset="0"/>
                </a:rPr>
                <a:t>+</a:t>
              </a:r>
            </a:p>
          </p:txBody>
        </p:sp>
        <p:sp>
          <p:nvSpPr>
            <p:cNvPr id="98327" name="Rectangle 23">
              <a:extLst>
                <a:ext uri="{FF2B5EF4-FFF2-40B4-BE49-F238E27FC236}">
                  <a16:creationId xmlns:a16="http://schemas.microsoft.com/office/drawing/2014/main" id="{929F59ED-5477-4F47-B9FB-68B345AE3AD1}"/>
                </a:ext>
              </a:extLst>
            </p:cNvPr>
            <p:cNvSpPr>
              <a:spLocks noChangeArrowheads="1"/>
            </p:cNvSpPr>
            <p:nvPr/>
          </p:nvSpPr>
          <p:spPr bwMode="auto">
            <a:xfrm>
              <a:off x="3360" y="1652"/>
              <a:ext cx="240" cy="249"/>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1" hangingPunct="1">
                <a:spcBef>
                  <a:spcPct val="75000"/>
                </a:spcBef>
                <a:defRPr/>
              </a:pPr>
              <a:endParaRPr lang="en-US" sz="2000">
                <a:latin typeface="Arial" charset="0"/>
                <a:ea typeface="ＭＳ Ｐゴシック" charset="0"/>
              </a:endParaRPr>
            </a:p>
          </p:txBody>
        </p:sp>
        <p:sp>
          <p:nvSpPr>
            <p:cNvPr id="98328" name="Rectangle 24">
              <a:extLst>
                <a:ext uri="{FF2B5EF4-FFF2-40B4-BE49-F238E27FC236}">
                  <a16:creationId xmlns:a16="http://schemas.microsoft.com/office/drawing/2014/main" id="{FD680E77-D110-FE4F-9CFE-C53E6FF2B826}"/>
                </a:ext>
              </a:extLst>
            </p:cNvPr>
            <p:cNvSpPr>
              <a:spLocks noChangeArrowheads="1"/>
            </p:cNvSpPr>
            <p:nvPr/>
          </p:nvSpPr>
          <p:spPr bwMode="auto">
            <a:xfrm>
              <a:off x="3120" y="1652"/>
              <a:ext cx="240" cy="249"/>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1" hangingPunct="1">
                <a:spcBef>
                  <a:spcPct val="75000"/>
                </a:spcBef>
                <a:defRPr/>
              </a:pPr>
              <a:endParaRPr lang="en-US" sz="2000">
                <a:latin typeface="Arial" charset="0"/>
                <a:ea typeface="ＭＳ Ｐゴシック" charset="0"/>
              </a:endParaRPr>
            </a:p>
          </p:txBody>
        </p:sp>
        <p:sp>
          <p:nvSpPr>
            <p:cNvPr id="98329" name="Rectangle 25">
              <a:extLst>
                <a:ext uri="{FF2B5EF4-FFF2-40B4-BE49-F238E27FC236}">
                  <a16:creationId xmlns:a16="http://schemas.microsoft.com/office/drawing/2014/main" id="{08C16557-F16E-A745-A4C4-1E40B8C48F2F}"/>
                </a:ext>
              </a:extLst>
            </p:cNvPr>
            <p:cNvSpPr>
              <a:spLocks noChangeArrowheads="1"/>
            </p:cNvSpPr>
            <p:nvPr/>
          </p:nvSpPr>
          <p:spPr bwMode="auto">
            <a:xfrm>
              <a:off x="2880" y="1652"/>
              <a:ext cx="240" cy="249"/>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1" hangingPunct="1">
                <a:spcBef>
                  <a:spcPct val="75000"/>
                </a:spcBef>
                <a:defRPr/>
              </a:pPr>
              <a:endParaRPr lang="en-US" sz="2000">
                <a:latin typeface="Arial" charset="0"/>
                <a:ea typeface="ＭＳ Ｐゴシック" charset="0"/>
              </a:endParaRPr>
            </a:p>
          </p:txBody>
        </p:sp>
        <p:sp>
          <p:nvSpPr>
            <p:cNvPr id="98330" name="Rectangle 26">
              <a:extLst>
                <a:ext uri="{FF2B5EF4-FFF2-40B4-BE49-F238E27FC236}">
                  <a16:creationId xmlns:a16="http://schemas.microsoft.com/office/drawing/2014/main" id="{91548D04-6AD8-7C41-846B-D485820CEB43}"/>
                </a:ext>
              </a:extLst>
            </p:cNvPr>
            <p:cNvSpPr>
              <a:spLocks noChangeArrowheads="1"/>
            </p:cNvSpPr>
            <p:nvPr/>
          </p:nvSpPr>
          <p:spPr bwMode="auto">
            <a:xfrm>
              <a:off x="2640" y="1652"/>
              <a:ext cx="240" cy="249"/>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1" hangingPunct="1">
                <a:spcBef>
                  <a:spcPct val="75000"/>
                </a:spcBef>
                <a:defRPr/>
              </a:pPr>
              <a:r>
                <a:rPr lang="en-GB" sz="2000">
                  <a:latin typeface="Arial" charset="0"/>
                  <a:ea typeface="ＭＳ Ｐゴシック" charset="0"/>
                </a:rPr>
                <a:t>+</a:t>
              </a:r>
            </a:p>
          </p:txBody>
        </p:sp>
        <p:sp>
          <p:nvSpPr>
            <p:cNvPr id="98331" name="Rectangle 27">
              <a:extLst>
                <a:ext uri="{FF2B5EF4-FFF2-40B4-BE49-F238E27FC236}">
                  <a16:creationId xmlns:a16="http://schemas.microsoft.com/office/drawing/2014/main" id="{6542890E-EE84-5A4D-A6C5-1E64FAA6B19D}"/>
                </a:ext>
              </a:extLst>
            </p:cNvPr>
            <p:cNvSpPr>
              <a:spLocks noChangeArrowheads="1"/>
            </p:cNvSpPr>
            <p:nvPr/>
          </p:nvSpPr>
          <p:spPr bwMode="auto">
            <a:xfrm>
              <a:off x="3360" y="1392"/>
              <a:ext cx="240" cy="26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1" hangingPunct="1">
                <a:spcBef>
                  <a:spcPct val="75000"/>
                </a:spcBef>
                <a:defRPr/>
              </a:pPr>
              <a:r>
                <a:rPr lang="en-GB" sz="2000">
                  <a:latin typeface="Arial" charset="0"/>
                  <a:ea typeface="ＭＳ Ｐゴシック" charset="0"/>
                </a:rPr>
                <a:t>+</a:t>
              </a:r>
            </a:p>
          </p:txBody>
        </p:sp>
        <p:sp>
          <p:nvSpPr>
            <p:cNvPr id="98332" name="Rectangle 28">
              <a:extLst>
                <a:ext uri="{FF2B5EF4-FFF2-40B4-BE49-F238E27FC236}">
                  <a16:creationId xmlns:a16="http://schemas.microsoft.com/office/drawing/2014/main" id="{58BCB465-D76A-044C-89EA-BA72ABDC4C70}"/>
                </a:ext>
              </a:extLst>
            </p:cNvPr>
            <p:cNvSpPr>
              <a:spLocks noChangeArrowheads="1"/>
            </p:cNvSpPr>
            <p:nvPr/>
          </p:nvSpPr>
          <p:spPr bwMode="auto">
            <a:xfrm>
              <a:off x="3120" y="1392"/>
              <a:ext cx="240" cy="26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1" hangingPunct="1">
                <a:spcBef>
                  <a:spcPct val="75000"/>
                </a:spcBef>
                <a:defRPr/>
              </a:pPr>
              <a:r>
                <a:rPr lang="en-GB" sz="2000">
                  <a:latin typeface="Arial" charset="0"/>
                  <a:ea typeface="ＭＳ Ｐゴシック" charset="0"/>
                </a:rPr>
                <a:t>+</a:t>
              </a:r>
            </a:p>
          </p:txBody>
        </p:sp>
        <p:sp>
          <p:nvSpPr>
            <p:cNvPr id="98333" name="Rectangle 29">
              <a:extLst>
                <a:ext uri="{FF2B5EF4-FFF2-40B4-BE49-F238E27FC236}">
                  <a16:creationId xmlns:a16="http://schemas.microsoft.com/office/drawing/2014/main" id="{AA3B1D8C-07D8-E14A-8D4F-6A98C8D393F5}"/>
                </a:ext>
              </a:extLst>
            </p:cNvPr>
            <p:cNvSpPr>
              <a:spLocks noChangeArrowheads="1"/>
            </p:cNvSpPr>
            <p:nvPr/>
          </p:nvSpPr>
          <p:spPr bwMode="auto">
            <a:xfrm>
              <a:off x="2880" y="1392"/>
              <a:ext cx="240" cy="26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1" hangingPunct="1">
                <a:spcBef>
                  <a:spcPct val="75000"/>
                </a:spcBef>
                <a:defRPr/>
              </a:pPr>
              <a:r>
                <a:rPr lang="en-GB" sz="2000">
                  <a:latin typeface="Arial" charset="0"/>
                  <a:ea typeface="ＭＳ Ｐゴシック" charset="0"/>
                </a:rPr>
                <a:t>+</a:t>
              </a:r>
            </a:p>
          </p:txBody>
        </p:sp>
        <p:sp>
          <p:nvSpPr>
            <p:cNvPr id="98334" name="Rectangle 30">
              <a:extLst>
                <a:ext uri="{FF2B5EF4-FFF2-40B4-BE49-F238E27FC236}">
                  <a16:creationId xmlns:a16="http://schemas.microsoft.com/office/drawing/2014/main" id="{F086616A-D0EE-AB40-8F6D-737F73D23AF2}"/>
                </a:ext>
              </a:extLst>
            </p:cNvPr>
            <p:cNvSpPr>
              <a:spLocks noChangeArrowheads="1"/>
            </p:cNvSpPr>
            <p:nvPr/>
          </p:nvSpPr>
          <p:spPr bwMode="auto">
            <a:xfrm>
              <a:off x="2640" y="1392"/>
              <a:ext cx="240" cy="26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1" hangingPunct="1">
                <a:spcBef>
                  <a:spcPct val="75000"/>
                </a:spcBef>
                <a:defRPr/>
              </a:pPr>
              <a:r>
                <a:rPr lang="en-GB" sz="2000">
                  <a:latin typeface="Arial" charset="0"/>
                  <a:ea typeface="ＭＳ Ｐゴシック" charset="0"/>
                </a:rPr>
                <a:t>--</a:t>
              </a:r>
            </a:p>
          </p:txBody>
        </p:sp>
        <p:sp>
          <p:nvSpPr>
            <p:cNvPr id="98335" name="Line 31">
              <a:extLst>
                <a:ext uri="{FF2B5EF4-FFF2-40B4-BE49-F238E27FC236}">
                  <a16:creationId xmlns:a16="http://schemas.microsoft.com/office/drawing/2014/main" id="{D7DD6815-1F9A-884C-80A2-30CC9B978DF4}"/>
                </a:ext>
              </a:extLst>
            </p:cNvPr>
            <p:cNvSpPr>
              <a:spLocks noChangeShapeType="1"/>
            </p:cNvSpPr>
            <p:nvPr/>
          </p:nvSpPr>
          <p:spPr bwMode="auto">
            <a:xfrm>
              <a:off x="2640" y="1392"/>
              <a:ext cx="960" cy="0"/>
            </a:xfrm>
            <a:prstGeom prst="line">
              <a:avLst/>
            </a:prstGeom>
            <a:noFill/>
            <a:ln w="28575" cap="sq">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latin typeface="Arial" charset="0"/>
                <a:ea typeface="ＭＳ Ｐゴシック" charset="0"/>
              </a:endParaRPr>
            </a:p>
          </p:txBody>
        </p:sp>
        <p:sp>
          <p:nvSpPr>
            <p:cNvPr id="98336" name="Line 32">
              <a:extLst>
                <a:ext uri="{FF2B5EF4-FFF2-40B4-BE49-F238E27FC236}">
                  <a16:creationId xmlns:a16="http://schemas.microsoft.com/office/drawing/2014/main" id="{0C0D6118-69EE-FF4E-B62B-4FEBAE81F64C}"/>
                </a:ext>
              </a:extLst>
            </p:cNvPr>
            <p:cNvSpPr>
              <a:spLocks noChangeShapeType="1"/>
            </p:cNvSpPr>
            <p:nvPr/>
          </p:nvSpPr>
          <p:spPr bwMode="auto">
            <a:xfrm>
              <a:off x="2640" y="1652"/>
              <a:ext cx="960"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latin typeface="Arial" charset="0"/>
                <a:ea typeface="ＭＳ Ｐゴシック" charset="0"/>
              </a:endParaRPr>
            </a:p>
          </p:txBody>
        </p:sp>
        <p:sp>
          <p:nvSpPr>
            <p:cNvPr id="98337" name="Line 33">
              <a:extLst>
                <a:ext uri="{FF2B5EF4-FFF2-40B4-BE49-F238E27FC236}">
                  <a16:creationId xmlns:a16="http://schemas.microsoft.com/office/drawing/2014/main" id="{5D6DB467-10A9-B34B-941B-5FF83F4CBA77}"/>
                </a:ext>
              </a:extLst>
            </p:cNvPr>
            <p:cNvSpPr>
              <a:spLocks noChangeShapeType="1"/>
            </p:cNvSpPr>
            <p:nvPr/>
          </p:nvSpPr>
          <p:spPr bwMode="auto">
            <a:xfrm>
              <a:off x="2640" y="1901"/>
              <a:ext cx="960"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latin typeface="Arial" charset="0"/>
                <a:ea typeface="ＭＳ Ｐゴシック" charset="0"/>
              </a:endParaRPr>
            </a:p>
          </p:txBody>
        </p:sp>
        <p:sp>
          <p:nvSpPr>
            <p:cNvPr id="98338" name="Line 34">
              <a:extLst>
                <a:ext uri="{FF2B5EF4-FFF2-40B4-BE49-F238E27FC236}">
                  <a16:creationId xmlns:a16="http://schemas.microsoft.com/office/drawing/2014/main" id="{535A65B8-EF76-7246-8FC5-170F448C04BA}"/>
                </a:ext>
              </a:extLst>
            </p:cNvPr>
            <p:cNvSpPr>
              <a:spLocks noChangeShapeType="1"/>
            </p:cNvSpPr>
            <p:nvPr/>
          </p:nvSpPr>
          <p:spPr bwMode="auto">
            <a:xfrm>
              <a:off x="2640" y="2151"/>
              <a:ext cx="960"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latin typeface="Arial" charset="0"/>
                <a:ea typeface="ＭＳ Ｐゴシック" charset="0"/>
              </a:endParaRPr>
            </a:p>
          </p:txBody>
        </p:sp>
        <p:sp>
          <p:nvSpPr>
            <p:cNvPr id="98339" name="Line 35">
              <a:extLst>
                <a:ext uri="{FF2B5EF4-FFF2-40B4-BE49-F238E27FC236}">
                  <a16:creationId xmlns:a16="http://schemas.microsoft.com/office/drawing/2014/main" id="{EC618F38-F33F-D248-9EFD-A80CD222B041}"/>
                </a:ext>
              </a:extLst>
            </p:cNvPr>
            <p:cNvSpPr>
              <a:spLocks noChangeShapeType="1"/>
            </p:cNvSpPr>
            <p:nvPr/>
          </p:nvSpPr>
          <p:spPr bwMode="auto">
            <a:xfrm>
              <a:off x="2640" y="2400"/>
              <a:ext cx="960" cy="0"/>
            </a:xfrm>
            <a:prstGeom prst="line">
              <a:avLst/>
            </a:prstGeom>
            <a:noFill/>
            <a:ln w="28575" cap="sq">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latin typeface="Arial" charset="0"/>
                <a:ea typeface="ＭＳ Ｐゴシック" charset="0"/>
              </a:endParaRPr>
            </a:p>
          </p:txBody>
        </p:sp>
        <p:sp>
          <p:nvSpPr>
            <p:cNvPr id="98340" name="Line 36">
              <a:extLst>
                <a:ext uri="{FF2B5EF4-FFF2-40B4-BE49-F238E27FC236}">
                  <a16:creationId xmlns:a16="http://schemas.microsoft.com/office/drawing/2014/main" id="{F344363A-FC3A-B448-AF75-F5BC324026EB}"/>
                </a:ext>
              </a:extLst>
            </p:cNvPr>
            <p:cNvSpPr>
              <a:spLocks noChangeShapeType="1"/>
            </p:cNvSpPr>
            <p:nvPr/>
          </p:nvSpPr>
          <p:spPr bwMode="auto">
            <a:xfrm>
              <a:off x="2640" y="1392"/>
              <a:ext cx="0" cy="1008"/>
            </a:xfrm>
            <a:prstGeom prst="line">
              <a:avLst/>
            </a:prstGeom>
            <a:noFill/>
            <a:ln w="28575" cap="sq">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latin typeface="Arial" charset="0"/>
                <a:ea typeface="ＭＳ Ｐゴシック" charset="0"/>
              </a:endParaRPr>
            </a:p>
          </p:txBody>
        </p:sp>
        <p:sp>
          <p:nvSpPr>
            <p:cNvPr id="98341" name="Line 37">
              <a:extLst>
                <a:ext uri="{FF2B5EF4-FFF2-40B4-BE49-F238E27FC236}">
                  <a16:creationId xmlns:a16="http://schemas.microsoft.com/office/drawing/2014/main" id="{9AACEF46-2540-5645-972A-878A9D6CED1A}"/>
                </a:ext>
              </a:extLst>
            </p:cNvPr>
            <p:cNvSpPr>
              <a:spLocks noChangeShapeType="1"/>
            </p:cNvSpPr>
            <p:nvPr/>
          </p:nvSpPr>
          <p:spPr bwMode="auto">
            <a:xfrm>
              <a:off x="2880" y="1392"/>
              <a:ext cx="0" cy="1008"/>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latin typeface="Arial" charset="0"/>
                <a:ea typeface="ＭＳ Ｐゴシック" charset="0"/>
              </a:endParaRPr>
            </a:p>
          </p:txBody>
        </p:sp>
        <p:sp>
          <p:nvSpPr>
            <p:cNvPr id="98342" name="Line 38">
              <a:extLst>
                <a:ext uri="{FF2B5EF4-FFF2-40B4-BE49-F238E27FC236}">
                  <a16:creationId xmlns:a16="http://schemas.microsoft.com/office/drawing/2014/main" id="{3077313B-060D-DB49-A5E5-47B511F852F1}"/>
                </a:ext>
              </a:extLst>
            </p:cNvPr>
            <p:cNvSpPr>
              <a:spLocks noChangeShapeType="1"/>
            </p:cNvSpPr>
            <p:nvPr/>
          </p:nvSpPr>
          <p:spPr bwMode="auto">
            <a:xfrm>
              <a:off x="3120" y="1392"/>
              <a:ext cx="0" cy="1008"/>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latin typeface="Arial" charset="0"/>
                <a:ea typeface="ＭＳ Ｐゴシック" charset="0"/>
              </a:endParaRPr>
            </a:p>
          </p:txBody>
        </p:sp>
        <p:sp>
          <p:nvSpPr>
            <p:cNvPr id="98343" name="Line 39">
              <a:extLst>
                <a:ext uri="{FF2B5EF4-FFF2-40B4-BE49-F238E27FC236}">
                  <a16:creationId xmlns:a16="http://schemas.microsoft.com/office/drawing/2014/main" id="{613315F5-D035-4A42-B575-446B4AF1E523}"/>
                </a:ext>
              </a:extLst>
            </p:cNvPr>
            <p:cNvSpPr>
              <a:spLocks noChangeShapeType="1"/>
            </p:cNvSpPr>
            <p:nvPr/>
          </p:nvSpPr>
          <p:spPr bwMode="auto">
            <a:xfrm>
              <a:off x="3360" y="1392"/>
              <a:ext cx="0" cy="1008"/>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latin typeface="Arial" charset="0"/>
                <a:ea typeface="ＭＳ Ｐゴシック" charset="0"/>
              </a:endParaRPr>
            </a:p>
          </p:txBody>
        </p:sp>
        <p:sp>
          <p:nvSpPr>
            <p:cNvPr id="98344" name="Line 40">
              <a:extLst>
                <a:ext uri="{FF2B5EF4-FFF2-40B4-BE49-F238E27FC236}">
                  <a16:creationId xmlns:a16="http://schemas.microsoft.com/office/drawing/2014/main" id="{9A04E55E-6D92-F24A-B9A8-C0777F7F5F55}"/>
                </a:ext>
              </a:extLst>
            </p:cNvPr>
            <p:cNvSpPr>
              <a:spLocks noChangeShapeType="1"/>
            </p:cNvSpPr>
            <p:nvPr/>
          </p:nvSpPr>
          <p:spPr bwMode="auto">
            <a:xfrm>
              <a:off x="3600" y="1392"/>
              <a:ext cx="0" cy="1008"/>
            </a:xfrm>
            <a:prstGeom prst="line">
              <a:avLst/>
            </a:prstGeom>
            <a:noFill/>
            <a:ln w="28575" cap="sq">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latin typeface="Arial" charset="0"/>
                <a:ea typeface="ＭＳ Ｐゴシック" charset="0"/>
              </a:endParaRPr>
            </a:p>
          </p:txBody>
        </p:sp>
      </p:grpSp>
      <p:pic>
        <p:nvPicPr>
          <p:cNvPr id="100356" name="Picture 41" descr="lattice2D">
            <a:extLst>
              <a:ext uri="{FF2B5EF4-FFF2-40B4-BE49-F238E27FC236}">
                <a16:creationId xmlns:a16="http://schemas.microsoft.com/office/drawing/2014/main" id="{8C7C706F-CA2C-F149-8A48-A3710D0082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29540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0357" name="Group 42">
            <a:extLst>
              <a:ext uri="{FF2B5EF4-FFF2-40B4-BE49-F238E27FC236}">
                <a16:creationId xmlns:a16="http://schemas.microsoft.com/office/drawing/2014/main" id="{FE5EBF71-F33D-1D49-BBAD-9CF6092ACD71}"/>
              </a:ext>
            </a:extLst>
          </p:cNvPr>
          <p:cNvGrpSpPr>
            <a:grpSpLocks/>
          </p:cNvGrpSpPr>
          <p:nvPr/>
        </p:nvGrpSpPr>
        <p:grpSpPr bwMode="auto">
          <a:xfrm>
            <a:off x="304800" y="1600200"/>
            <a:ext cx="2733675" cy="1671638"/>
            <a:chOff x="3539" y="3059"/>
            <a:chExt cx="1722" cy="1053"/>
          </a:xfrm>
        </p:grpSpPr>
        <p:sp>
          <p:nvSpPr>
            <p:cNvPr id="98347" name="Rectangle 43">
              <a:extLst>
                <a:ext uri="{FF2B5EF4-FFF2-40B4-BE49-F238E27FC236}">
                  <a16:creationId xmlns:a16="http://schemas.microsoft.com/office/drawing/2014/main" id="{F003759B-D642-ED4D-9327-6DB0A4998885}"/>
                </a:ext>
              </a:extLst>
            </p:cNvPr>
            <p:cNvSpPr>
              <a:spLocks noChangeArrowheads="1"/>
            </p:cNvSpPr>
            <p:nvPr/>
          </p:nvSpPr>
          <p:spPr bwMode="auto">
            <a:xfrm>
              <a:off x="3539" y="3059"/>
              <a:ext cx="237" cy="237"/>
            </a:xfrm>
            <a:prstGeom prst="rect">
              <a:avLst/>
            </a:prstGeom>
            <a:solidFill>
              <a:srgbClr val="FFFF00"/>
            </a:solidFill>
            <a:ln w="5472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Arial" charset="0"/>
                <a:ea typeface="ＭＳ Ｐゴシック" charset="0"/>
              </a:endParaRPr>
            </a:p>
          </p:txBody>
        </p:sp>
        <p:sp>
          <p:nvSpPr>
            <p:cNvPr id="98348" name="Rectangle 44">
              <a:extLst>
                <a:ext uri="{FF2B5EF4-FFF2-40B4-BE49-F238E27FC236}">
                  <a16:creationId xmlns:a16="http://schemas.microsoft.com/office/drawing/2014/main" id="{CCB82300-AB87-6E4F-83E0-54E33E995F73}"/>
                </a:ext>
              </a:extLst>
            </p:cNvPr>
            <p:cNvSpPr>
              <a:spLocks noChangeArrowheads="1"/>
            </p:cNvSpPr>
            <p:nvPr/>
          </p:nvSpPr>
          <p:spPr bwMode="auto">
            <a:xfrm>
              <a:off x="3539" y="3332"/>
              <a:ext cx="237" cy="237"/>
            </a:xfrm>
            <a:prstGeom prst="rect">
              <a:avLst/>
            </a:prstGeom>
            <a:solidFill>
              <a:srgbClr val="CCCCCC"/>
            </a:solidFill>
            <a:ln w="5472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Arial" charset="0"/>
                <a:ea typeface="ＭＳ Ｐゴシック" charset="0"/>
              </a:endParaRPr>
            </a:p>
          </p:txBody>
        </p:sp>
        <p:sp>
          <p:nvSpPr>
            <p:cNvPr id="98349" name="Rectangle 45">
              <a:extLst>
                <a:ext uri="{FF2B5EF4-FFF2-40B4-BE49-F238E27FC236}">
                  <a16:creationId xmlns:a16="http://schemas.microsoft.com/office/drawing/2014/main" id="{FC022D02-74A5-8A4B-8348-8F903F1C791F}"/>
                </a:ext>
              </a:extLst>
            </p:cNvPr>
            <p:cNvSpPr>
              <a:spLocks noChangeArrowheads="1"/>
            </p:cNvSpPr>
            <p:nvPr/>
          </p:nvSpPr>
          <p:spPr bwMode="auto">
            <a:xfrm>
              <a:off x="3539" y="3604"/>
              <a:ext cx="237" cy="237"/>
            </a:xfrm>
            <a:prstGeom prst="rect">
              <a:avLst/>
            </a:prstGeom>
            <a:solidFill>
              <a:srgbClr val="FF0000"/>
            </a:solidFill>
            <a:ln w="5472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Arial" charset="0"/>
                <a:ea typeface="ＭＳ Ｐゴシック" charset="0"/>
              </a:endParaRPr>
            </a:p>
          </p:txBody>
        </p:sp>
        <p:sp>
          <p:nvSpPr>
            <p:cNvPr id="98350" name="Rectangle 46">
              <a:extLst>
                <a:ext uri="{FF2B5EF4-FFF2-40B4-BE49-F238E27FC236}">
                  <a16:creationId xmlns:a16="http://schemas.microsoft.com/office/drawing/2014/main" id="{F129F81D-949D-5541-8A09-122C50B14541}"/>
                </a:ext>
              </a:extLst>
            </p:cNvPr>
            <p:cNvSpPr>
              <a:spLocks noChangeArrowheads="1"/>
            </p:cNvSpPr>
            <p:nvPr/>
          </p:nvSpPr>
          <p:spPr bwMode="auto">
            <a:xfrm>
              <a:off x="3539" y="3876"/>
              <a:ext cx="237" cy="237"/>
            </a:xfrm>
            <a:prstGeom prst="rect">
              <a:avLst/>
            </a:prstGeom>
            <a:solidFill>
              <a:srgbClr val="0047FF"/>
            </a:solidFill>
            <a:ln w="5472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Arial" charset="0"/>
                <a:ea typeface="ＭＳ Ｐゴシック" charset="0"/>
              </a:endParaRPr>
            </a:p>
          </p:txBody>
        </p:sp>
        <p:sp>
          <p:nvSpPr>
            <p:cNvPr id="98351" name="Text Box 47">
              <a:extLst>
                <a:ext uri="{FF2B5EF4-FFF2-40B4-BE49-F238E27FC236}">
                  <a16:creationId xmlns:a16="http://schemas.microsoft.com/office/drawing/2014/main" id="{53E13741-287D-794A-A092-F720672A2473}"/>
                </a:ext>
              </a:extLst>
            </p:cNvPr>
            <p:cNvSpPr txBox="1">
              <a:spLocks noChangeArrowheads="1"/>
            </p:cNvSpPr>
            <p:nvPr/>
          </p:nvSpPr>
          <p:spPr bwMode="auto">
            <a:xfrm>
              <a:off x="3871" y="3059"/>
              <a:ext cx="990" cy="23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eaLnBrk="1" hangingPunct="1">
                <a:lnSpc>
                  <a:spcPct val="93000"/>
                </a:lnSpc>
                <a:buClr>
                  <a:srgbClr val="000000"/>
                </a:buClr>
                <a:buSzPct val="100000"/>
                <a:buFont typeface="Arial" charset="0"/>
                <a:buNone/>
                <a:defRPr/>
              </a:pPr>
              <a:r>
                <a:rPr lang="en-GB" sz="2000">
                  <a:solidFill>
                    <a:srgbClr val="000000"/>
                  </a:solidFill>
                </a:rPr>
                <a:t>hydrophobic</a:t>
              </a:r>
            </a:p>
          </p:txBody>
        </p:sp>
        <p:sp>
          <p:nvSpPr>
            <p:cNvPr id="98352" name="Text Box 48">
              <a:extLst>
                <a:ext uri="{FF2B5EF4-FFF2-40B4-BE49-F238E27FC236}">
                  <a16:creationId xmlns:a16="http://schemas.microsoft.com/office/drawing/2014/main" id="{D4EACBC4-630D-1748-B03F-0B78E7288324}"/>
                </a:ext>
              </a:extLst>
            </p:cNvPr>
            <p:cNvSpPr txBox="1">
              <a:spLocks noChangeArrowheads="1"/>
            </p:cNvSpPr>
            <p:nvPr/>
          </p:nvSpPr>
          <p:spPr bwMode="auto">
            <a:xfrm>
              <a:off x="3871" y="3332"/>
              <a:ext cx="1391" cy="23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5pPr>
              <a:lvl6pPr marL="2514600" indent="-228600" algn="ctr" defTabSz="457200" eaLnBrk="0" fontAlgn="base" hangingPunct="0">
                <a:spcBef>
                  <a:spcPct val="5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6pPr>
              <a:lvl7pPr marL="2971800" indent="-228600" algn="ctr" defTabSz="457200" eaLnBrk="0" fontAlgn="base" hangingPunct="0">
                <a:spcBef>
                  <a:spcPct val="5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7pPr>
              <a:lvl8pPr marL="3429000" indent="-228600" algn="ctr" defTabSz="457200" eaLnBrk="0" fontAlgn="base" hangingPunct="0">
                <a:spcBef>
                  <a:spcPct val="5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8pPr>
              <a:lvl9pPr marL="3886200" indent="-228600" algn="ctr" defTabSz="457200" eaLnBrk="0" fontAlgn="base" hangingPunct="0">
                <a:spcBef>
                  <a:spcPct val="5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9pPr>
            </a:lstStyle>
            <a:p>
              <a:pPr algn="l" eaLnBrk="1" hangingPunct="1">
                <a:lnSpc>
                  <a:spcPct val="93000"/>
                </a:lnSpc>
                <a:spcBef>
                  <a:spcPct val="0"/>
                </a:spcBef>
                <a:buClr>
                  <a:srgbClr val="000000"/>
                </a:buClr>
                <a:buSzPct val="100000"/>
                <a:buFont typeface="Arial" panose="020B0604020202020204" pitchFamily="34" charset="0"/>
                <a:buNone/>
              </a:pPr>
              <a:r>
                <a:rPr lang="en-GB" altLang="en-US" sz="2000">
                  <a:solidFill>
                    <a:srgbClr val="000000"/>
                  </a:solidFill>
                </a:rPr>
                <a:t>polar (hydrophilic)</a:t>
              </a:r>
              <a:r>
                <a:rPr lang="ar-SA" altLang="en-US" sz="2000">
                  <a:solidFill>
                    <a:srgbClr val="000000"/>
                  </a:solidFill>
                  <a:cs typeface="Arial" panose="020B0604020202020204" pitchFamily="34" charset="0"/>
                </a:rPr>
                <a:t>‏</a:t>
              </a:r>
              <a:endParaRPr lang="en-GB" altLang="en-US" sz="2000">
                <a:solidFill>
                  <a:srgbClr val="000000"/>
                </a:solidFill>
              </a:endParaRPr>
            </a:p>
          </p:txBody>
        </p:sp>
        <p:sp>
          <p:nvSpPr>
            <p:cNvPr id="98353" name="Text Box 49">
              <a:extLst>
                <a:ext uri="{FF2B5EF4-FFF2-40B4-BE49-F238E27FC236}">
                  <a16:creationId xmlns:a16="http://schemas.microsoft.com/office/drawing/2014/main" id="{179B5650-D79E-3E49-9BAD-520EB3433584}"/>
                </a:ext>
              </a:extLst>
            </p:cNvPr>
            <p:cNvSpPr txBox="1">
              <a:spLocks noChangeArrowheads="1"/>
            </p:cNvSpPr>
            <p:nvPr/>
          </p:nvSpPr>
          <p:spPr bwMode="auto">
            <a:xfrm>
              <a:off x="3871" y="3581"/>
              <a:ext cx="1298" cy="23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eaLnBrk="1" hangingPunct="1">
                <a:lnSpc>
                  <a:spcPct val="93000"/>
                </a:lnSpc>
                <a:buClr>
                  <a:srgbClr val="000000"/>
                </a:buClr>
                <a:buSzPct val="100000"/>
                <a:buFont typeface="Arial" charset="0"/>
                <a:buNone/>
                <a:defRPr/>
              </a:pPr>
              <a:r>
                <a:rPr lang="en-GB" sz="2000">
                  <a:solidFill>
                    <a:srgbClr val="000000"/>
                  </a:solidFill>
                </a:rPr>
                <a:t>negative charge </a:t>
              </a:r>
            </a:p>
          </p:txBody>
        </p:sp>
        <p:sp>
          <p:nvSpPr>
            <p:cNvPr id="98354" name="Text Box 50">
              <a:extLst>
                <a:ext uri="{FF2B5EF4-FFF2-40B4-BE49-F238E27FC236}">
                  <a16:creationId xmlns:a16="http://schemas.microsoft.com/office/drawing/2014/main" id="{AEDF7A57-6CF1-7D49-B2E5-5DADD25D5065}"/>
                </a:ext>
              </a:extLst>
            </p:cNvPr>
            <p:cNvSpPr txBox="1">
              <a:spLocks noChangeArrowheads="1"/>
            </p:cNvSpPr>
            <p:nvPr/>
          </p:nvSpPr>
          <p:spPr bwMode="auto">
            <a:xfrm>
              <a:off x="3871" y="3853"/>
              <a:ext cx="1236" cy="23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eaLnBrk="1" hangingPunct="1">
                <a:lnSpc>
                  <a:spcPct val="93000"/>
                </a:lnSpc>
                <a:buClr>
                  <a:srgbClr val="000000"/>
                </a:buClr>
                <a:buSzPct val="100000"/>
                <a:buFont typeface="Arial" charset="0"/>
                <a:buNone/>
                <a:defRPr/>
              </a:pPr>
              <a:r>
                <a:rPr lang="en-GB" sz="2000">
                  <a:solidFill>
                    <a:srgbClr val="000000"/>
                  </a:solidFill>
                </a:rPr>
                <a:t>positive charge </a:t>
              </a:r>
            </a:p>
          </p:txBody>
        </p:sp>
      </p:grpSp>
      <p:sp>
        <p:nvSpPr>
          <p:cNvPr id="98361" name="Text Box 57">
            <a:extLst>
              <a:ext uri="{FF2B5EF4-FFF2-40B4-BE49-F238E27FC236}">
                <a16:creationId xmlns:a16="http://schemas.microsoft.com/office/drawing/2014/main" id="{32C7522E-7DA5-C447-8B03-391C221C947D}"/>
              </a:ext>
            </a:extLst>
          </p:cNvPr>
          <p:cNvSpPr txBox="1">
            <a:spLocks noChangeArrowheads="1"/>
          </p:cNvSpPr>
          <p:nvPr/>
        </p:nvSpPr>
        <p:spPr bwMode="auto">
          <a:xfrm>
            <a:off x="3810000" y="1828800"/>
            <a:ext cx="806450" cy="14335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spAutoFit/>
          </a:bodyPr>
          <a:lstStyle/>
          <a:p>
            <a:pPr>
              <a:defRPr/>
            </a:pPr>
            <a:r>
              <a:rPr lang="en-GB" sz="8800">
                <a:latin typeface="Arial" charset="0"/>
                <a:ea typeface="ＭＳ Ｐゴシック" charset="0"/>
              </a:rPr>
              <a:t>?</a:t>
            </a:r>
          </a:p>
        </p:txBody>
      </p:sp>
      <p:sp>
        <p:nvSpPr>
          <p:cNvPr id="98362" name="Text Box 58">
            <a:extLst>
              <a:ext uri="{FF2B5EF4-FFF2-40B4-BE49-F238E27FC236}">
                <a16:creationId xmlns:a16="http://schemas.microsoft.com/office/drawing/2014/main" id="{8CA2E2EC-CBFB-1441-B278-06E66B64471E}"/>
              </a:ext>
            </a:extLst>
          </p:cNvPr>
          <p:cNvSpPr txBox="1">
            <a:spLocks noChangeArrowheads="1"/>
          </p:cNvSpPr>
          <p:nvPr/>
        </p:nvSpPr>
        <p:spPr bwMode="auto">
          <a:xfrm>
            <a:off x="1492186" y="5054769"/>
            <a:ext cx="5889754" cy="10156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spAutoFit/>
          </a:bodyPr>
          <a:lstStyle/>
          <a:p>
            <a:pPr>
              <a:defRPr/>
            </a:pPr>
            <a:r>
              <a:rPr lang="en-GB" dirty="0">
                <a:latin typeface="Arial" charset="0"/>
                <a:ea typeface="ＭＳ Ｐゴシック" charset="0"/>
              </a:rPr>
              <a:t>Can we use experimental biological data?</a:t>
            </a:r>
          </a:p>
          <a:p>
            <a:pPr>
              <a:defRPr/>
            </a:pPr>
            <a:r>
              <a:rPr lang="en-GB" dirty="0">
                <a:latin typeface="Arial" charset="0"/>
                <a:ea typeface="ＭＳ Ｐゴシック" charset="0"/>
              </a:rPr>
              <a:t>(data mining)</a:t>
            </a:r>
          </a:p>
        </p:txBody>
      </p:sp>
    </p:spTree>
  </p:cSld>
  <p:clrMapOvr>
    <a:masterClrMapping/>
  </p:clrMapOvr>
  <p:transition spd="slow"/>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186531F5-B7C5-124A-A969-C6B7CD03B28E}"/>
              </a:ext>
            </a:extLst>
          </p:cNvPr>
          <p:cNvSpPr>
            <a:spLocks noGrp="1" noChangeArrowheads="1"/>
          </p:cNvSpPr>
          <p:nvPr>
            <p:ph type="title"/>
          </p:nvPr>
        </p:nvSpPr>
        <p:spPr/>
        <p:txBody>
          <a:bodyPr/>
          <a:lstStyle/>
          <a:p>
            <a:pPr eaLnBrk="1" hangingPunct="1"/>
            <a:r>
              <a:rPr lang="ja-JP" altLang="en-GB"/>
              <a:t>“</a:t>
            </a:r>
            <a:r>
              <a:rPr lang="en-GB" altLang="ja-JP"/>
              <a:t>Knowledge Based</a:t>
            </a:r>
            <a:r>
              <a:rPr lang="ja-JP" altLang="en-GB"/>
              <a:t>”</a:t>
            </a:r>
            <a:r>
              <a:rPr lang="en-GB" altLang="ja-JP"/>
              <a:t> Amino Acid Pair Potentials</a:t>
            </a:r>
            <a:endParaRPr lang="en-GB" altLang="en-US"/>
          </a:p>
        </p:txBody>
      </p:sp>
      <p:pic>
        <p:nvPicPr>
          <p:cNvPr id="102403" name="Picture 5" descr="PDB1">
            <a:extLst>
              <a:ext uri="{FF2B5EF4-FFF2-40B4-BE49-F238E27FC236}">
                <a16:creationId xmlns:a16="http://schemas.microsoft.com/office/drawing/2014/main" id="{03DA7A87-C72A-4D48-8DD8-02FFF062A49D}"/>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a:xfrm>
            <a:off x="730250" y="1727200"/>
            <a:ext cx="3530600" cy="4241800"/>
          </a:xfrm>
        </p:spPr>
      </p:pic>
      <p:sp>
        <p:nvSpPr>
          <p:cNvPr id="102402" name="Rectangle 4">
            <a:extLst>
              <a:ext uri="{FF2B5EF4-FFF2-40B4-BE49-F238E27FC236}">
                <a16:creationId xmlns:a16="http://schemas.microsoft.com/office/drawing/2014/main" id="{EBA20CD3-C102-564C-B2F0-32144EE71ADF}"/>
              </a:ext>
            </a:extLst>
          </p:cNvPr>
          <p:cNvSpPr>
            <a:spLocks noGrp="1" noChangeArrowheads="1"/>
          </p:cNvSpPr>
          <p:nvPr>
            <p:ph sz="half" idx="2"/>
          </p:nvPr>
        </p:nvSpPr>
        <p:spPr/>
        <p:txBody>
          <a:bodyPr/>
          <a:lstStyle/>
          <a:p>
            <a:pPr eaLnBrk="1" hangingPunct="1"/>
            <a:r>
              <a:rPr lang="en-GB" altLang="en-US" sz="2000"/>
              <a:t>Sample the PDB</a:t>
            </a:r>
          </a:p>
          <a:p>
            <a:pPr eaLnBrk="1" hangingPunct="1"/>
            <a:r>
              <a:rPr lang="en-GB" altLang="en-US" sz="2000"/>
              <a:t>Nearly 100.000 protein structures (X-ray, NMR, Cryo)</a:t>
            </a:r>
          </a:p>
          <a:p>
            <a:pPr eaLnBrk="1" hangingPunct="1"/>
            <a:r>
              <a:rPr lang="en-GB" altLang="en-US" sz="2000"/>
              <a:t>Assumption: </a:t>
            </a:r>
            <a:br>
              <a:rPr lang="en-GB" altLang="en-US" sz="2000"/>
            </a:br>
            <a:r>
              <a:rPr lang="en-GB" altLang="en-US" sz="2000"/>
              <a:t>PDB is a representative ensemble of well mixed amino acids</a:t>
            </a:r>
          </a:p>
          <a:p>
            <a:pPr marL="457200" lvl="1" indent="0" eaLnBrk="1" hangingPunct="1">
              <a:buFontTx/>
              <a:buNone/>
            </a:pPr>
            <a:endParaRPr lang="en-GB" altLang="en-US" sz="1800"/>
          </a:p>
          <a:p>
            <a:pPr marL="457200" lvl="1" indent="0" eaLnBrk="1" hangingPunct="1">
              <a:buFontTx/>
              <a:buNone/>
            </a:pPr>
            <a:endParaRPr lang="en-GB" altLang="en-US" sz="1800"/>
          </a:p>
          <a:p>
            <a:pPr marL="457200" lvl="1" indent="0" eaLnBrk="1" hangingPunct="1">
              <a:buFontTx/>
              <a:buNone/>
            </a:pPr>
            <a:endParaRPr lang="en-GB" altLang="en-US" sz="1800"/>
          </a:p>
        </p:txBody>
      </p:sp>
    </p:spTree>
  </p:cSld>
  <p:clrMapOvr>
    <a:masterClrMapping/>
  </p:clrMapOvr>
  <p:transition spd="slow"/>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CAB4CA7D-4186-0F45-9966-AA88099FE749}"/>
              </a:ext>
            </a:extLst>
          </p:cNvPr>
          <p:cNvSpPr>
            <a:spLocks noGrp="1" noChangeArrowheads="1"/>
          </p:cNvSpPr>
          <p:nvPr>
            <p:ph type="title"/>
          </p:nvPr>
        </p:nvSpPr>
        <p:spPr/>
        <p:txBody>
          <a:bodyPr/>
          <a:lstStyle/>
          <a:p>
            <a:pPr eaLnBrk="1" hangingPunct="1"/>
            <a:r>
              <a:rPr lang="ja-JP" altLang="en-GB"/>
              <a:t>“</a:t>
            </a:r>
            <a:r>
              <a:rPr lang="en-GB" altLang="ja-JP"/>
              <a:t>Knowledge Based</a:t>
            </a:r>
            <a:r>
              <a:rPr lang="ja-JP" altLang="en-GB"/>
              <a:t>”</a:t>
            </a:r>
            <a:r>
              <a:rPr lang="en-GB" altLang="ja-JP"/>
              <a:t> Amino Acid Pair Potentials </a:t>
            </a:r>
            <a:endParaRPr lang="en-GB" altLang="en-US"/>
          </a:p>
        </p:txBody>
      </p:sp>
      <p:grpSp>
        <p:nvGrpSpPr>
          <p:cNvPr id="2" name="Group 3">
            <a:extLst>
              <a:ext uri="{FF2B5EF4-FFF2-40B4-BE49-F238E27FC236}">
                <a16:creationId xmlns:a16="http://schemas.microsoft.com/office/drawing/2014/main" id="{15CA06D3-F352-E144-BA16-FD4612972148}"/>
              </a:ext>
            </a:extLst>
          </p:cNvPr>
          <p:cNvGrpSpPr>
            <a:grpSpLocks/>
          </p:cNvGrpSpPr>
          <p:nvPr/>
        </p:nvGrpSpPr>
        <p:grpSpPr bwMode="auto">
          <a:xfrm>
            <a:off x="1066800" y="1235075"/>
            <a:ext cx="1905000" cy="1976438"/>
            <a:chOff x="1968" y="2496"/>
            <a:chExt cx="1200" cy="1245"/>
          </a:xfrm>
        </p:grpSpPr>
        <p:sp>
          <p:nvSpPr>
            <p:cNvPr id="104452" name="Rectangle 4">
              <a:extLst>
                <a:ext uri="{FF2B5EF4-FFF2-40B4-BE49-F238E27FC236}">
                  <a16:creationId xmlns:a16="http://schemas.microsoft.com/office/drawing/2014/main" id="{E5D568A8-0C5B-5F40-BC28-1E85BB6090EF}"/>
                </a:ext>
              </a:extLst>
            </p:cNvPr>
            <p:cNvSpPr>
              <a:spLocks noChangeArrowheads="1"/>
            </p:cNvSpPr>
            <p:nvPr/>
          </p:nvSpPr>
          <p:spPr bwMode="auto">
            <a:xfrm>
              <a:off x="1968" y="2767"/>
              <a:ext cx="237" cy="237"/>
            </a:xfrm>
            <a:prstGeom prst="rect">
              <a:avLst/>
            </a:prstGeom>
            <a:solidFill>
              <a:srgbClr val="FFFF00"/>
            </a:solidFill>
            <a:ln w="5472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Arial" charset="0"/>
                <a:ea typeface="ＭＳ Ｐゴシック" charset="0"/>
              </a:endParaRPr>
            </a:p>
          </p:txBody>
        </p:sp>
        <p:sp>
          <p:nvSpPr>
            <p:cNvPr id="104453" name="Rectangle 5">
              <a:extLst>
                <a:ext uri="{FF2B5EF4-FFF2-40B4-BE49-F238E27FC236}">
                  <a16:creationId xmlns:a16="http://schemas.microsoft.com/office/drawing/2014/main" id="{21967F3A-114A-4447-A1E9-E8901EB3BBF3}"/>
                </a:ext>
              </a:extLst>
            </p:cNvPr>
            <p:cNvSpPr>
              <a:spLocks noChangeArrowheads="1"/>
            </p:cNvSpPr>
            <p:nvPr/>
          </p:nvSpPr>
          <p:spPr bwMode="auto">
            <a:xfrm>
              <a:off x="1968" y="3024"/>
              <a:ext cx="237" cy="237"/>
            </a:xfrm>
            <a:prstGeom prst="rect">
              <a:avLst/>
            </a:prstGeom>
            <a:solidFill>
              <a:srgbClr val="CCCCCC"/>
            </a:solidFill>
            <a:ln w="5472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Arial" charset="0"/>
                <a:ea typeface="ＭＳ Ｐゴシック" charset="0"/>
              </a:endParaRPr>
            </a:p>
          </p:txBody>
        </p:sp>
        <p:sp>
          <p:nvSpPr>
            <p:cNvPr id="104454" name="Rectangle 6">
              <a:extLst>
                <a:ext uri="{FF2B5EF4-FFF2-40B4-BE49-F238E27FC236}">
                  <a16:creationId xmlns:a16="http://schemas.microsoft.com/office/drawing/2014/main" id="{6E23C14B-D740-A14B-81F7-99DE2806E9B8}"/>
                </a:ext>
              </a:extLst>
            </p:cNvPr>
            <p:cNvSpPr>
              <a:spLocks noChangeArrowheads="1"/>
            </p:cNvSpPr>
            <p:nvPr/>
          </p:nvSpPr>
          <p:spPr bwMode="auto">
            <a:xfrm>
              <a:off x="1968" y="3267"/>
              <a:ext cx="237" cy="237"/>
            </a:xfrm>
            <a:prstGeom prst="rect">
              <a:avLst/>
            </a:prstGeom>
            <a:solidFill>
              <a:srgbClr val="FF0000"/>
            </a:solidFill>
            <a:ln w="5472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Arial" charset="0"/>
                <a:ea typeface="ＭＳ Ｐゴシック" charset="0"/>
              </a:endParaRPr>
            </a:p>
          </p:txBody>
        </p:sp>
        <p:sp>
          <p:nvSpPr>
            <p:cNvPr id="104455" name="Rectangle 7">
              <a:extLst>
                <a:ext uri="{FF2B5EF4-FFF2-40B4-BE49-F238E27FC236}">
                  <a16:creationId xmlns:a16="http://schemas.microsoft.com/office/drawing/2014/main" id="{D6B4B038-AF44-9C4B-A8C0-E0A3F684C35A}"/>
                </a:ext>
              </a:extLst>
            </p:cNvPr>
            <p:cNvSpPr>
              <a:spLocks noChangeArrowheads="1"/>
            </p:cNvSpPr>
            <p:nvPr/>
          </p:nvSpPr>
          <p:spPr bwMode="auto">
            <a:xfrm>
              <a:off x="1968" y="3504"/>
              <a:ext cx="237" cy="237"/>
            </a:xfrm>
            <a:prstGeom prst="rect">
              <a:avLst/>
            </a:prstGeom>
            <a:solidFill>
              <a:srgbClr val="0047FF"/>
            </a:solidFill>
            <a:ln w="5472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Arial" charset="0"/>
                <a:ea typeface="ＭＳ Ｐゴシック" charset="0"/>
              </a:endParaRPr>
            </a:p>
          </p:txBody>
        </p:sp>
        <p:sp>
          <p:nvSpPr>
            <p:cNvPr id="104456" name="Rectangle 8">
              <a:extLst>
                <a:ext uri="{FF2B5EF4-FFF2-40B4-BE49-F238E27FC236}">
                  <a16:creationId xmlns:a16="http://schemas.microsoft.com/office/drawing/2014/main" id="{5E3D28B5-8A88-674F-953E-A30AC95D7242}"/>
                </a:ext>
              </a:extLst>
            </p:cNvPr>
            <p:cNvSpPr>
              <a:spLocks noChangeArrowheads="1"/>
            </p:cNvSpPr>
            <p:nvPr/>
          </p:nvSpPr>
          <p:spPr bwMode="auto">
            <a:xfrm>
              <a:off x="2214" y="2496"/>
              <a:ext cx="237" cy="237"/>
            </a:xfrm>
            <a:prstGeom prst="rect">
              <a:avLst/>
            </a:prstGeom>
            <a:solidFill>
              <a:srgbClr val="FFFF00"/>
            </a:solidFill>
            <a:ln w="5472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Arial" charset="0"/>
                <a:ea typeface="ＭＳ Ｐゴシック" charset="0"/>
              </a:endParaRPr>
            </a:p>
          </p:txBody>
        </p:sp>
        <p:sp>
          <p:nvSpPr>
            <p:cNvPr id="104457" name="Rectangle 9">
              <a:extLst>
                <a:ext uri="{FF2B5EF4-FFF2-40B4-BE49-F238E27FC236}">
                  <a16:creationId xmlns:a16="http://schemas.microsoft.com/office/drawing/2014/main" id="{07953EAA-87DC-2440-9628-5C60A269960A}"/>
                </a:ext>
              </a:extLst>
            </p:cNvPr>
            <p:cNvSpPr>
              <a:spLocks noChangeArrowheads="1"/>
            </p:cNvSpPr>
            <p:nvPr/>
          </p:nvSpPr>
          <p:spPr bwMode="auto">
            <a:xfrm>
              <a:off x="2451" y="2496"/>
              <a:ext cx="237" cy="237"/>
            </a:xfrm>
            <a:prstGeom prst="rect">
              <a:avLst/>
            </a:prstGeom>
            <a:solidFill>
              <a:srgbClr val="CCCCCC"/>
            </a:solidFill>
            <a:ln w="5472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Arial" charset="0"/>
                <a:ea typeface="ＭＳ Ｐゴシック" charset="0"/>
              </a:endParaRPr>
            </a:p>
          </p:txBody>
        </p:sp>
        <p:sp>
          <p:nvSpPr>
            <p:cNvPr id="104458" name="Rectangle 10">
              <a:extLst>
                <a:ext uri="{FF2B5EF4-FFF2-40B4-BE49-F238E27FC236}">
                  <a16:creationId xmlns:a16="http://schemas.microsoft.com/office/drawing/2014/main" id="{A5413AA1-5AB0-8B4E-9E21-090DD02714AB}"/>
                </a:ext>
              </a:extLst>
            </p:cNvPr>
            <p:cNvSpPr>
              <a:spLocks noChangeArrowheads="1"/>
            </p:cNvSpPr>
            <p:nvPr/>
          </p:nvSpPr>
          <p:spPr bwMode="auto">
            <a:xfrm>
              <a:off x="2691" y="2496"/>
              <a:ext cx="237" cy="237"/>
            </a:xfrm>
            <a:prstGeom prst="rect">
              <a:avLst/>
            </a:prstGeom>
            <a:solidFill>
              <a:srgbClr val="FF0000"/>
            </a:solidFill>
            <a:ln w="5472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Arial" charset="0"/>
                <a:ea typeface="ＭＳ Ｐゴシック" charset="0"/>
              </a:endParaRPr>
            </a:p>
          </p:txBody>
        </p:sp>
        <p:sp>
          <p:nvSpPr>
            <p:cNvPr id="104459" name="Rectangle 11">
              <a:extLst>
                <a:ext uri="{FF2B5EF4-FFF2-40B4-BE49-F238E27FC236}">
                  <a16:creationId xmlns:a16="http://schemas.microsoft.com/office/drawing/2014/main" id="{CFB6B0A1-6544-8E4A-983F-7CF54949DE5C}"/>
                </a:ext>
              </a:extLst>
            </p:cNvPr>
            <p:cNvSpPr>
              <a:spLocks noChangeArrowheads="1"/>
            </p:cNvSpPr>
            <p:nvPr/>
          </p:nvSpPr>
          <p:spPr bwMode="auto">
            <a:xfrm>
              <a:off x="2931" y="2496"/>
              <a:ext cx="237" cy="237"/>
            </a:xfrm>
            <a:prstGeom prst="rect">
              <a:avLst/>
            </a:prstGeom>
            <a:solidFill>
              <a:srgbClr val="0047FF"/>
            </a:solidFill>
            <a:ln w="5472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Arial" charset="0"/>
                <a:ea typeface="ＭＳ Ｐゴシック" charset="0"/>
              </a:endParaRPr>
            </a:p>
          </p:txBody>
        </p:sp>
      </p:grpSp>
      <p:graphicFrame>
        <p:nvGraphicFramePr>
          <p:cNvPr id="104460" name="Group 12">
            <a:extLst>
              <a:ext uri="{FF2B5EF4-FFF2-40B4-BE49-F238E27FC236}">
                <a16:creationId xmlns:a16="http://schemas.microsoft.com/office/drawing/2014/main" id="{1F3D0BC1-AA8D-9945-8545-E8651DE24BC4}"/>
              </a:ext>
            </a:extLst>
          </p:cNvPr>
          <p:cNvGraphicFramePr>
            <a:graphicFrameLocks noGrp="1"/>
          </p:cNvGraphicFramePr>
          <p:nvPr/>
        </p:nvGraphicFramePr>
        <p:xfrm>
          <a:off x="1447800" y="1616075"/>
          <a:ext cx="1524000" cy="1600201"/>
        </p:xfrm>
        <a:graphic>
          <a:graphicData uri="http://schemas.openxmlformats.org/drawingml/2006/table">
            <a:tbl>
              <a:tblPr/>
              <a:tblGrid>
                <a:gridCol w="381000">
                  <a:extLst>
                    <a:ext uri="{9D8B030D-6E8A-4147-A177-3AD203B41FA5}">
                      <a16:colId xmlns:a16="http://schemas.microsoft.com/office/drawing/2014/main" val="20000"/>
                    </a:ext>
                  </a:extLst>
                </a:gridCol>
                <a:gridCol w="381000">
                  <a:extLst>
                    <a:ext uri="{9D8B030D-6E8A-4147-A177-3AD203B41FA5}">
                      <a16:colId xmlns:a16="http://schemas.microsoft.com/office/drawing/2014/main" val="20001"/>
                    </a:ext>
                  </a:extLst>
                </a:gridCol>
                <a:gridCol w="381000">
                  <a:extLst>
                    <a:ext uri="{9D8B030D-6E8A-4147-A177-3AD203B41FA5}">
                      <a16:colId xmlns:a16="http://schemas.microsoft.com/office/drawing/2014/main" val="20002"/>
                    </a:ext>
                  </a:extLst>
                </a:gridCol>
                <a:gridCol w="381000">
                  <a:extLst>
                    <a:ext uri="{9D8B030D-6E8A-4147-A177-3AD203B41FA5}">
                      <a16:colId xmlns:a16="http://schemas.microsoft.com/office/drawing/2014/main" val="20003"/>
                    </a:ext>
                  </a:extLst>
                </a:gridCol>
              </a:tblGrid>
              <a:tr h="412750">
                <a:tc>
                  <a:txBody>
                    <a:bodyPr/>
                    <a:lstStyle/>
                    <a:p>
                      <a:pPr marL="0" marR="0" lvl="0" indent="0" algn="l" defTabSz="914400" rtl="0" eaLnBrk="1" fontAlgn="base" latinLnBrk="0" hangingPunct="1">
                        <a:lnSpc>
                          <a:spcPct val="100000"/>
                        </a:lnSpc>
                        <a:spcBef>
                          <a:spcPct val="75000"/>
                        </a:spcBef>
                        <a:spcAft>
                          <a:spcPct val="0"/>
                        </a:spcAft>
                        <a:buClrTx/>
                        <a:buSzTx/>
                        <a:buFontTx/>
                        <a:buNone/>
                        <a:tabLst/>
                      </a:pPr>
                      <a:r>
                        <a:rPr kumimoji="0" lang="en-GB" sz="1600" b="1" i="0" u="none" strike="noStrike" cap="none" normalizeH="0" baseline="0">
                          <a:ln>
                            <a:noFill/>
                          </a:ln>
                          <a:solidFill>
                            <a:schemeClr val="tx1"/>
                          </a:solidFill>
                          <a:effectLst/>
                          <a:latin typeface="Arial" charset="0"/>
                          <a:ea typeface="ＭＳ Ｐゴシック" charset="0"/>
                          <a:cs typeface="ＭＳ Ｐゴシック" charset="0"/>
                        </a:rPr>
                        <a:t>--</a:t>
                      </a:r>
                      <a:endParaRPr kumimoji="0" lang="en-GB" sz="1600" b="0" i="0" u="none" strike="noStrike" cap="none" normalizeH="0" baseline="0">
                        <a:ln>
                          <a:noFill/>
                        </a:ln>
                        <a:solidFill>
                          <a:schemeClr val="tx1"/>
                        </a:solidFill>
                        <a:effectLst/>
                        <a:latin typeface="Arial" charset="0"/>
                        <a:ea typeface="ＭＳ Ｐゴシック" charset="0"/>
                        <a:cs typeface="ＭＳ Ｐゴシック"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75000"/>
                        </a:spcBef>
                        <a:spcAft>
                          <a:spcPct val="0"/>
                        </a:spcAft>
                        <a:buClrTx/>
                        <a:buSzTx/>
                        <a:buFontTx/>
                        <a:buNone/>
                        <a:tabLst/>
                      </a:pPr>
                      <a:r>
                        <a:rPr kumimoji="0" lang="en-GB" sz="1600" b="0" i="0" u="none" strike="noStrike" cap="none" normalizeH="0" baseline="0">
                          <a:ln>
                            <a:noFill/>
                          </a:ln>
                          <a:solidFill>
                            <a:schemeClr val="tx1"/>
                          </a:solidFill>
                          <a:effectLst/>
                          <a:latin typeface="Arial" charset="0"/>
                          <a:ea typeface="ＭＳ Ｐゴシック" charset="0"/>
                          <a:cs typeface="ＭＳ Ｐゴシック"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75000"/>
                        </a:spcBef>
                        <a:spcAft>
                          <a:spcPct val="0"/>
                        </a:spcAft>
                        <a:buClrTx/>
                        <a:buSzTx/>
                        <a:buFontTx/>
                        <a:buNone/>
                        <a:tabLst/>
                      </a:pPr>
                      <a:r>
                        <a:rPr kumimoji="0" lang="en-GB" sz="1600" b="0" i="0" u="none" strike="noStrike" cap="none" normalizeH="0" baseline="0">
                          <a:ln>
                            <a:noFill/>
                          </a:ln>
                          <a:solidFill>
                            <a:schemeClr val="tx1"/>
                          </a:solidFill>
                          <a:effectLst/>
                          <a:latin typeface="Arial" charset="0"/>
                          <a:ea typeface="ＭＳ Ｐゴシック" charset="0"/>
                          <a:cs typeface="ＭＳ Ｐゴシック"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75000"/>
                        </a:spcBef>
                        <a:spcAft>
                          <a:spcPct val="0"/>
                        </a:spcAft>
                        <a:buClrTx/>
                        <a:buSzTx/>
                        <a:buFontTx/>
                        <a:buNone/>
                        <a:tabLst/>
                      </a:pPr>
                      <a:r>
                        <a:rPr kumimoji="0" lang="en-GB" sz="1600" b="0" i="0" u="none" strike="noStrike" cap="none" normalizeH="0" baseline="0">
                          <a:ln>
                            <a:noFill/>
                          </a:ln>
                          <a:solidFill>
                            <a:schemeClr val="tx1"/>
                          </a:solidFill>
                          <a:effectLst/>
                          <a:latin typeface="Arial" charset="0"/>
                          <a:ea typeface="ＭＳ Ｐゴシック" charset="0"/>
                          <a:cs typeface="ＭＳ Ｐゴシック"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395288">
                <a:tc>
                  <a:txBody>
                    <a:bodyPr/>
                    <a:lstStyle/>
                    <a:p>
                      <a:pPr marL="0" marR="0" lvl="0" indent="0" algn="l" defTabSz="914400" rtl="0" eaLnBrk="1" fontAlgn="base" latinLnBrk="0" hangingPunct="1">
                        <a:lnSpc>
                          <a:spcPct val="100000"/>
                        </a:lnSpc>
                        <a:spcBef>
                          <a:spcPct val="75000"/>
                        </a:spcBef>
                        <a:spcAft>
                          <a:spcPct val="0"/>
                        </a:spcAft>
                        <a:buClrTx/>
                        <a:buSzTx/>
                        <a:buFontTx/>
                        <a:buNone/>
                        <a:tabLst/>
                      </a:pPr>
                      <a:r>
                        <a:rPr kumimoji="0" lang="en-GB" sz="1600" b="0" i="0" u="none" strike="noStrike" cap="none" normalizeH="0" baseline="0">
                          <a:ln>
                            <a:noFill/>
                          </a:ln>
                          <a:solidFill>
                            <a:schemeClr val="tx1"/>
                          </a:solidFill>
                          <a:effectLst/>
                          <a:latin typeface="Arial" charset="0"/>
                          <a:ea typeface="ＭＳ Ｐゴシック" charset="0"/>
                          <a:cs typeface="ＭＳ Ｐゴシック" charset="0"/>
                        </a:rPr>
                        <a: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75000"/>
                        </a:spcBef>
                        <a:spcAft>
                          <a:spcPct val="0"/>
                        </a:spcAft>
                        <a:buClrTx/>
                        <a:buSzTx/>
                        <a:buFontTx/>
                        <a:buNone/>
                        <a:tabLst/>
                      </a:pPr>
                      <a:r>
                        <a:rPr kumimoji="0" lang="en-GB" sz="1600" b="0" i="0" u="none" strike="noStrike" cap="none" normalizeH="0" baseline="0">
                          <a:ln>
                            <a:noFill/>
                          </a:ln>
                          <a:solidFill>
                            <a:schemeClr val="tx1"/>
                          </a:solidFill>
                          <a:effectLst/>
                          <a:latin typeface="Arial" charset="0"/>
                          <a:ea typeface="ＭＳ Ｐゴシック" charset="0"/>
                          <a:cs typeface="ＭＳ Ｐゴシック"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75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75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396875">
                <a:tc>
                  <a:txBody>
                    <a:bodyPr/>
                    <a:lstStyle/>
                    <a:p>
                      <a:pPr marL="0" marR="0" lvl="0" indent="0" algn="l" defTabSz="914400" rtl="0" eaLnBrk="1" fontAlgn="base" latinLnBrk="0" hangingPunct="1">
                        <a:lnSpc>
                          <a:spcPct val="100000"/>
                        </a:lnSpc>
                        <a:spcBef>
                          <a:spcPct val="75000"/>
                        </a:spcBef>
                        <a:spcAft>
                          <a:spcPct val="0"/>
                        </a:spcAft>
                        <a:buClrTx/>
                        <a:buSzTx/>
                        <a:buFontTx/>
                        <a:buNone/>
                        <a:tabLst/>
                      </a:pPr>
                      <a:r>
                        <a:rPr kumimoji="0" lang="en-GB" sz="1600" b="0" i="0" u="none" strike="noStrike" cap="none" normalizeH="0" baseline="0">
                          <a:ln>
                            <a:noFill/>
                          </a:ln>
                          <a:solidFill>
                            <a:schemeClr val="tx1"/>
                          </a:solidFill>
                          <a:effectLst/>
                          <a:latin typeface="Arial" charset="0"/>
                          <a:ea typeface="ＭＳ Ｐゴシック" charset="0"/>
                          <a:cs typeface="ＭＳ Ｐゴシック" charset="0"/>
                        </a:rPr>
                        <a: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75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75000"/>
                        </a:spcBef>
                        <a:spcAft>
                          <a:spcPct val="0"/>
                        </a:spcAft>
                        <a:buClrTx/>
                        <a:buSzTx/>
                        <a:buFontTx/>
                        <a:buNone/>
                        <a:tabLst/>
                      </a:pPr>
                      <a:r>
                        <a:rPr kumimoji="0" lang="en-GB" sz="1600" b="1" i="0" u="none" strike="noStrike" cap="none" normalizeH="0" baseline="0">
                          <a:ln>
                            <a:noFill/>
                          </a:ln>
                          <a:solidFill>
                            <a:schemeClr val="tx1"/>
                          </a:solidFill>
                          <a:effectLst/>
                          <a:latin typeface="Arial" charset="0"/>
                          <a:ea typeface="ＭＳ Ｐゴシック" charset="0"/>
                          <a:cs typeface="ＭＳ Ｐゴシック"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75000"/>
                        </a:spcBef>
                        <a:spcAft>
                          <a:spcPct val="0"/>
                        </a:spcAft>
                        <a:buClrTx/>
                        <a:buSzTx/>
                        <a:buFontTx/>
                        <a:buNone/>
                        <a:tabLst/>
                      </a:pPr>
                      <a:r>
                        <a:rPr kumimoji="0" lang="en-GB" sz="1600" b="1" i="0" u="none" strike="noStrike" cap="none" normalizeH="0" baseline="0">
                          <a:ln>
                            <a:noFill/>
                          </a:ln>
                          <a:solidFill>
                            <a:schemeClr val="tx1"/>
                          </a:solidFill>
                          <a:effectLst/>
                          <a:latin typeface="Arial" charset="0"/>
                          <a:ea typeface="ＭＳ Ｐゴシック" charset="0"/>
                          <a:cs typeface="ＭＳ Ｐゴシック"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395288">
                <a:tc>
                  <a:txBody>
                    <a:bodyPr/>
                    <a:lstStyle/>
                    <a:p>
                      <a:pPr marL="0" marR="0" lvl="0" indent="0" algn="l" defTabSz="914400" rtl="0" eaLnBrk="1" fontAlgn="base" latinLnBrk="0" hangingPunct="1">
                        <a:lnSpc>
                          <a:spcPct val="100000"/>
                        </a:lnSpc>
                        <a:spcBef>
                          <a:spcPct val="75000"/>
                        </a:spcBef>
                        <a:spcAft>
                          <a:spcPct val="0"/>
                        </a:spcAft>
                        <a:buClrTx/>
                        <a:buSzTx/>
                        <a:buFontTx/>
                        <a:buNone/>
                        <a:tabLst/>
                      </a:pPr>
                      <a:r>
                        <a:rPr kumimoji="0" lang="en-GB" sz="1600" b="0" i="0" u="none" strike="noStrike" cap="none" normalizeH="0" baseline="0">
                          <a:ln>
                            <a:noFill/>
                          </a:ln>
                          <a:solidFill>
                            <a:schemeClr val="tx1"/>
                          </a:solidFill>
                          <a:effectLst/>
                          <a:latin typeface="Arial" charset="0"/>
                          <a:ea typeface="ＭＳ Ｐゴシック" charset="0"/>
                          <a:cs typeface="ＭＳ Ｐゴシック" charset="0"/>
                        </a:rPr>
                        <a: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75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75000"/>
                        </a:spcBef>
                        <a:spcAft>
                          <a:spcPct val="0"/>
                        </a:spcAft>
                        <a:buClrTx/>
                        <a:buSzTx/>
                        <a:buFontTx/>
                        <a:buNone/>
                        <a:tabLst/>
                      </a:pPr>
                      <a:r>
                        <a:rPr kumimoji="0" lang="en-GB" sz="1600" b="1" i="0" u="none" strike="noStrike" cap="none" normalizeH="0" baseline="0">
                          <a:ln>
                            <a:noFill/>
                          </a:ln>
                          <a:solidFill>
                            <a:schemeClr val="tx1"/>
                          </a:solidFill>
                          <a:effectLst/>
                          <a:latin typeface="Arial" charset="0"/>
                          <a:ea typeface="ＭＳ Ｐゴシック" charset="0"/>
                          <a:cs typeface="ＭＳ Ｐゴシック"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75000"/>
                        </a:spcBef>
                        <a:spcAft>
                          <a:spcPct val="0"/>
                        </a:spcAft>
                        <a:buClrTx/>
                        <a:buSzTx/>
                        <a:buFontTx/>
                        <a:buNone/>
                        <a:tabLst/>
                      </a:pPr>
                      <a:r>
                        <a:rPr kumimoji="0" lang="en-GB" sz="1600" b="1" i="0" u="none" strike="noStrike" cap="none" normalizeH="0" baseline="0">
                          <a:ln>
                            <a:noFill/>
                          </a:ln>
                          <a:solidFill>
                            <a:schemeClr val="tx1"/>
                          </a:solidFill>
                          <a:effectLst/>
                          <a:latin typeface="Arial" charset="0"/>
                          <a:ea typeface="ＭＳ Ｐゴシック" charset="0"/>
                          <a:cs typeface="ＭＳ Ｐゴシック"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bl>
          </a:graphicData>
        </a:graphic>
      </p:graphicFrame>
      <p:grpSp>
        <p:nvGrpSpPr>
          <p:cNvPr id="104487" name="Group 39">
            <a:extLst>
              <a:ext uri="{FF2B5EF4-FFF2-40B4-BE49-F238E27FC236}">
                <a16:creationId xmlns:a16="http://schemas.microsoft.com/office/drawing/2014/main" id="{E745A434-C51D-0743-BE21-B38237A0CE65}"/>
              </a:ext>
            </a:extLst>
          </p:cNvPr>
          <p:cNvGrpSpPr>
            <a:grpSpLocks/>
          </p:cNvGrpSpPr>
          <p:nvPr/>
        </p:nvGrpSpPr>
        <p:grpSpPr bwMode="auto">
          <a:xfrm>
            <a:off x="6096000" y="1052513"/>
            <a:ext cx="1905000" cy="1976437"/>
            <a:chOff x="1968" y="2496"/>
            <a:chExt cx="1200" cy="1245"/>
          </a:xfrm>
        </p:grpSpPr>
        <p:sp>
          <p:nvSpPr>
            <p:cNvPr id="104488" name="Rectangle 40">
              <a:extLst>
                <a:ext uri="{FF2B5EF4-FFF2-40B4-BE49-F238E27FC236}">
                  <a16:creationId xmlns:a16="http://schemas.microsoft.com/office/drawing/2014/main" id="{B552590C-E63E-1D42-85AA-2A17B803D7DE}"/>
                </a:ext>
              </a:extLst>
            </p:cNvPr>
            <p:cNvSpPr>
              <a:spLocks noChangeArrowheads="1"/>
            </p:cNvSpPr>
            <p:nvPr/>
          </p:nvSpPr>
          <p:spPr bwMode="auto">
            <a:xfrm>
              <a:off x="1968" y="2767"/>
              <a:ext cx="237" cy="237"/>
            </a:xfrm>
            <a:prstGeom prst="rect">
              <a:avLst/>
            </a:prstGeom>
            <a:solidFill>
              <a:srgbClr val="FFFF00"/>
            </a:solidFill>
            <a:ln w="5472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Arial" charset="0"/>
                <a:ea typeface="ＭＳ Ｐゴシック" charset="0"/>
              </a:endParaRPr>
            </a:p>
          </p:txBody>
        </p:sp>
        <p:sp>
          <p:nvSpPr>
            <p:cNvPr id="104489" name="Rectangle 41">
              <a:extLst>
                <a:ext uri="{FF2B5EF4-FFF2-40B4-BE49-F238E27FC236}">
                  <a16:creationId xmlns:a16="http://schemas.microsoft.com/office/drawing/2014/main" id="{119A82B5-43FB-804C-8358-1B59690D8B35}"/>
                </a:ext>
              </a:extLst>
            </p:cNvPr>
            <p:cNvSpPr>
              <a:spLocks noChangeArrowheads="1"/>
            </p:cNvSpPr>
            <p:nvPr/>
          </p:nvSpPr>
          <p:spPr bwMode="auto">
            <a:xfrm>
              <a:off x="1968" y="3024"/>
              <a:ext cx="237" cy="237"/>
            </a:xfrm>
            <a:prstGeom prst="rect">
              <a:avLst/>
            </a:prstGeom>
            <a:solidFill>
              <a:srgbClr val="CCCCCC"/>
            </a:solidFill>
            <a:ln w="5472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Arial" charset="0"/>
                <a:ea typeface="ＭＳ Ｐゴシック" charset="0"/>
              </a:endParaRPr>
            </a:p>
          </p:txBody>
        </p:sp>
        <p:sp>
          <p:nvSpPr>
            <p:cNvPr id="104490" name="Rectangle 42">
              <a:extLst>
                <a:ext uri="{FF2B5EF4-FFF2-40B4-BE49-F238E27FC236}">
                  <a16:creationId xmlns:a16="http://schemas.microsoft.com/office/drawing/2014/main" id="{8EA53557-1A4A-6C43-B295-BD280B41495E}"/>
                </a:ext>
              </a:extLst>
            </p:cNvPr>
            <p:cNvSpPr>
              <a:spLocks noChangeArrowheads="1"/>
            </p:cNvSpPr>
            <p:nvPr/>
          </p:nvSpPr>
          <p:spPr bwMode="auto">
            <a:xfrm>
              <a:off x="1968" y="3267"/>
              <a:ext cx="237" cy="237"/>
            </a:xfrm>
            <a:prstGeom prst="rect">
              <a:avLst/>
            </a:prstGeom>
            <a:solidFill>
              <a:srgbClr val="FF0000"/>
            </a:solidFill>
            <a:ln w="5472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Arial" charset="0"/>
                <a:ea typeface="ＭＳ Ｐゴシック" charset="0"/>
              </a:endParaRPr>
            </a:p>
          </p:txBody>
        </p:sp>
        <p:sp>
          <p:nvSpPr>
            <p:cNvPr id="104491" name="Rectangle 43">
              <a:extLst>
                <a:ext uri="{FF2B5EF4-FFF2-40B4-BE49-F238E27FC236}">
                  <a16:creationId xmlns:a16="http://schemas.microsoft.com/office/drawing/2014/main" id="{A66EB67A-87E3-5044-9121-EE8B0F5D00B7}"/>
                </a:ext>
              </a:extLst>
            </p:cNvPr>
            <p:cNvSpPr>
              <a:spLocks noChangeArrowheads="1"/>
            </p:cNvSpPr>
            <p:nvPr/>
          </p:nvSpPr>
          <p:spPr bwMode="auto">
            <a:xfrm>
              <a:off x="1968" y="3504"/>
              <a:ext cx="237" cy="237"/>
            </a:xfrm>
            <a:prstGeom prst="rect">
              <a:avLst/>
            </a:prstGeom>
            <a:solidFill>
              <a:srgbClr val="0047FF"/>
            </a:solidFill>
            <a:ln w="5472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Arial" charset="0"/>
                <a:ea typeface="ＭＳ Ｐゴシック" charset="0"/>
              </a:endParaRPr>
            </a:p>
          </p:txBody>
        </p:sp>
        <p:sp>
          <p:nvSpPr>
            <p:cNvPr id="104492" name="Rectangle 44">
              <a:extLst>
                <a:ext uri="{FF2B5EF4-FFF2-40B4-BE49-F238E27FC236}">
                  <a16:creationId xmlns:a16="http://schemas.microsoft.com/office/drawing/2014/main" id="{D9F02D2C-0EF3-9C48-A6FE-3412F056D5B0}"/>
                </a:ext>
              </a:extLst>
            </p:cNvPr>
            <p:cNvSpPr>
              <a:spLocks noChangeArrowheads="1"/>
            </p:cNvSpPr>
            <p:nvPr/>
          </p:nvSpPr>
          <p:spPr bwMode="auto">
            <a:xfrm>
              <a:off x="2214" y="2496"/>
              <a:ext cx="237" cy="237"/>
            </a:xfrm>
            <a:prstGeom prst="rect">
              <a:avLst/>
            </a:prstGeom>
            <a:solidFill>
              <a:srgbClr val="FFFF00"/>
            </a:solidFill>
            <a:ln w="5472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Arial" charset="0"/>
                <a:ea typeface="ＭＳ Ｐゴシック" charset="0"/>
              </a:endParaRPr>
            </a:p>
          </p:txBody>
        </p:sp>
        <p:sp>
          <p:nvSpPr>
            <p:cNvPr id="104493" name="Rectangle 45">
              <a:extLst>
                <a:ext uri="{FF2B5EF4-FFF2-40B4-BE49-F238E27FC236}">
                  <a16:creationId xmlns:a16="http://schemas.microsoft.com/office/drawing/2014/main" id="{4CEB96B7-7D4B-B643-9236-A85CD14E6315}"/>
                </a:ext>
              </a:extLst>
            </p:cNvPr>
            <p:cNvSpPr>
              <a:spLocks noChangeArrowheads="1"/>
            </p:cNvSpPr>
            <p:nvPr/>
          </p:nvSpPr>
          <p:spPr bwMode="auto">
            <a:xfrm>
              <a:off x="2451" y="2496"/>
              <a:ext cx="237" cy="237"/>
            </a:xfrm>
            <a:prstGeom prst="rect">
              <a:avLst/>
            </a:prstGeom>
            <a:solidFill>
              <a:srgbClr val="CCCCCC"/>
            </a:solidFill>
            <a:ln w="5472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Arial" charset="0"/>
                <a:ea typeface="ＭＳ Ｐゴシック" charset="0"/>
              </a:endParaRPr>
            </a:p>
          </p:txBody>
        </p:sp>
        <p:sp>
          <p:nvSpPr>
            <p:cNvPr id="104494" name="Rectangle 46">
              <a:extLst>
                <a:ext uri="{FF2B5EF4-FFF2-40B4-BE49-F238E27FC236}">
                  <a16:creationId xmlns:a16="http://schemas.microsoft.com/office/drawing/2014/main" id="{6B38EF9E-5BC1-9847-B5CE-CA47403A45C8}"/>
                </a:ext>
              </a:extLst>
            </p:cNvPr>
            <p:cNvSpPr>
              <a:spLocks noChangeArrowheads="1"/>
            </p:cNvSpPr>
            <p:nvPr/>
          </p:nvSpPr>
          <p:spPr bwMode="auto">
            <a:xfrm>
              <a:off x="2691" y="2496"/>
              <a:ext cx="237" cy="237"/>
            </a:xfrm>
            <a:prstGeom prst="rect">
              <a:avLst/>
            </a:prstGeom>
            <a:solidFill>
              <a:srgbClr val="FF0000"/>
            </a:solidFill>
            <a:ln w="5472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Arial" charset="0"/>
                <a:ea typeface="ＭＳ Ｐゴシック" charset="0"/>
              </a:endParaRPr>
            </a:p>
          </p:txBody>
        </p:sp>
        <p:sp>
          <p:nvSpPr>
            <p:cNvPr id="104495" name="Rectangle 47">
              <a:extLst>
                <a:ext uri="{FF2B5EF4-FFF2-40B4-BE49-F238E27FC236}">
                  <a16:creationId xmlns:a16="http://schemas.microsoft.com/office/drawing/2014/main" id="{FADCFB58-9CF3-244A-A2C3-A0763D353C5E}"/>
                </a:ext>
              </a:extLst>
            </p:cNvPr>
            <p:cNvSpPr>
              <a:spLocks noChangeArrowheads="1"/>
            </p:cNvSpPr>
            <p:nvPr/>
          </p:nvSpPr>
          <p:spPr bwMode="auto">
            <a:xfrm>
              <a:off x="2931" y="2496"/>
              <a:ext cx="237" cy="237"/>
            </a:xfrm>
            <a:prstGeom prst="rect">
              <a:avLst/>
            </a:prstGeom>
            <a:solidFill>
              <a:srgbClr val="0047FF"/>
            </a:solidFill>
            <a:ln w="5472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Arial" charset="0"/>
                <a:ea typeface="ＭＳ Ｐゴシック" charset="0"/>
              </a:endParaRPr>
            </a:p>
          </p:txBody>
        </p:sp>
      </p:grpSp>
      <p:graphicFrame>
        <p:nvGraphicFramePr>
          <p:cNvPr id="104496" name="Group 48">
            <a:extLst>
              <a:ext uri="{FF2B5EF4-FFF2-40B4-BE49-F238E27FC236}">
                <a16:creationId xmlns:a16="http://schemas.microsoft.com/office/drawing/2014/main" id="{805B1EA4-3426-FD43-BE1C-215F7D91F8B6}"/>
              </a:ext>
            </a:extLst>
          </p:cNvPr>
          <p:cNvGraphicFramePr>
            <a:graphicFrameLocks noGrp="1"/>
          </p:cNvGraphicFramePr>
          <p:nvPr/>
        </p:nvGraphicFramePr>
        <p:xfrm>
          <a:off x="6477000" y="1433513"/>
          <a:ext cx="1905000" cy="1998662"/>
        </p:xfrm>
        <a:graphic>
          <a:graphicData uri="http://schemas.openxmlformats.org/drawingml/2006/table">
            <a:tbl>
              <a:tblPr/>
              <a:tblGrid>
                <a:gridCol w="381000">
                  <a:extLst>
                    <a:ext uri="{9D8B030D-6E8A-4147-A177-3AD203B41FA5}">
                      <a16:colId xmlns:a16="http://schemas.microsoft.com/office/drawing/2014/main" val="20000"/>
                    </a:ext>
                  </a:extLst>
                </a:gridCol>
                <a:gridCol w="381000">
                  <a:extLst>
                    <a:ext uri="{9D8B030D-6E8A-4147-A177-3AD203B41FA5}">
                      <a16:colId xmlns:a16="http://schemas.microsoft.com/office/drawing/2014/main" val="20001"/>
                    </a:ext>
                  </a:extLst>
                </a:gridCol>
                <a:gridCol w="381000">
                  <a:extLst>
                    <a:ext uri="{9D8B030D-6E8A-4147-A177-3AD203B41FA5}">
                      <a16:colId xmlns:a16="http://schemas.microsoft.com/office/drawing/2014/main" val="20002"/>
                    </a:ext>
                  </a:extLst>
                </a:gridCol>
                <a:gridCol w="381000">
                  <a:extLst>
                    <a:ext uri="{9D8B030D-6E8A-4147-A177-3AD203B41FA5}">
                      <a16:colId xmlns:a16="http://schemas.microsoft.com/office/drawing/2014/main" val="20003"/>
                    </a:ext>
                  </a:extLst>
                </a:gridCol>
                <a:gridCol w="381000">
                  <a:extLst>
                    <a:ext uri="{9D8B030D-6E8A-4147-A177-3AD203B41FA5}">
                      <a16:colId xmlns:a16="http://schemas.microsoft.com/office/drawing/2014/main" val="20004"/>
                    </a:ext>
                  </a:extLst>
                </a:gridCol>
              </a:tblGrid>
              <a:tr h="412815">
                <a:tc>
                  <a:txBody>
                    <a:bodyPr/>
                    <a:lstStyle/>
                    <a:p>
                      <a:pPr marL="0" marR="0" lvl="0" indent="0" algn="l" defTabSz="914400" rtl="0" eaLnBrk="1" fontAlgn="base" latinLnBrk="0" hangingPunct="1">
                        <a:lnSpc>
                          <a:spcPct val="100000"/>
                        </a:lnSpc>
                        <a:spcBef>
                          <a:spcPct val="75000"/>
                        </a:spcBef>
                        <a:spcAft>
                          <a:spcPct val="0"/>
                        </a:spcAft>
                        <a:buClrTx/>
                        <a:buSzTx/>
                        <a:buFontTx/>
                        <a:buNone/>
                        <a:tabLst/>
                      </a:pPr>
                      <a:r>
                        <a:rPr kumimoji="0" lang="en-GB" sz="2000" b="0" i="0" u="none" strike="noStrike" cap="none" normalizeH="0" baseline="0">
                          <a:ln>
                            <a:noFill/>
                          </a:ln>
                          <a:solidFill>
                            <a:schemeClr val="tx1"/>
                          </a:solidFill>
                          <a:effectLst/>
                          <a:latin typeface="Arial" charset="0"/>
                          <a:ea typeface="ＭＳ Ｐゴシック" charset="0"/>
                          <a:cs typeface="ＭＳ Ｐゴシック" charset="0"/>
                        </a:rPr>
                        <a:t>-</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75000"/>
                        </a:spcBef>
                        <a:spcAft>
                          <a:spcPct val="0"/>
                        </a:spcAft>
                        <a:buClrTx/>
                        <a:buSzTx/>
                        <a:buFontTx/>
                        <a:buNone/>
                        <a:tabLst/>
                      </a:pPr>
                      <a:r>
                        <a:rPr kumimoji="0" lang="en-GB" sz="2000" b="0" i="0" u="none" strike="noStrike" cap="none" normalizeH="0" baseline="0">
                          <a:ln>
                            <a:noFill/>
                          </a:ln>
                          <a:solidFill>
                            <a:schemeClr val="tx1"/>
                          </a:solidFill>
                          <a:effectLst/>
                          <a:latin typeface="Arial" charset="0"/>
                          <a:ea typeface="ＭＳ Ｐゴシック" charset="0"/>
                          <a:cs typeface="ＭＳ Ｐゴシック" charset="0"/>
                        </a:rPr>
                        <a:t>+</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75000"/>
                        </a:spcBef>
                        <a:spcAft>
                          <a:spcPct val="0"/>
                        </a:spcAft>
                        <a:buClrTx/>
                        <a:buSzTx/>
                        <a:buFontTx/>
                        <a:buNone/>
                        <a:tabLst/>
                      </a:pPr>
                      <a:r>
                        <a:rPr kumimoji="0" lang="en-GB" sz="2000" b="0" i="0" u="none" strike="noStrike" cap="none" normalizeH="0" baseline="0">
                          <a:ln>
                            <a:noFill/>
                          </a:ln>
                          <a:solidFill>
                            <a:schemeClr val="tx1"/>
                          </a:solidFill>
                          <a:effectLst/>
                          <a:latin typeface="Arial" charset="0"/>
                          <a:ea typeface="ＭＳ Ｐゴシック" charset="0"/>
                          <a:cs typeface="ＭＳ Ｐゴシック" charset="0"/>
                        </a:rPr>
                        <a:t>+</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75000"/>
                        </a:spcBef>
                        <a:spcAft>
                          <a:spcPct val="0"/>
                        </a:spcAft>
                        <a:buClrTx/>
                        <a:buSzTx/>
                        <a:buFontTx/>
                        <a:buNone/>
                        <a:tabLst/>
                      </a:pPr>
                      <a:r>
                        <a:rPr kumimoji="0" lang="en-GB" sz="2000" b="0" i="0" u="none" strike="noStrike" cap="none" normalizeH="0" baseline="0">
                          <a:ln>
                            <a:noFill/>
                          </a:ln>
                          <a:solidFill>
                            <a:schemeClr val="tx1"/>
                          </a:solidFill>
                          <a:effectLst/>
                          <a:latin typeface="Arial" charset="0"/>
                          <a:ea typeface="ＭＳ Ｐゴシック" charset="0"/>
                          <a:cs typeface="ＭＳ Ｐゴシック" charset="0"/>
                        </a:rPr>
                        <a:t>+</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7500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396303">
                <a:tc>
                  <a:txBody>
                    <a:bodyPr/>
                    <a:lstStyle/>
                    <a:p>
                      <a:pPr marL="0" marR="0" lvl="0" indent="0" algn="l" defTabSz="914400" rtl="0" eaLnBrk="1" fontAlgn="base" latinLnBrk="0" hangingPunct="1">
                        <a:lnSpc>
                          <a:spcPct val="100000"/>
                        </a:lnSpc>
                        <a:spcBef>
                          <a:spcPct val="75000"/>
                        </a:spcBef>
                        <a:spcAft>
                          <a:spcPct val="0"/>
                        </a:spcAft>
                        <a:buClrTx/>
                        <a:buSzTx/>
                        <a:buFontTx/>
                        <a:buNone/>
                        <a:tabLst/>
                      </a:pPr>
                      <a:r>
                        <a:rPr kumimoji="0" lang="en-GB" sz="2000" b="0" i="0" u="none" strike="noStrike" cap="none" normalizeH="0" baseline="0">
                          <a:ln>
                            <a:noFill/>
                          </a:ln>
                          <a:solidFill>
                            <a:schemeClr val="tx1"/>
                          </a:solidFill>
                          <a:effectLst/>
                          <a:latin typeface="Arial" charset="0"/>
                          <a:ea typeface="ＭＳ Ｐゴシック" charset="0"/>
                          <a:cs typeface="ＭＳ Ｐゴシック" charset="0"/>
                        </a:rPr>
                        <a:t>+</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75000"/>
                        </a:spcBef>
                        <a:spcAft>
                          <a:spcPct val="0"/>
                        </a:spcAft>
                        <a:buClrTx/>
                        <a:buSzTx/>
                        <a:buFontTx/>
                        <a:buNone/>
                        <a:tabLst/>
                      </a:pPr>
                      <a:r>
                        <a:rPr kumimoji="0" lang="en-GB" sz="2000" b="0" i="0" u="none" strike="noStrike" cap="none" normalizeH="0" baseline="0">
                          <a:ln>
                            <a:noFill/>
                          </a:ln>
                          <a:solidFill>
                            <a:schemeClr val="tx1"/>
                          </a:solidFill>
                          <a:effectLst/>
                          <a:latin typeface="Arial" charset="0"/>
                          <a:ea typeface="ＭＳ Ｐゴシック" charset="0"/>
                          <a:cs typeface="ＭＳ Ｐゴシック" charset="0"/>
                        </a:rPr>
                        <a:t>-</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7500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7500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7500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396938">
                <a:tc>
                  <a:txBody>
                    <a:bodyPr/>
                    <a:lstStyle/>
                    <a:p>
                      <a:pPr marL="0" marR="0" lvl="0" indent="0" algn="l" defTabSz="914400" rtl="0" eaLnBrk="1" fontAlgn="base" latinLnBrk="0" hangingPunct="1">
                        <a:lnSpc>
                          <a:spcPct val="100000"/>
                        </a:lnSpc>
                        <a:spcBef>
                          <a:spcPct val="75000"/>
                        </a:spcBef>
                        <a:spcAft>
                          <a:spcPct val="0"/>
                        </a:spcAft>
                        <a:buClrTx/>
                        <a:buSzTx/>
                        <a:buFontTx/>
                        <a:buNone/>
                        <a:tabLst/>
                      </a:pPr>
                      <a:r>
                        <a:rPr kumimoji="0" lang="en-GB" sz="2000" b="0" i="0" u="none" strike="noStrike" cap="none" normalizeH="0" baseline="0">
                          <a:ln>
                            <a:noFill/>
                          </a:ln>
                          <a:solidFill>
                            <a:schemeClr val="tx1"/>
                          </a:solidFill>
                          <a:effectLst/>
                          <a:latin typeface="Arial" charset="0"/>
                          <a:ea typeface="ＭＳ Ｐゴシック" charset="0"/>
                          <a:cs typeface="ＭＳ Ｐゴシック" charset="0"/>
                        </a:rPr>
                        <a:t>+</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7500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75000"/>
                        </a:spcBef>
                        <a:spcAft>
                          <a:spcPct val="0"/>
                        </a:spcAft>
                        <a:buClrTx/>
                        <a:buSzTx/>
                        <a:buFontTx/>
                        <a:buNone/>
                        <a:tabLst/>
                      </a:pPr>
                      <a:r>
                        <a:rPr kumimoji="0" lang="en-GB" sz="2000" b="0" i="0" u="none" strike="noStrike" cap="none" normalizeH="0" baseline="0">
                          <a:ln>
                            <a:noFill/>
                          </a:ln>
                          <a:solidFill>
                            <a:schemeClr val="tx1"/>
                          </a:solidFill>
                          <a:effectLst/>
                          <a:latin typeface="Arial" charset="0"/>
                          <a:ea typeface="ＭＳ Ｐゴシック" charset="0"/>
                          <a:cs typeface="ＭＳ Ｐゴシック" charset="0"/>
                        </a:rPr>
                        <a:t>+</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75000"/>
                        </a:spcBef>
                        <a:spcAft>
                          <a:spcPct val="0"/>
                        </a:spcAft>
                        <a:buClrTx/>
                        <a:buSzTx/>
                        <a:buFontTx/>
                        <a:buNone/>
                        <a:tabLst/>
                      </a:pPr>
                      <a:r>
                        <a:rPr kumimoji="0" lang="en-GB" sz="2000" b="0" i="0" u="none" strike="noStrike" cap="none" normalizeH="0" baseline="0">
                          <a:ln>
                            <a:noFill/>
                          </a:ln>
                          <a:solidFill>
                            <a:schemeClr val="tx1"/>
                          </a:solidFill>
                          <a:effectLst/>
                          <a:latin typeface="Arial" charset="0"/>
                          <a:ea typeface="ＭＳ Ｐゴシック" charset="0"/>
                          <a:cs typeface="ＭＳ Ｐゴシック" charset="0"/>
                        </a:rPr>
                        <a:t>-</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7500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396303">
                <a:tc>
                  <a:txBody>
                    <a:bodyPr/>
                    <a:lstStyle/>
                    <a:p>
                      <a:pPr marL="0" marR="0" lvl="0" indent="0" algn="l" defTabSz="914400" rtl="0" eaLnBrk="1" fontAlgn="base" latinLnBrk="0" hangingPunct="1">
                        <a:lnSpc>
                          <a:spcPct val="100000"/>
                        </a:lnSpc>
                        <a:spcBef>
                          <a:spcPct val="75000"/>
                        </a:spcBef>
                        <a:spcAft>
                          <a:spcPct val="0"/>
                        </a:spcAft>
                        <a:buClrTx/>
                        <a:buSzTx/>
                        <a:buFontTx/>
                        <a:buNone/>
                        <a:tabLst/>
                      </a:pPr>
                      <a:r>
                        <a:rPr kumimoji="0" lang="en-GB" sz="2000" b="0" i="0" u="none" strike="noStrike" cap="none" normalizeH="0" baseline="0">
                          <a:ln>
                            <a:noFill/>
                          </a:ln>
                          <a:solidFill>
                            <a:schemeClr val="tx1"/>
                          </a:solidFill>
                          <a:effectLst/>
                          <a:latin typeface="Arial" charset="0"/>
                          <a:ea typeface="ＭＳ Ｐゴシック" charset="0"/>
                          <a:cs typeface="ＭＳ Ｐゴシック" charset="0"/>
                        </a:rPr>
                        <a:t>+</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7500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75000"/>
                        </a:spcBef>
                        <a:spcAft>
                          <a:spcPct val="0"/>
                        </a:spcAft>
                        <a:buClrTx/>
                        <a:buSzTx/>
                        <a:buFontTx/>
                        <a:buNone/>
                        <a:tabLst/>
                      </a:pPr>
                      <a:r>
                        <a:rPr kumimoji="0" lang="en-GB" sz="2000" b="0" i="0" u="none" strike="noStrike" cap="none" normalizeH="0" baseline="0">
                          <a:ln>
                            <a:noFill/>
                          </a:ln>
                          <a:solidFill>
                            <a:schemeClr val="tx1"/>
                          </a:solidFill>
                          <a:effectLst/>
                          <a:latin typeface="Arial" charset="0"/>
                          <a:ea typeface="ＭＳ Ｐゴシック" charset="0"/>
                          <a:cs typeface="ＭＳ Ｐゴシック" charset="0"/>
                        </a:rPr>
                        <a:t>-</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75000"/>
                        </a:spcBef>
                        <a:spcAft>
                          <a:spcPct val="0"/>
                        </a:spcAft>
                        <a:buClrTx/>
                        <a:buSzTx/>
                        <a:buFontTx/>
                        <a:buNone/>
                        <a:tabLst/>
                      </a:pPr>
                      <a:r>
                        <a:rPr kumimoji="0" lang="en-GB" sz="2000" b="0" i="0" u="none" strike="noStrike" cap="none" normalizeH="0" baseline="0">
                          <a:ln>
                            <a:noFill/>
                          </a:ln>
                          <a:solidFill>
                            <a:schemeClr val="tx1"/>
                          </a:solidFill>
                          <a:effectLst/>
                          <a:latin typeface="Arial" charset="0"/>
                          <a:ea typeface="ＭＳ Ｐゴシック" charset="0"/>
                          <a:cs typeface="ＭＳ Ｐゴシック" charset="0"/>
                        </a:rPr>
                        <a:t>+</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7500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396303">
                <a:tc>
                  <a:txBody>
                    <a:bodyPr/>
                    <a:lstStyle/>
                    <a:p>
                      <a:pPr marL="0" marR="0" lvl="0" indent="0" algn="l" defTabSz="914400" rtl="0" eaLnBrk="1" fontAlgn="base" latinLnBrk="0" hangingPunct="1">
                        <a:lnSpc>
                          <a:spcPct val="100000"/>
                        </a:lnSpc>
                        <a:spcBef>
                          <a:spcPct val="7500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7500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7500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7500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7500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sp>
        <p:nvSpPr>
          <p:cNvPr id="104534" name="Text Box 86">
            <a:extLst>
              <a:ext uri="{FF2B5EF4-FFF2-40B4-BE49-F238E27FC236}">
                <a16:creationId xmlns:a16="http://schemas.microsoft.com/office/drawing/2014/main" id="{26B20B47-01DE-2D4A-AE3F-0FF736CD10E2}"/>
              </a:ext>
            </a:extLst>
          </p:cNvPr>
          <p:cNvSpPr txBox="1">
            <a:spLocks noChangeArrowheads="1"/>
          </p:cNvSpPr>
          <p:nvPr/>
        </p:nvSpPr>
        <p:spPr bwMode="auto">
          <a:xfrm>
            <a:off x="8001000" y="1052513"/>
            <a:ext cx="685800" cy="366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r>
              <a:rPr lang="en-GB" altLang="en-US" sz="1800" b="1"/>
              <a:t>H</a:t>
            </a:r>
            <a:r>
              <a:rPr lang="en-GB" altLang="en-US" sz="1800" b="1" baseline="-25000"/>
              <a:t>2</a:t>
            </a:r>
            <a:r>
              <a:rPr lang="en-GB" altLang="en-US" sz="1800" b="1"/>
              <a:t>O</a:t>
            </a:r>
            <a:endParaRPr lang="en-GB" altLang="en-US"/>
          </a:p>
        </p:txBody>
      </p:sp>
      <p:sp>
        <p:nvSpPr>
          <p:cNvPr id="104535" name="Text Box 87">
            <a:extLst>
              <a:ext uri="{FF2B5EF4-FFF2-40B4-BE49-F238E27FC236}">
                <a16:creationId xmlns:a16="http://schemas.microsoft.com/office/drawing/2014/main" id="{8017D508-9511-D740-94BC-0C99D66DAB65}"/>
              </a:ext>
            </a:extLst>
          </p:cNvPr>
          <p:cNvSpPr txBox="1">
            <a:spLocks noChangeArrowheads="1"/>
          </p:cNvSpPr>
          <p:nvPr/>
        </p:nvSpPr>
        <p:spPr bwMode="auto">
          <a:xfrm>
            <a:off x="5943600" y="3033713"/>
            <a:ext cx="685800" cy="366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r>
              <a:rPr lang="en-GB" altLang="en-US" sz="1800" b="1"/>
              <a:t>H</a:t>
            </a:r>
            <a:r>
              <a:rPr lang="en-GB" altLang="en-US" sz="1800" b="1" baseline="-25000"/>
              <a:t>2</a:t>
            </a:r>
            <a:r>
              <a:rPr lang="en-GB" altLang="en-US" sz="1800" b="1"/>
              <a:t>O</a:t>
            </a:r>
            <a:endParaRPr lang="en-GB" altLang="en-US"/>
          </a:p>
        </p:txBody>
      </p:sp>
      <p:sp>
        <p:nvSpPr>
          <p:cNvPr id="104519" name="Rectangle 88">
            <a:extLst>
              <a:ext uri="{FF2B5EF4-FFF2-40B4-BE49-F238E27FC236}">
                <a16:creationId xmlns:a16="http://schemas.microsoft.com/office/drawing/2014/main" id="{0727140A-1508-E64B-9F57-C8931D02E1C2}"/>
              </a:ext>
            </a:extLst>
          </p:cNvPr>
          <p:cNvSpPr>
            <a:spLocks noChangeArrowheads="1"/>
          </p:cNvSpPr>
          <p:nvPr/>
        </p:nvSpPr>
        <p:spPr bwMode="auto">
          <a:xfrm>
            <a:off x="779463" y="3611563"/>
            <a:ext cx="3106737"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spcBef>
                <a:spcPct val="0"/>
              </a:spcBef>
            </a:pPr>
            <a:r>
              <a:rPr lang="en-GB" altLang="en-US" sz="1200"/>
              <a:t>Betancourt &amp; Thirumalai 1999 Protein Sci 8</a:t>
            </a:r>
          </a:p>
        </p:txBody>
      </p:sp>
      <p:sp>
        <p:nvSpPr>
          <p:cNvPr id="104537" name="Rectangle 89">
            <a:extLst>
              <a:ext uri="{FF2B5EF4-FFF2-40B4-BE49-F238E27FC236}">
                <a16:creationId xmlns:a16="http://schemas.microsoft.com/office/drawing/2014/main" id="{5334563D-736A-D64E-9D55-1F54D62943E0}"/>
              </a:ext>
            </a:extLst>
          </p:cNvPr>
          <p:cNvSpPr>
            <a:spLocks noChangeArrowheads="1"/>
          </p:cNvSpPr>
          <p:nvPr/>
        </p:nvSpPr>
        <p:spPr bwMode="auto">
          <a:xfrm>
            <a:off x="762000" y="3382963"/>
            <a:ext cx="2979738"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spAutoFit/>
          </a:bodyPr>
          <a:lstStyle/>
          <a:p>
            <a:pPr>
              <a:spcBef>
                <a:spcPct val="0"/>
              </a:spcBef>
              <a:defRPr/>
            </a:pPr>
            <a:r>
              <a:rPr lang="en-GB" sz="1200">
                <a:latin typeface="Arial" charset="0"/>
                <a:ea typeface="ＭＳ Ｐゴシック" charset="0"/>
              </a:rPr>
              <a:t>Miyazawa &amp; Jernigan 1993 Protein Eng 6</a:t>
            </a:r>
          </a:p>
        </p:txBody>
      </p:sp>
      <p:sp>
        <p:nvSpPr>
          <p:cNvPr id="104538" name="Text Box 90">
            <a:extLst>
              <a:ext uri="{FF2B5EF4-FFF2-40B4-BE49-F238E27FC236}">
                <a16:creationId xmlns:a16="http://schemas.microsoft.com/office/drawing/2014/main" id="{EBC4ED28-F21A-4442-9F65-B853AC3B5856}"/>
              </a:ext>
            </a:extLst>
          </p:cNvPr>
          <p:cNvSpPr txBox="1">
            <a:spLocks noChangeArrowheads="1"/>
          </p:cNvSpPr>
          <p:nvPr/>
        </p:nvSpPr>
        <p:spPr bwMode="auto">
          <a:xfrm>
            <a:off x="7010400" y="1752600"/>
            <a:ext cx="749300" cy="13112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spAutoFit/>
          </a:bodyPr>
          <a:lstStyle/>
          <a:p>
            <a:pPr>
              <a:defRPr/>
            </a:pPr>
            <a:r>
              <a:rPr lang="en-GB" sz="8000">
                <a:solidFill>
                  <a:schemeClr val="bg2"/>
                </a:solidFill>
                <a:latin typeface="Arial" charset="0"/>
                <a:ea typeface="ＭＳ Ｐゴシック" charset="0"/>
              </a:rPr>
              <a:t>?</a:t>
            </a:r>
            <a:endParaRPr lang="en-GB">
              <a:latin typeface="Arial" charset="0"/>
              <a:ea typeface="ＭＳ Ｐゴシック" charset="0"/>
            </a:endParaRPr>
          </a:p>
        </p:txBody>
      </p:sp>
      <p:pic>
        <p:nvPicPr>
          <p:cNvPr id="104522" name="Picture 91" descr="1t8k">
            <a:extLst>
              <a:ext uri="{FF2B5EF4-FFF2-40B4-BE49-F238E27FC236}">
                <a16:creationId xmlns:a16="http://schemas.microsoft.com/office/drawing/2014/main" id="{D20FADAD-EB82-DF46-AF4C-A2003DD4E6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3886200"/>
            <a:ext cx="2514600" cy="2590800"/>
          </a:xfrm>
          <a:prstGeom prst="rect">
            <a:avLst/>
          </a:prstGeom>
          <a:solidFill>
            <a:schemeClr val="bg1"/>
          </a:solidFill>
          <a:ln w="25400">
            <a:solidFill>
              <a:schemeClr val="tx1"/>
            </a:solidFill>
            <a:miter lim="800000"/>
            <a:headEnd/>
            <a:tailEnd/>
          </a:ln>
        </p:spPr>
      </p:pic>
      <p:sp>
        <p:nvSpPr>
          <p:cNvPr id="104523" name="Oval 92">
            <a:extLst>
              <a:ext uri="{FF2B5EF4-FFF2-40B4-BE49-F238E27FC236}">
                <a16:creationId xmlns:a16="http://schemas.microsoft.com/office/drawing/2014/main" id="{0C48C9E9-E7C6-0640-94D1-E922F0F3A2DD}"/>
              </a:ext>
            </a:extLst>
          </p:cNvPr>
          <p:cNvSpPr>
            <a:spLocks noChangeArrowheads="1"/>
          </p:cNvSpPr>
          <p:nvPr/>
        </p:nvSpPr>
        <p:spPr bwMode="auto">
          <a:xfrm>
            <a:off x="6553200" y="4876800"/>
            <a:ext cx="558800" cy="552450"/>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04541" name="Line 93">
            <a:extLst>
              <a:ext uri="{FF2B5EF4-FFF2-40B4-BE49-F238E27FC236}">
                <a16:creationId xmlns:a16="http://schemas.microsoft.com/office/drawing/2014/main" id="{A3F0ED45-40AF-6C42-9B33-857AF83BC3F8}"/>
              </a:ext>
            </a:extLst>
          </p:cNvPr>
          <p:cNvSpPr>
            <a:spLocks noChangeShapeType="1"/>
          </p:cNvSpPr>
          <p:nvPr/>
        </p:nvSpPr>
        <p:spPr bwMode="auto">
          <a:xfrm flipH="1" flipV="1">
            <a:off x="6629400" y="3124200"/>
            <a:ext cx="228600" cy="1828800"/>
          </a:xfrm>
          <a:prstGeom prst="line">
            <a:avLst/>
          </a:prstGeom>
          <a:noFill/>
          <a:ln w="254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Arial" charset="0"/>
              <a:ea typeface="ＭＳ Ｐゴシック" charset="0"/>
            </a:endParaRPr>
          </a:p>
        </p:txBody>
      </p:sp>
      <p:grpSp>
        <p:nvGrpSpPr>
          <p:cNvPr id="104525" name="Group 94">
            <a:extLst>
              <a:ext uri="{FF2B5EF4-FFF2-40B4-BE49-F238E27FC236}">
                <a16:creationId xmlns:a16="http://schemas.microsoft.com/office/drawing/2014/main" id="{C894842D-EA14-1841-B6AF-6441A2391D89}"/>
              </a:ext>
            </a:extLst>
          </p:cNvPr>
          <p:cNvGrpSpPr>
            <a:grpSpLocks/>
          </p:cNvGrpSpPr>
          <p:nvPr/>
        </p:nvGrpSpPr>
        <p:grpSpPr bwMode="auto">
          <a:xfrm>
            <a:off x="3438525" y="1752600"/>
            <a:ext cx="1819275" cy="990600"/>
            <a:chOff x="3539" y="3059"/>
            <a:chExt cx="1722" cy="1053"/>
          </a:xfrm>
        </p:grpSpPr>
        <p:sp>
          <p:nvSpPr>
            <p:cNvPr id="104543" name="Rectangle 95">
              <a:extLst>
                <a:ext uri="{FF2B5EF4-FFF2-40B4-BE49-F238E27FC236}">
                  <a16:creationId xmlns:a16="http://schemas.microsoft.com/office/drawing/2014/main" id="{4982E528-4E50-F246-9952-64B3E50D684C}"/>
                </a:ext>
              </a:extLst>
            </p:cNvPr>
            <p:cNvSpPr>
              <a:spLocks noChangeArrowheads="1"/>
            </p:cNvSpPr>
            <p:nvPr/>
          </p:nvSpPr>
          <p:spPr bwMode="auto">
            <a:xfrm>
              <a:off x="3539" y="3059"/>
              <a:ext cx="237" cy="236"/>
            </a:xfrm>
            <a:prstGeom prst="rect">
              <a:avLst/>
            </a:prstGeom>
            <a:solidFill>
              <a:srgbClr val="FFFF00"/>
            </a:solidFill>
            <a:ln w="5472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Arial" charset="0"/>
                <a:ea typeface="ＭＳ Ｐゴシック" charset="0"/>
              </a:endParaRPr>
            </a:p>
          </p:txBody>
        </p:sp>
        <p:sp>
          <p:nvSpPr>
            <p:cNvPr id="104544" name="Rectangle 96">
              <a:extLst>
                <a:ext uri="{FF2B5EF4-FFF2-40B4-BE49-F238E27FC236}">
                  <a16:creationId xmlns:a16="http://schemas.microsoft.com/office/drawing/2014/main" id="{B1F9FFD8-4588-9C40-A1C3-72D7C9BF3CD7}"/>
                </a:ext>
              </a:extLst>
            </p:cNvPr>
            <p:cNvSpPr>
              <a:spLocks noChangeArrowheads="1"/>
            </p:cNvSpPr>
            <p:nvPr/>
          </p:nvSpPr>
          <p:spPr bwMode="auto">
            <a:xfrm>
              <a:off x="3539" y="3332"/>
              <a:ext cx="237" cy="236"/>
            </a:xfrm>
            <a:prstGeom prst="rect">
              <a:avLst/>
            </a:prstGeom>
            <a:solidFill>
              <a:srgbClr val="CCCCCC"/>
            </a:solidFill>
            <a:ln w="5472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Arial" charset="0"/>
                <a:ea typeface="ＭＳ Ｐゴシック" charset="0"/>
              </a:endParaRPr>
            </a:p>
          </p:txBody>
        </p:sp>
        <p:sp>
          <p:nvSpPr>
            <p:cNvPr id="104545" name="Rectangle 97">
              <a:extLst>
                <a:ext uri="{FF2B5EF4-FFF2-40B4-BE49-F238E27FC236}">
                  <a16:creationId xmlns:a16="http://schemas.microsoft.com/office/drawing/2014/main" id="{D45F222B-1A38-1144-9D98-5B7A9C3B13B3}"/>
                </a:ext>
              </a:extLst>
            </p:cNvPr>
            <p:cNvSpPr>
              <a:spLocks noChangeArrowheads="1"/>
            </p:cNvSpPr>
            <p:nvPr/>
          </p:nvSpPr>
          <p:spPr bwMode="auto">
            <a:xfrm>
              <a:off x="3539" y="3604"/>
              <a:ext cx="237" cy="236"/>
            </a:xfrm>
            <a:prstGeom prst="rect">
              <a:avLst/>
            </a:prstGeom>
            <a:solidFill>
              <a:srgbClr val="FF0000"/>
            </a:solidFill>
            <a:ln w="5472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Arial" charset="0"/>
                <a:ea typeface="ＭＳ Ｐゴシック" charset="0"/>
              </a:endParaRPr>
            </a:p>
          </p:txBody>
        </p:sp>
        <p:sp>
          <p:nvSpPr>
            <p:cNvPr id="104546" name="Rectangle 98">
              <a:extLst>
                <a:ext uri="{FF2B5EF4-FFF2-40B4-BE49-F238E27FC236}">
                  <a16:creationId xmlns:a16="http://schemas.microsoft.com/office/drawing/2014/main" id="{6DE770B1-95DF-3A41-AD3D-EB1FC5EDCA04}"/>
                </a:ext>
              </a:extLst>
            </p:cNvPr>
            <p:cNvSpPr>
              <a:spLocks noChangeArrowheads="1"/>
            </p:cNvSpPr>
            <p:nvPr/>
          </p:nvSpPr>
          <p:spPr bwMode="auto">
            <a:xfrm>
              <a:off x="3539" y="3876"/>
              <a:ext cx="237" cy="238"/>
            </a:xfrm>
            <a:prstGeom prst="rect">
              <a:avLst/>
            </a:prstGeom>
            <a:solidFill>
              <a:srgbClr val="0047FF"/>
            </a:solidFill>
            <a:ln w="5472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Arial" charset="0"/>
                <a:ea typeface="ＭＳ Ｐゴシック" charset="0"/>
              </a:endParaRPr>
            </a:p>
          </p:txBody>
        </p:sp>
        <p:sp>
          <p:nvSpPr>
            <p:cNvPr id="104547" name="Text Box 99">
              <a:extLst>
                <a:ext uri="{FF2B5EF4-FFF2-40B4-BE49-F238E27FC236}">
                  <a16:creationId xmlns:a16="http://schemas.microsoft.com/office/drawing/2014/main" id="{A2F2AD00-1F48-E642-A0A8-1F548E82B01A}"/>
                </a:ext>
              </a:extLst>
            </p:cNvPr>
            <p:cNvSpPr txBox="1">
              <a:spLocks noChangeArrowheads="1"/>
            </p:cNvSpPr>
            <p:nvPr/>
          </p:nvSpPr>
          <p:spPr bwMode="auto">
            <a:xfrm>
              <a:off x="3871" y="3059"/>
              <a:ext cx="990" cy="23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eaLnBrk="1" hangingPunct="1">
                <a:lnSpc>
                  <a:spcPct val="93000"/>
                </a:lnSpc>
                <a:buClr>
                  <a:srgbClr val="000000"/>
                </a:buClr>
                <a:buSzPct val="100000"/>
                <a:buFont typeface="Arial" charset="0"/>
                <a:buNone/>
                <a:defRPr/>
              </a:pPr>
              <a:r>
                <a:rPr lang="en-GB" sz="2000">
                  <a:solidFill>
                    <a:srgbClr val="000000"/>
                  </a:solidFill>
                </a:rPr>
                <a:t>hydrophobic</a:t>
              </a:r>
            </a:p>
          </p:txBody>
        </p:sp>
        <p:sp>
          <p:nvSpPr>
            <p:cNvPr id="104548" name="Text Box 100">
              <a:extLst>
                <a:ext uri="{FF2B5EF4-FFF2-40B4-BE49-F238E27FC236}">
                  <a16:creationId xmlns:a16="http://schemas.microsoft.com/office/drawing/2014/main" id="{6A4B03B2-9EA2-364B-9797-23AF2ED368D4}"/>
                </a:ext>
              </a:extLst>
            </p:cNvPr>
            <p:cNvSpPr txBox="1">
              <a:spLocks noChangeArrowheads="1"/>
            </p:cNvSpPr>
            <p:nvPr/>
          </p:nvSpPr>
          <p:spPr bwMode="auto">
            <a:xfrm>
              <a:off x="3871" y="3332"/>
              <a:ext cx="1391" cy="23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5pPr>
              <a:lvl6pPr marL="2514600" indent="-228600" algn="ctr" defTabSz="457200" eaLnBrk="0" fontAlgn="base" hangingPunct="0">
                <a:spcBef>
                  <a:spcPct val="5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6pPr>
              <a:lvl7pPr marL="2971800" indent="-228600" algn="ctr" defTabSz="457200" eaLnBrk="0" fontAlgn="base" hangingPunct="0">
                <a:spcBef>
                  <a:spcPct val="5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7pPr>
              <a:lvl8pPr marL="3429000" indent="-228600" algn="ctr" defTabSz="457200" eaLnBrk="0" fontAlgn="base" hangingPunct="0">
                <a:spcBef>
                  <a:spcPct val="5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8pPr>
              <a:lvl9pPr marL="3886200" indent="-228600" algn="ctr" defTabSz="457200" eaLnBrk="0" fontAlgn="base" hangingPunct="0">
                <a:spcBef>
                  <a:spcPct val="5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9pPr>
            </a:lstStyle>
            <a:p>
              <a:pPr algn="l" eaLnBrk="1" hangingPunct="1">
                <a:lnSpc>
                  <a:spcPct val="93000"/>
                </a:lnSpc>
                <a:spcBef>
                  <a:spcPct val="0"/>
                </a:spcBef>
                <a:buClr>
                  <a:srgbClr val="000000"/>
                </a:buClr>
                <a:buSzPct val="100000"/>
                <a:buFont typeface="Arial" panose="020B0604020202020204" pitchFamily="34" charset="0"/>
                <a:buNone/>
              </a:pPr>
              <a:r>
                <a:rPr lang="en-GB" altLang="en-US" sz="2000">
                  <a:solidFill>
                    <a:srgbClr val="000000"/>
                  </a:solidFill>
                </a:rPr>
                <a:t>polar (hydrophilic)</a:t>
              </a:r>
              <a:r>
                <a:rPr lang="ar-SA" altLang="en-US" sz="2000">
                  <a:solidFill>
                    <a:srgbClr val="000000"/>
                  </a:solidFill>
                  <a:cs typeface="Arial" panose="020B0604020202020204" pitchFamily="34" charset="0"/>
                </a:rPr>
                <a:t>‏</a:t>
              </a:r>
              <a:endParaRPr lang="en-GB" altLang="en-US" sz="2000">
                <a:solidFill>
                  <a:srgbClr val="000000"/>
                </a:solidFill>
              </a:endParaRPr>
            </a:p>
          </p:txBody>
        </p:sp>
        <p:sp>
          <p:nvSpPr>
            <p:cNvPr id="104549" name="Text Box 101">
              <a:extLst>
                <a:ext uri="{FF2B5EF4-FFF2-40B4-BE49-F238E27FC236}">
                  <a16:creationId xmlns:a16="http://schemas.microsoft.com/office/drawing/2014/main" id="{ACAB156B-F65A-4E40-9A2C-CC9AA6C7D7F2}"/>
                </a:ext>
              </a:extLst>
            </p:cNvPr>
            <p:cNvSpPr txBox="1">
              <a:spLocks noChangeArrowheads="1"/>
            </p:cNvSpPr>
            <p:nvPr/>
          </p:nvSpPr>
          <p:spPr bwMode="auto">
            <a:xfrm>
              <a:off x="3871" y="3580"/>
              <a:ext cx="1298" cy="23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eaLnBrk="1" hangingPunct="1">
                <a:lnSpc>
                  <a:spcPct val="93000"/>
                </a:lnSpc>
                <a:buClr>
                  <a:srgbClr val="000000"/>
                </a:buClr>
                <a:buSzPct val="100000"/>
                <a:buFont typeface="Arial" charset="0"/>
                <a:buNone/>
                <a:defRPr/>
              </a:pPr>
              <a:r>
                <a:rPr lang="en-GB" sz="2000">
                  <a:solidFill>
                    <a:srgbClr val="000000"/>
                  </a:solidFill>
                </a:rPr>
                <a:t>negative charge </a:t>
              </a:r>
            </a:p>
          </p:txBody>
        </p:sp>
        <p:sp>
          <p:nvSpPr>
            <p:cNvPr id="104550" name="Text Box 102">
              <a:extLst>
                <a:ext uri="{FF2B5EF4-FFF2-40B4-BE49-F238E27FC236}">
                  <a16:creationId xmlns:a16="http://schemas.microsoft.com/office/drawing/2014/main" id="{53E38864-870E-8A42-8ADF-905D80682B64}"/>
                </a:ext>
              </a:extLst>
            </p:cNvPr>
            <p:cNvSpPr txBox="1">
              <a:spLocks noChangeArrowheads="1"/>
            </p:cNvSpPr>
            <p:nvPr/>
          </p:nvSpPr>
          <p:spPr bwMode="auto">
            <a:xfrm>
              <a:off x="3871" y="3854"/>
              <a:ext cx="1237" cy="23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eaLnBrk="1" hangingPunct="1">
                <a:lnSpc>
                  <a:spcPct val="93000"/>
                </a:lnSpc>
                <a:buClr>
                  <a:srgbClr val="000000"/>
                </a:buClr>
                <a:buSzPct val="100000"/>
                <a:buFont typeface="Arial" charset="0"/>
                <a:buNone/>
                <a:defRPr/>
              </a:pPr>
              <a:r>
                <a:rPr lang="en-GB" sz="2000">
                  <a:solidFill>
                    <a:srgbClr val="000000"/>
                  </a:solidFill>
                </a:rPr>
                <a:t>positive charge </a:t>
              </a:r>
            </a:p>
          </p:txBody>
        </p:sp>
      </p:grpSp>
      <p:pic>
        <p:nvPicPr>
          <p:cNvPr id="104526" name="Picture 110" descr="Picture 2">
            <a:extLst>
              <a:ext uri="{FF2B5EF4-FFF2-40B4-BE49-F238E27FC236}">
                <a16:creationId xmlns:a16="http://schemas.microsoft.com/office/drawing/2014/main" id="{CFE1B7FF-4969-7F47-8AED-1325FC590D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4724400"/>
            <a:ext cx="3352800" cy="130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559" name="Line 111">
            <a:extLst>
              <a:ext uri="{FF2B5EF4-FFF2-40B4-BE49-F238E27FC236}">
                <a16:creationId xmlns:a16="http://schemas.microsoft.com/office/drawing/2014/main" id="{1BD62ADB-1135-EC47-B12A-F455CF406F4B}"/>
              </a:ext>
            </a:extLst>
          </p:cNvPr>
          <p:cNvSpPr>
            <a:spLocks noChangeShapeType="1"/>
          </p:cNvSpPr>
          <p:nvPr/>
        </p:nvSpPr>
        <p:spPr bwMode="auto">
          <a:xfrm flipH="1">
            <a:off x="3581400" y="5029200"/>
            <a:ext cx="3048000" cy="76200"/>
          </a:xfrm>
          <a:prstGeom prst="line">
            <a:avLst/>
          </a:prstGeom>
          <a:noFill/>
          <a:ln w="254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Arial" charset="0"/>
              <a:ea typeface="ＭＳ Ｐゴシック" charset="0"/>
            </a:endParaRPr>
          </a:p>
        </p:txBody>
      </p:sp>
      <p:sp>
        <p:nvSpPr>
          <p:cNvPr id="104560" name="Text Box 112">
            <a:extLst>
              <a:ext uri="{FF2B5EF4-FFF2-40B4-BE49-F238E27FC236}">
                <a16:creationId xmlns:a16="http://schemas.microsoft.com/office/drawing/2014/main" id="{39BC09D7-702F-284B-939F-AEA9A89AC0B1}"/>
              </a:ext>
            </a:extLst>
          </p:cNvPr>
          <p:cNvSpPr txBox="1">
            <a:spLocks noChangeArrowheads="1"/>
          </p:cNvSpPr>
          <p:nvPr/>
        </p:nvSpPr>
        <p:spPr bwMode="auto">
          <a:xfrm>
            <a:off x="3581400" y="4419600"/>
            <a:ext cx="2657475" cy="457200"/>
          </a:xfrm>
          <a:prstGeom prst="rect">
            <a:avLst/>
          </a:prstGeom>
          <a:solidFill>
            <a:schemeClr val="bg1"/>
          </a:solidFill>
          <a:ln>
            <a:noFill/>
          </a:ln>
          <a:effectLst/>
          <a:extLst>
            <a:ext uri="{91240B29-F687-4f45-9708-019B960494DF}">
              <a14:hiddenLine xmlns="" xmlns:a14="http://schemas.microsoft.com/office/drawing/2010/main" w="2857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spAutoFit/>
          </a:bodyPr>
          <a:lstStyle/>
          <a:p>
            <a:pPr>
              <a:defRPr/>
            </a:pPr>
            <a:r>
              <a:rPr lang="en-GB">
                <a:latin typeface="Arial" charset="0"/>
                <a:ea typeface="ＭＳ Ｐゴシック" charset="0"/>
              </a:rPr>
              <a:t>observed contacts</a:t>
            </a:r>
          </a:p>
        </p:txBody>
      </p:sp>
      <p:sp>
        <p:nvSpPr>
          <p:cNvPr id="104561" name="Text Box 113">
            <a:extLst>
              <a:ext uri="{FF2B5EF4-FFF2-40B4-BE49-F238E27FC236}">
                <a16:creationId xmlns:a16="http://schemas.microsoft.com/office/drawing/2014/main" id="{D98F1C1B-D7BD-514F-A91E-3F5CC796AD18}"/>
              </a:ext>
            </a:extLst>
          </p:cNvPr>
          <p:cNvSpPr txBox="1">
            <a:spLocks noChangeArrowheads="1"/>
          </p:cNvSpPr>
          <p:nvPr/>
        </p:nvSpPr>
        <p:spPr bwMode="auto">
          <a:xfrm>
            <a:off x="1619250" y="5105400"/>
            <a:ext cx="285750" cy="457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spAutoFit/>
          </a:bodyPr>
          <a:lstStyle/>
          <a:p>
            <a:pPr>
              <a:defRPr/>
            </a:pPr>
            <a:r>
              <a:rPr lang="en-GB">
                <a:latin typeface="Arial" charset="0"/>
                <a:ea typeface="ＭＳ Ｐゴシック" charset="0"/>
              </a:rPr>
              <a:t>-</a:t>
            </a:r>
          </a:p>
        </p:txBody>
      </p:sp>
      <p:sp>
        <p:nvSpPr>
          <p:cNvPr id="104562" name="Text Box 114">
            <a:extLst>
              <a:ext uri="{FF2B5EF4-FFF2-40B4-BE49-F238E27FC236}">
                <a16:creationId xmlns:a16="http://schemas.microsoft.com/office/drawing/2014/main" id="{73726098-F153-BB41-A8AF-1ECFF32DF9C4}"/>
              </a:ext>
            </a:extLst>
          </p:cNvPr>
          <p:cNvSpPr txBox="1">
            <a:spLocks noChangeArrowheads="1"/>
          </p:cNvSpPr>
          <p:nvPr/>
        </p:nvSpPr>
        <p:spPr bwMode="auto">
          <a:xfrm>
            <a:off x="2286000" y="6172200"/>
            <a:ext cx="2641600" cy="457200"/>
          </a:xfrm>
          <a:prstGeom prst="rect">
            <a:avLst/>
          </a:prstGeom>
          <a:solidFill>
            <a:schemeClr val="bg1"/>
          </a:solidFill>
          <a:ln>
            <a:noFill/>
          </a:ln>
          <a:effectLst/>
          <a:extLst>
            <a:ext uri="{91240B29-F687-4f45-9708-019B960494DF}">
              <a14:hiddenLine xmlns="" xmlns:a14="http://schemas.microsoft.com/office/drawing/2010/main" w="2857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spAutoFit/>
          </a:bodyPr>
          <a:lstStyle/>
          <a:p>
            <a:pPr>
              <a:defRPr/>
            </a:pPr>
            <a:r>
              <a:rPr lang="en-GB">
                <a:latin typeface="Arial" charset="0"/>
                <a:ea typeface="ＭＳ Ｐゴシック" charset="0"/>
              </a:rPr>
              <a:t>expected contacts</a:t>
            </a:r>
          </a:p>
        </p:txBody>
      </p:sp>
      <p:sp>
        <p:nvSpPr>
          <p:cNvPr id="104563" name="Line 115">
            <a:extLst>
              <a:ext uri="{FF2B5EF4-FFF2-40B4-BE49-F238E27FC236}">
                <a16:creationId xmlns:a16="http://schemas.microsoft.com/office/drawing/2014/main" id="{7B918D7E-58E4-FD42-854E-8C7DE62FFD58}"/>
              </a:ext>
            </a:extLst>
          </p:cNvPr>
          <p:cNvSpPr>
            <a:spLocks noChangeShapeType="1"/>
          </p:cNvSpPr>
          <p:nvPr/>
        </p:nvSpPr>
        <p:spPr bwMode="auto">
          <a:xfrm flipH="1" flipV="1">
            <a:off x="3276600" y="5867400"/>
            <a:ext cx="76200" cy="381000"/>
          </a:xfrm>
          <a:prstGeom prst="line">
            <a:avLst/>
          </a:prstGeom>
          <a:noFill/>
          <a:ln w="254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Arial" charset="0"/>
              <a:ea typeface="ＭＳ Ｐゴシック"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448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449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453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453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45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534" grpId="0"/>
      <p:bldP spid="104535" grpId="0"/>
      <p:bldP spid="10453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F8946-599A-8D4C-8B76-0A5627D66EA6}"/>
              </a:ext>
            </a:extLst>
          </p:cNvPr>
          <p:cNvSpPr>
            <a:spLocks noGrp="1"/>
          </p:cNvSpPr>
          <p:nvPr>
            <p:ph type="title"/>
          </p:nvPr>
        </p:nvSpPr>
        <p:spPr/>
        <p:txBody>
          <a:bodyPr/>
          <a:lstStyle/>
          <a:p>
            <a:r>
              <a:rPr lang="en-GB" altLang="en-US"/>
              <a:t>The biological approach or the physical approach?</a:t>
            </a:r>
          </a:p>
        </p:txBody>
      </p:sp>
      <p:sp>
        <p:nvSpPr>
          <p:cNvPr id="25602" name="Content Placeholder 2">
            <a:extLst>
              <a:ext uri="{FF2B5EF4-FFF2-40B4-BE49-F238E27FC236}">
                <a16:creationId xmlns:a16="http://schemas.microsoft.com/office/drawing/2014/main" id="{51BBD92D-8FC5-484C-BF87-88F0110C77D0}"/>
              </a:ext>
            </a:extLst>
          </p:cNvPr>
          <p:cNvSpPr>
            <a:spLocks noGrp="1"/>
          </p:cNvSpPr>
          <p:nvPr>
            <p:ph sz="half" idx="1"/>
          </p:nvPr>
        </p:nvSpPr>
        <p:spPr>
          <a:xfrm>
            <a:off x="224958" y="4121506"/>
            <a:ext cx="8424863" cy="2547854"/>
          </a:xfrm>
        </p:spPr>
        <p:txBody>
          <a:bodyPr/>
          <a:lstStyle/>
          <a:p>
            <a:pPr marL="457200" lvl="1" indent="0">
              <a:buFontTx/>
              <a:buNone/>
            </a:pPr>
            <a:r>
              <a:rPr lang="en-GB" altLang="en-US" dirty="0"/>
              <a:t>TASK:</a:t>
            </a:r>
          </a:p>
          <a:p>
            <a:pPr marL="457200" lvl="1" indent="0">
              <a:buFontTx/>
              <a:buNone/>
            </a:pPr>
            <a:r>
              <a:rPr lang="en-GB" altLang="en-US" dirty="0"/>
              <a:t>Given a protein sequence predict in which 3D structure the protein will fold.</a:t>
            </a:r>
          </a:p>
          <a:p>
            <a:pPr marL="457200" lvl="1" indent="0">
              <a:buFontTx/>
              <a:buNone/>
            </a:pPr>
            <a:endParaRPr lang="en-GB" altLang="en-US" dirty="0"/>
          </a:p>
          <a:p>
            <a:pPr marL="457200" lvl="1" indent="0">
              <a:buFontTx/>
              <a:buNone/>
            </a:pPr>
            <a:r>
              <a:rPr lang="en-GB" altLang="en-US" dirty="0"/>
              <a:t>Who wins, the physical or biological approach?</a:t>
            </a:r>
          </a:p>
          <a:p>
            <a:pPr marL="457200" lvl="1" indent="0">
              <a:buFontTx/>
              <a:buNone/>
            </a:pPr>
            <a:r>
              <a:rPr lang="en-GB" altLang="en-US" dirty="0"/>
              <a:t>What about the machine learning approach?</a:t>
            </a:r>
          </a:p>
        </p:txBody>
      </p:sp>
      <p:pic>
        <p:nvPicPr>
          <p:cNvPr id="25603" name="Picture 4">
            <a:extLst>
              <a:ext uri="{FF2B5EF4-FFF2-40B4-BE49-F238E27FC236}">
                <a16:creationId xmlns:a16="http://schemas.microsoft.com/office/drawing/2014/main" id="{ED5ADB33-8A8C-FA41-B85E-C1EFAC0E8E48}"/>
              </a:ext>
            </a:extLst>
          </p:cNvPr>
          <p:cNvPicPr>
            <a:picLocks noChangeAspect="1"/>
          </p:cNvPicPr>
          <p:nvPr/>
        </p:nvPicPr>
        <p:blipFill>
          <a:blip r:embed="rId2">
            <a:extLst>
              <a:ext uri="{28A0092B-C50C-407E-A947-70E740481C1C}">
                <a14:useLocalDpi xmlns:a14="http://schemas.microsoft.com/office/drawing/2010/main" val="0"/>
              </a:ext>
            </a:extLst>
          </a:blip>
          <a:srcRect l="1433" t="10599" b="8922"/>
          <a:stretch>
            <a:fillRect/>
          </a:stretch>
        </p:blipFill>
        <p:spPr bwMode="auto">
          <a:xfrm>
            <a:off x="250825" y="1125538"/>
            <a:ext cx="8737600" cy="298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a:extLst>
              <a:ext uri="{FF2B5EF4-FFF2-40B4-BE49-F238E27FC236}">
                <a16:creationId xmlns:a16="http://schemas.microsoft.com/office/drawing/2014/main" id="{223AF597-DC5F-0649-A8B7-1C4ED4E9A62D}"/>
              </a:ext>
            </a:extLst>
          </p:cNvPr>
          <p:cNvCxnSpPr/>
          <p:nvPr/>
        </p:nvCxnSpPr>
        <p:spPr bwMode="auto">
          <a:xfrm>
            <a:off x="3563938" y="3141663"/>
            <a:ext cx="2232025" cy="0"/>
          </a:xfrm>
          <a:prstGeom prst="straightConnector1">
            <a:avLst/>
          </a:prstGeom>
          <a:solidFill>
            <a:schemeClr val="accent1"/>
          </a:solidFill>
          <a:ln w="57150"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0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D4DE2FFB-51B5-6D42-B18E-C1A4812D9A24}"/>
              </a:ext>
            </a:extLst>
          </p:cNvPr>
          <p:cNvSpPr>
            <a:spLocks noGrp="1" noChangeArrowheads="1"/>
          </p:cNvSpPr>
          <p:nvPr>
            <p:ph type="title"/>
          </p:nvPr>
        </p:nvSpPr>
        <p:spPr/>
        <p:txBody>
          <a:bodyPr/>
          <a:lstStyle/>
          <a:p>
            <a:pPr eaLnBrk="1" hangingPunct="1"/>
            <a:r>
              <a:rPr lang="ja-JP" altLang="en-GB"/>
              <a:t>“</a:t>
            </a:r>
            <a:r>
              <a:rPr lang="en-GB" altLang="ja-JP"/>
              <a:t>Knowledge Based</a:t>
            </a:r>
            <a:r>
              <a:rPr lang="ja-JP" altLang="en-GB"/>
              <a:t>”</a:t>
            </a:r>
            <a:r>
              <a:rPr lang="en-GB" altLang="ja-JP"/>
              <a:t>  Amino Acid Pair Potentials</a:t>
            </a:r>
            <a:endParaRPr lang="en-GB" altLang="en-US"/>
          </a:p>
        </p:txBody>
      </p:sp>
      <p:pic>
        <p:nvPicPr>
          <p:cNvPr id="2" name="Picture 4" descr="Picture 2">
            <a:extLst>
              <a:ext uri="{FF2B5EF4-FFF2-40B4-BE49-F238E27FC236}">
                <a16:creationId xmlns:a16="http://schemas.microsoft.com/office/drawing/2014/main" id="{75D0466D-997B-EC45-9669-E906BDFB49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447800"/>
            <a:ext cx="3733800" cy="145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499" name="Picture 5" descr="Picture 7">
            <a:extLst>
              <a:ext uri="{FF2B5EF4-FFF2-40B4-BE49-F238E27FC236}">
                <a16:creationId xmlns:a16="http://schemas.microsoft.com/office/drawing/2014/main" id="{BF2529A8-92D6-A049-A5E4-CB2FF10B17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3352800"/>
            <a:ext cx="35052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0" name="Picture 6" descr="lattice2D">
            <a:extLst>
              <a:ext uri="{FF2B5EF4-FFF2-40B4-BE49-F238E27FC236}">
                <a16:creationId xmlns:a16="http://schemas.microsoft.com/office/drawing/2014/main" id="{E5A6EA19-FE4A-5545-A7F4-0F22085F50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3886200"/>
            <a:ext cx="2667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6501" name="Group 7">
            <a:extLst>
              <a:ext uri="{FF2B5EF4-FFF2-40B4-BE49-F238E27FC236}">
                <a16:creationId xmlns:a16="http://schemas.microsoft.com/office/drawing/2014/main" id="{83189636-5B07-EC4D-AD1E-994A12C654EA}"/>
              </a:ext>
            </a:extLst>
          </p:cNvPr>
          <p:cNvGrpSpPr>
            <a:grpSpLocks/>
          </p:cNvGrpSpPr>
          <p:nvPr/>
        </p:nvGrpSpPr>
        <p:grpSpPr bwMode="auto">
          <a:xfrm>
            <a:off x="5715000" y="1524000"/>
            <a:ext cx="1905000" cy="1981200"/>
            <a:chOff x="2400" y="1152"/>
            <a:chExt cx="1200" cy="1248"/>
          </a:xfrm>
        </p:grpSpPr>
        <p:sp>
          <p:nvSpPr>
            <p:cNvPr id="106504" name="Rectangle 8">
              <a:extLst>
                <a:ext uri="{FF2B5EF4-FFF2-40B4-BE49-F238E27FC236}">
                  <a16:creationId xmlns:a16="http://schemas.microsoft.com/office/drawing/2014/main" id="{827E1A25-A37A-A44E-A1E9-394B13DCA281}"/>
                </a:ext>
              </a:extLst>
            </p:cNvPr>
            <p:cNvSpPr>
              <a:spLocks noChangeArrowheads="1"/>
            </p:cNvSpPr>
            <p:nvPr/>
          </p:nvSpPr>
          <p:spPr bwMode="auto">
            <a:xfrm>
              <a:off x="2400" y="1423"/>
              <a:ext cx="237" cy="237"/>
            </a:xfrm>
            <a:prstGeom prst="rect">
              <a:avLst/>
            </a:prstGeom>
            <a:solidFill>
              <a:srgbClr val="FFFF00"/>
            </a:solidFill>
            <a:ln w="5472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Arial" charset="0"/>
                <a:ea typeface="ＭＳ Ｐゴシック" charset="0"/>
              </a:endParaRPr>
            </a:p>
          </p:txBody>
        </p:sp>
        <p:sp>
          <p:nvSpPr>
            <p:cNvPr id="106505" name="Rectangle 9">
              <a:extLst>
                <a:ext uri="{FF2B5EF4-FFF2-40B4-BE49-F238E27FC236}">
                  <a16:creationId xmlns:a16="http://schemas.microsoft.com/office/drawing/2014/main" id="{95B87862-F8CA-4249-AD05-4B5BD25C06E3}"/>
                </a:ext>
              </a:extLst>
            </p:cNvPr>
            <p:cNvSpPr>
              <a:spLocks noChangeArrowheads="1"/>
            </p:cNvSpPr>
            <p:nvPr/>
          </p:nvSpPr>
          <p:spPr bwMode="auto">
            <a:xfrm>
              <a:off x="2400" y="1680"/>
              <a:ext cx="237" cy="237"/>
            </a:xfrm>
            <a:prstGeom prst="rect">
              <a:avLst/>
            </a:prstGeom>
            <a:solidFill>
              <a:srgbClr val="CCCCCC"/>
            </a:solidFill>
            <a:ln w="5472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Arial" charset="0"/>
                <a:ea typeface="ＭＳ Ｐゴシック" charset="0"/>
              </a:endParaRPr>
            </a:p>
          </p:txBody>
        </p:sp>
        <p:sp>
          <p:nvSpPr>
            <p:cNvPr id="106506" name="Rectangle 10">
              <a:extLst>
                <a:ext uri="{FF2B5EF4-FFF2-40B4-BE49-F238E27FC236}">
                  <a16:creationId xmlns:a16="http://schemas.microsoft.com/office/drawing/2014/main" id="{7EA56D23-2A82-4247-AE03-8C07AD2CB224}"/>
                </a:ext>
              </a:extLst>
            </p:cNvPr>
            <p:cNvSpPr>
              <a:spLocks noChangeArrowheads="1"/>
            </p:cNvSpPr>
            <p:nvPr/>
          </p:nvSpPr>
          <p:spPr bwMode="auto">
            <a:xfrm>
              <a:off x="2400" y="1923"/>
              <a:ext cx="237" cy="237"/>
            </a:xfrm>
            <a:prstGeom prst="rect">
              <a:avLst/>
            </a:prstGeom>
            <a:solidFill>
              <a:srgbClr val="FF0000"/>
            </a:solidFill>
            <a:ln w="5472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Arial" charset="0"/>
                <a:ea typeface="ＭＳ Ｐゴシック" charset="0"/>
              </a:endParaRPr>
            </a:p>
          </p:txBody>
        </p:sp>
        <p:sp>
          <p:nvSpPr>
            <p:cNvPr id="106507" name="Rectangle 11">
              <a:extLst>
                <a:ext uri="{FF2B5EF4-FFF2-40B4-BE49-F238E27FC236}">
                  <a16:creationId xmlns:a16="http://schemas.microsoft.com/office/drawing/2014/main" id="{D42FA029-D83C-F04B-B01C-372F39E6D82C}"/>
                </a:ext>
              </a:extLst>
            </p:cNvPr>
            <p:cNvSpPr>
              <a:spLocks noChangeArrowheads="1"/>
            </p:cNvSpPr>
            <p:nvPr/>
          </p:nvSpPr>
          <p:spPr bwMode="auto">
            <a:xfrm>
              <a:off x="2400" y="2160"/>
              <a:ext cx="237" cy="237"/>
            </a:xfrm>
            <a:prstGeom prst="rect">
              <a:avLst/>
            </a:prstGeom>
            <a:solidFill>
              <a:srgbClr val="0047FF"/>
            </a:solidFill>
            <a:ln w="5472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Arial" charset="0"/>
                <a:ea typeface="ＭＳ Ｐゴシック" charset="0"/>
              </a:endParaRPr>
            </a:p>
          </p:txBody>
        </p:sp>
        <p:sp>
          <p:nvSpPr>
            <p:cNvPr id="106508" name="Rectangle 12">
              <a:extLst>
                <a:ext uri="{FF2B5EF4-FFF2-40B4-BE49-F238E27FC236}">
                  <a16:creationId xmlns:a16="http://schemas.microsoft.com/office/drawing/2014/main" id="{1687EDFD-8F3D-CA44-AB5D-5E5824012459}"/>
                </a:ext>
              </a:extLst>
            </p:cNvPr>
            <p:cNvSpPr>
              <a:spLocks noChangeArrowheads="1"/>
            </p:cNvSpPr>
            <p:nvPr/>
          </p:nvSpPr>
          <p:spPr bwMode="auto">
            <a:xfrm>
              <a:off x="2646" y="1152"/>
              <a:ext cx="237" cy="237"/>
            </a:xfrm>
            <a:prstGeom prst="rect">
              <a:avLst/>
            </a:prstGeom>
            <a:solidFill>
              <a:srgbClr val="FFFF00"/>
            </a:solidFill>
            <a:ln w="5472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Arial" charset="0"/>
                <a:ea typeface="ＭＳ Ｐゴシック" charset="0"/>
              </a:endParaRPr>
            </a:p>
          </p:txBody>
        </p:sp>
        <p:sp>
          <p:nvSpPr>
            <p:cNvPr id="106509" name="Rectangle 13">
              <a:extLst>
                <a:ext uri="{FF2B5EF4-FFF2-40B4-BE49-F238E27FC236}">
                  <a16:creationId xmlns:a16="http://schemas.microsoft.com/office/drawing/2014/main" id="{9DBFFFF3-BB15-FB42-8B90-144B9CD95213}"/>
                </a:ext>
              </a:extLst>
            </p:cNvPr>
            <p:cNvSpPr>
              <a:spLocks noChangeArrowheads="1"/>
            </p:cNvSpPr>
            <p:nvPr/>
          </p:nvSpPr>
          <p:spPr bwMode="auto">
            <a:xfrm>
              <a:off x="2883" y="1152"/>
              <a:ext cx="237" cy="237"/>
            </a:xfrm>
            <a:prstGeom prst="rect">
              <a:avLst/>
            </a:prstGeom>
            <a:solidFill>
              <a:srgbClr val="CCCCCC"/>
            </a:solidFill>
            <a:ln w="5472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Arial" charset="0"/>
                <a:ea typeface="ＭＳ Ｐゴシック" charset="0"/>
              </a:endParaRPr>
            </a:p>
          </p:txBody>
        </p:sp>
        <p:sp>
          <p:nvSpPr>
            <p:cNvPr id="106510" name="Rectangle 14">
              <a:extLst>
                <a:ext uri="{FF2B5EF4-FFF2-40B4-BE49-F238E27FC236}">
                  <a16:creationId xmlns:a16="http://schemas.microsoft.com/office/drawing/2014/main" id="{5E456EF5-1CEB-8344-AC7F-6743624E27B6}"/>
                </a:ext>
              </a:extLst>
            </p:cNvPr>
            <p:cNvSpPr>
              <a:spLocks noChangeArrowheads="1"/>
            </p:cNvSpPr>
            <p:nvPr/>
          </p:nvSpPr>
          <p:spPr bwMode="auto">
            <a:xfrm>
              <a:off x="3123" y="1152"/>
              <a:ext cx="237" cy="237"/>
            </a:xfrm>
            <a:prstGeom prst="rect">
              <a:avLst/>
            </a:prstGeom>
            <a:solidFill>
              <a:srgbClr val="FF0000"/>
            </a:solidFill>
            <a:ln w="5472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Arial" charset="0"/>
                <a:ea typeface="ＭＳ Ｐゴシック" charset="0"/>
              </a:endParaRPr>
            </a:p>
          </p:txBody>
        </p:sp>
        <p:sp>
          <p:nvSpPr>
            <p:cNvPr id="106511" name="Rectangle 15">
              <a:extLst>
                <a:ext uri="{FF2B5EF4-FFF2-40B4-BE49-F238E27FC236}">
                  <a16:creationId xmlns:a16="http://schemas.microsoft.com/office/drawing/2014/main" id="{30A6A112-0B38-FF42-A251-679DAC9CB023}"/>
                </a:ext>
              </a:extLst>
            </p:cNvPr>
            <p:cNvSpPr>
              <a:spLocks noChangeArrowheads="1"/>
            </p:cNvSpPr>
            <p:nvPr/>
          </p:nvSpPr>
          <p:spPr bwMode="auto">
            <a:xfrm>
              <a:off x="3363" y="1152"/>
              <a:ext cx="237" cy="237"/>
            </a:xfrm>
            <a:prstGeom prst="rect">
              <a:avLst/>
            </a:prstGeom>
            <a:solidFill>
              <a:srgbClr val="0047FF"/>
            </a:solidFill>
            <a:ln w="5472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Arial" charset="0"/>
                <a:ea typeface="ＭＳ Ｐゴシック" charset="0"/>
              </a:endParaRPr>
            </a:p>
          </p:txBody>
        </p:sp>
        <p:sp>
          <p:nvSpPr>
            <p:cNvPr id="106512" name="Rectangle 16">
              <a:extLst>
                <a:ext uri="{FF2B5EF4-FFF2-40B4-BE49-F238E27FC236}">
                  <a16:creationId xmlns:a16="http://schemas.microsoft.com/office/drawing/2014/main" id="{150E60F8-5C2D-F54B-BD40-8DAFCA387A79}"/>
                </a:ext>
              </a:extLst>
            </p:cNvPr>
            <p:cNvSpPr>
              <a:spLocks noChangeArrowheads="1"/>
            </p:cNvSpPr>
            <p:nvPr/>
          </p:nvSpPr>
          <p:spPr bwMode="auto">
            <a:xfrm>
              <a:off x="3360" y="2151"/>
              <a:ext cx="240" cy="249"/>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1" hangingPunct="1">
                <a:spcBef>
                  <a:spcPct val="75000"/>
                </a:spcBef>
                <a:defRPr/>
              </a:pPr>
              <a:r>
                <a:rPr lang="en-GB" sz="2000">
                  <a:latin typeface="Arial" charset="0"/>
                  <a:ea typeface="ＭＳ Ｐゴシック" charset="0"/>
                </a:rPr>
                <a:t>+</a:t>
              </a:r>
            </a:p>
          </p:txBody>
        </p:sp>
        <p:sp>
          <p:nvSpPr>
            <p:cNvPr id="106513" name="Rectangle 17">
              <a:extLst>
                <a:ext uri="{FF2B5EF4-FFF2-40B4-BE49-F238E27FC236}">
                  <a16:creationId xmlns:a16="http://schemas.microsoft.com/office/drawing/2014/main" id="{8768BE7B-0027-0244-B8F7-8ED20F43F6B6}"/>
                </a:ext>
              </a:extLst>
            </p:cNvPr>
            <p:cNvSpPr>
              <a:spLocks noChangeArrowheads="1"/>
            </p:cNvSpPr>
            <p:nvPr/>
          </p:nvSpPr>
          <p:spPr bwMode="auto">
            <a:xfrm>
              <a:off x="3120" y="2151"/>
              <a:ext cx="240" cy="249"/>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1" hangingPunct="1">
                <a:spcBef>
                  <a:spcPct val="75000"/>
                </a:spcBef>
                <a:defRPr/>
              </a:pPr>
              <a:r>
                <a:rPr lang="en-GB" sz="2000">
                  <a:latin typeface="Arial" charset="0"/>
                  <a:ea typeface="ＭＳ Ｐゴシック" charset="0"/>
                </a:rPr>
                <a:t>-</a:t>
              </a:r>
            </a:p>
          </p:txBody>
        </p:sp>
        <p:sp>
          <p:nvSpPr>
            <p:cNvPr id="106514" name="Rectangle 18">
              <a:extLst>
                <a:ext uri="{FF2B5EF4-FFF2-40B4-BE49-F238E27FC236}">
                  <a16:creationId xmlns:a16="http://schemas.microsoft.com/office/drawing/2014/main" id="{BD6CCC32-A568-5E47-B7A5-2272C575D2DE}"/>
                </a:ext>
              </a:extLst>
            </p:cNvPr>
            <p:cNvSpPr>
              <a:spLocks noChangeArrowheads="1"/>
            </p:cNvSpPr>
            <p:nvPr/>
          </p:nvSpPr>
          <p:spPr bwMode="auto">
            <a:xfrm>
              <a:off x="2880" y="2151"/>
              <a:ext cx="240" cy="249"/>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1" hangingPunct="1">
                <a:spcBef>
                  <a:spcPct val="75000"/>
                </a:spcBef>
                <a:defRPr/>
              </a:pPr>
              <a:endParaRPr lang="en-US" sz="2000">
                <a:latin typeface="Arial" charset="0"/>
                <a:ea typeface="ＭＳ Ｐゴシック" charset="0"/>
              </a:endParaRPr>
            </a:p>
          </p:txBody>
        </p:sp>
        <p:sp>
          <p:nvSpPr>
            <p:cNvPr id="106515" name="Rectangle 19">
              <a:extLst>
                <a:ext uri="{FF2B5EF4-FFF2-40B4-BE49-F238E27FC236}">
                  <a16:creationId xmlns:a16="http://schemas.microsoft.com/office/drawing/2014/main" id="{26215A6C-AB31-0E41-9E00-E4B4F711DC6D}"/>
                </a:ext>
              </a:extLst>
            </p:cNvPr>
            <p:cNvSpPr>
              <a:spLocks noChangeArrowheads="1"/>
            </p:cNvSpPr>
            <p:nvPr/>
          </p:nvSpPr>
          <p:spPr bwMode="auto">
            <a:xfrm>
              <a:off x="2640" y="2151"/>
              <a:ext cx="240" cy="249"/>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1" hangingPunct="1">
                <a:spcBef>
                  <a:spcPct val="75000"/>
                </a:spcBef>
                <a:defRPr/>
              </a:pPr>
              <a:r>
                <a:rPr lang="en-GB" sz="2000">
                  <a:latin typeface="Arial" charset="0"/>
                  <a:ea typeface="ＭＳ Ｐゴシック" charset="0"/>
                </a:rPr>
                <a:t>+</a:t>
              </a:r>
            </a:p>
          </p:txBody>
        </p:sp>
        <p:sp>
          <p:nvSpPr>
            <p:cNvPr id="106516" name="Rectangle 20">
              <a:extLst>
                <a:ext uri="{FF2B5EF4-FFF2-40B4-BE49-F238E27FC236}">
                  <a16:creationId xmlns:a16="http://schemas.microsoft.com/office/drawing/2014/main" id="{29871E20-4D01-F849-A841-8164358246B7}"/>
                </a:ext>
              </a:extLst>
            </p:cNvPr>
            <p:cNvSpPr>
              <a:spLocks noChangeArrowheads="1"/>
            </p:cNvSpPr>
            <p:nvPr/>
          </p:nvSpPr>
          <p:spPr bwMode="auto">
            <a:xfrm>
              <a:off x="3360" y="1901"/>
              <a:ext cx="240" cy="25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1" hangingPunct="1">
                <a:spcBef>
                  <a:spcPct val="75000"/>
                </a:spcBef>
                <a:defRPr/>
              </a:pPr>
              <a:r>
                <a:rPr lang="en-GB" sz="2000">
                  <a:latin typeface="Arial" charset="0"/>
                  <a:ea typeface="ＭＳ Ｐゴシック" charset="0"/>
                </a:rPr>
                <a:t>-</a:t>
              </a:r>
            </a:p>
          </p:txBody>
        </p:sp>
        <p:sp>
          <p:nvSpPr>
            <p:cNvPr id="106517" name="Rectangle 21">
              <a:extLst>
                <a:ext uri="{FF2B5EF4-FFF2-40B4-BE49-F238E27FC236}">
                  <a16:creationId xmlns:a16="http://schemas.microsoft.com/office/drawing/2014/main" id="{69497449-FDF3-5F4F-A2DF-D95AD3F2B3A6}"/>
                </a:ext>
              </a:extLst>
            </p:cNvPr>
            <p:cNvSpPr>
              <a:spLocks noChangeArrowheads="1"/>
            </p:cNvSpPr>
            <p:nvPr/>
          </p:nvSpPr>
          <p:spPr bwMode="auto">
            <a:xfrm>
              <a:off x="3120" y="1901"/>
              <a:ext cx="240" cy="25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1" hangingPunct="1">
                <a:spcBef>
                  <a:spcPct val="75000"/>
                </a:spcBef>
                <a:defRPr/>
              </a:pPr>
              <a:r>
                <a:rPr lang="en-GB" sz="2000">
                  <a:latin typeface="Arial" charset="0"/>
                  <a:ea typeface="ＭＳ Ｐゴシック" charset="0"/>
                </a:rPr>
                <a:t>+</a:t>
              </a:r>
            </a:p>
          </p:txBody>
        </p:sp>
        <p:sp>
          <p:nvSpPr>
            <p:cNvPr id="106518" name="Rectangle 22">
              <a:extLst>
                <a:ext uri="{FF2B5EF4-FFF2-40B4-BE49-F238E27FC236}">
                  <a16:creationId xmlns:a16="http://schemas.microsoft.com/office/drawing/2014/main" id="{E6FD8117-EA19-0B49-B2D8-955333A52937}"/>
                </a:ext>
              </a:extLst>
            </p:cNvPr>
            <p:cNvSpPr>
              <a:spLocks noChangeArrowheads="1"/>
            </p:cNvSpPr>
            <p:nvPr/>
          </p:nvSpPr>
          <p:spPr bwMode="auto">
            <a:xfrm>
              <a:off x="2880" y="1901"/>
              <a:ext cx="240" cy="25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1" hangingPunct="1">
                <a:spcBef>
                  <a:spcPct val="75000"/>
                </a:spcBef>
                <a:defRPr/>
              </a:pPr>
              <a:endParaRPr lang="en-US" sz="2000">
                <a:latin typeface="Arial" charset="0"/>
                <a:ea typeface="ＭＳ Ｐゴシック" charset="0"/>
              </a:endParaRPr>
            </a:p>
          </p:txBody>
        </p:sp>
        <p:sp>
          <p:nvSpPr>
            <p:cNvPr id="106519" name="Rectangle 23">
              <a:extLst>
                <a:ext uri="{FF2B5EF4-FFF2-40B4-BE49-F238E27FC236}">
                  <a16:creationId xmlns:a16="http://schemas.microsoft.com/office/drawing/2014/main" id="{1180B610-9103-AA48-8BF0-5654AD360B82}"/>
                </a:ext>
              </a:extLst>
            </p:cNvPr>
            <p:cNvSpPr>
              <a:spLocks noChangeArrowheads="1"/>
            </p:cNvSpPr>
            <p:nvPr/>
          </p:nvSpPr>
          <p:spPr bwMode="auto">
            <a:xfrm>
              <a:off x="2640" y="1901"/>
              <a:ext cx="240" cy="25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1" hangingPunct="1">
                <a:spcBef>
                  <a:spcPct val="75000"/>
                </a:spcBef>
                <a:defRPr/>
              </a:pPr>
              <a:r>
                <a:rPr lang="en-GB" sz="2000">
                  <a:latin typeface="Arial" charset="0"/>
                  <a:ea typeface="ＭＳ Ｐゴシック" charset="0"/>
                </a:rPr>
                <a:t>+</a:t>
              </a:r>
            </a:p>
          </p:txBody>
        </p:sp>
        <p:sp>
          <p:nvSpPr>
            <p:cNvPr id="106520" name="Rectangle 24">
              <a:extLst>
                <a:ext uri="{FF2B5EF4-FFF2-40B4-BE49-F238E27FC236}">
                  <a16:creationId xmlns:a16="http://schemas.microsoft.com/office/drawing/2014/main" id="{8FB0FF1A-FE61-B944-877A-7572533197AA}"/>
                </a:ext>
              </a:extLst>
            </p:cNvPr>
            <p:cNvSpPr>
              <a:spLocks noChangeArrowheads="1"/>
            </p:cNvSpPr>
            <p:nvPr/>
          </p:nvSpPr>
          <p:spPr bwMode="auto">
            <a:xfrm>
              <a:off x="3360" y="1652"/>
              <a:ext cx="240" cy="249"/>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1" hangingPunct="1">
                <a:spcBef>
                  <a:spcPct val="75000"/>
                </a:spcBef>
                <a:defRPr/>
              </a:pPr>
              <a:endParaRPr lang="en-US" sz="2000">
                <a:latin typeface="Arial" charset="0"/>
                <a:ea typeface="ＭＳ Ｐゴシック" charset="0"/>
              </a:endParaRPr>
            </a:p>
          </p:txBody>
        </p:sp>
        <p:sp>
          <p:nvSpPr>
            <p:cNvPr id="106521" name="Rectangle 25">
              <a:extLst>
                <a:ext uri="{FF2B5EF4-FFF2-40B4-BE49-F238E27FC236}">
                  <a16:creationId xmlns:a16="http://schemas.microsoft.com/office/drawing/2014/main" id="{762EFF54-FF90-FE4B-AE21-5F71FC0D96D9}"/>
                </a:ext>
              </a:extLst>
            </p:cNvPr>
            <p:cNvSpPr>
              <a:spLocks noChangeArrowheads="1"/>
            </p:cNvSpPr>
            <p:nvPr/>
          </p:nvSpPr>
          <p:spPr bwMode="auto">
            <a:xfrm>
              <a:off x="3120" y="1652"/>
              <a:ext cx="240" cy="249"/>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1" hangingPunct="1">
                <a:spcBef>
                  <a:spcPct val="75000"/>
                </a:spcBef>
                <a:defRPr/>
              </a:pPr>
              <a:endParaRPr lang="en-US" sz="2000">
                <a:latin typeface="Arial" charset="0"/>
                <a:ea typeface="ＭＳ Ｐゴシック" charset="0"/>
              </a:endParaRPr>
            </a:p>
          </p:txBody>
        </p:sp>
        <p:sp>
          <p:nvSpPr>
            <p:cNvPr id="106522" name="Rectangle 26">
              <a:extLst>
                <a:ext uri="{FF2B5EF4-FFF2-40B4-BE49-F238E27FC236}">
                  <a16:creationId xmlns:a16="http://schemas.microsoft.com/office/drawing/2014/main" id="{83EBB393-3455-2547-9110-DA4B4F987865}"/>
                </a:ext>
              </a:extLst>
            </p:cNvPr>
            <p:cNvSpPr>
              <a:spLocks noChangeArrowheads="1"/>
            </p:cNvSpPr>
            <p:nvPr/>
          </p:nvSpPr>
          <p:spPr bwMode="auto">
            <a:xfrm>
              <a:off x="2880" y="1652"/>
              <a:ext cx="240" cy="249"/>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1" hangingPunct="1">
                <a:spcBef>
                  <a:spcPct val="75000"/>
                </a:spcBef>
                <a:defRPr/>
              </a:pPr>
              <a:endParaRPr lang="en-US" sz="2000">
                <a:latin typeface="Arial" charset="0"/>
                <a:ea typeface="ＭＳ Ｐゴシック" charset="0"/>
              </a:endParaRPr>
            </a:p>
          </p:txBody>
        </p:sp>
        <p:sp>
          <p:nvSpPr>
            <p:cNvPr id="106523" name="Rectangle 27">
              <a:extLst>
                <a:ext uri="{FF2B5EF4-FFF2-40B4-BE49-F238E27FC236}">
                  <a16:creationId xmlns:a16="http://schemas.microsoft.com/office/drawing/2014/main" id="{8D328AAC-7206-444D-9F5A-CB210DD9D7C4}"/>
                </a:ext>
              </a:extLst>
            </p:cNvPr>
            <p:cNvSpPr>
              <a:spLocks noChangeArrowheads="1"/>
            </p:cNvSpPr>
            <p:nvPr/>
          </p:nvSpPr>
          <p:spPr bwMode="auto">
            <a:xfrm>
              <a:off x="2640" y="1652"/>
              <a:ext cx="240" cy="249"/>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1" hangingPunct="1">
                <a:spcBef>
                  <a:spcPct val="75000"/>
                </a:spcBef>
                <a:defRPr/>
              </a:pPr>
              <a:r>
                <a:rPr lang="en-GB" sz="2000">
                  <a:latin typeface="Arial" charset="0"/>
                  <a:ea typeface="ＭＳ Ｐゴシック" charset="0"/>
                </a:rPr>
                <a:t>+</a:t>
              </a:r>
            </a:p>
          </p:txBody>
        </p:sp>
        <p:sp>
          <p:nvSpPr>
            <p:cNvPr id="106524" name="Rectangle 28">
              <a:extLst>
                <a:ext uri="{FF2B5EF4-FFF2-40B4-BE49-F238E27FC236}">
                  <a16:creationId xmlns:a16="http://schemas.microsoft.com/office/drawing/2014/main" id="{AF14D149-3D4F-5C41-AF49-6C9A1028698D}"/>
                </a:ext>
              </a:extLst>
            </p:cNvPr>
            <p:cNvSpPr>
              <a:spLocks noChangeArrowheads="1"/>
            </p:cNvSpPr>
            <p:nvPr/>
          </p:nvSpPr>
          <p:spPr bwMode="auto">
            <a:xfrm>
              <a:off x="3360" y="1392"/>
              <a:ext cx="240" cy="26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1" hangingPunct="1">
                <a:spcBef>
                  <a:spcPct val="75000"/>
                </a:spcBef>
                <a:defRPr/>
              </a:pPr>
              <a:r>
                <a:rPr lang="en-GB" sz="2000">
                  <a:latin typeface="Arial" charset="0"/>
                  <a:ea typeface="ＭＳ Ｐゴシック" charset="0"/>
                </a:rPr>
                <a:t>+</a:t>
              </a:r>
            </a:p>
          </p:txBody>
        </p:sp>
        <p:sp>
          <p:nvSpPr>
            <p:cNvPr id="106525" name="Rectangle 29">
              <a:extLst>
                <a:ext uri="{FF2B5EF4-FFF2-40B4-BE49-F238E27FC236}">
                  <a16:creationId xmlns:a16="http://schemas.microsoft.com/office/drawing/2014/main" id="{95BAA24A-203B-0148-BACB-EF993DE5E872}"/>
                </a:ext>
              </a:extLst>
            </p:cNvPr>
            <p:cNvSpPr>
              <a:spLocks noChangeArrowheads="1"/>
            </p:cNvSpPr>
            <p:nvPr/>
          </p:nvSpPr>
          <p:spPr bwMode="auto">
            <a:xfrm>
              <a:off x="3120" y="1392"/>
              <a:ext cx="240" cy="26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1" hangingPunct="1">
                <a:spcBef>
                  <a:spcPct val="75000"/>
                </a:spcBef>
                <a:defRPr/>
              </a:pPr>
              <a:r>
                <a:rPr lang="en-GB" sz="2000">
                  <a:latin typeface="Arial" charset="0"/>
                  <a:ea typeface="ＭＳ Ｐゴシック" charset="0"/>
                </a:rPr>
                <a:t>+</a:t>
              </a:r>
            </a:p>
          </p:txBody>
        </p:sp>
        <p:sp>
          <p:nvSpPr>
            <p:cNvPr id="106526" name="Rectangle 30">
              <a:extLst>
                <a:ext uri="{FF2B5EF4-FFF2-40B4-BE49-F238E27FC236}">
                  <a16:creationId xmlns:a16="http://schemas.microsoft.com/office/drawing/2014/main" id="{C9B19345-E84C-9B45-BD38-3FDF019EB379}"/>
                </a:ext>
              </a:extLst>
            </p:cNvPr>
            <p:cNvSpPr>
              <a:spLocks noChangeArrowheads="1"/>
            </p:cNvSpPr>
            <p:nvPr/>
          </p:nvSpPr>
          <p:spPr bwMode="auto">
            <a:xfrm>
              <a:off x="2880" y="1392"/>
              <a:ext cx="240" cy="26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1" hangingPunct="1">
                <a:spcBef>
                  <a:spcPct val="75000"/>
                </a:spcBef>
                <a:defRPr/>
              </a:pPr>
              <a:r>
                <a:rPr lang="en-GB" sz="2000">
                  <a:latin typeface="Arial" charset="0"/>
                  <a:ea typeface="ＭＳ Ｐゴシック" charset="0"/>
                </a:rPr>
                <a:t>+</a:t>
              </a:r>
            </a:p>
          </p:txBody>
        </p:sp>
        <p:sp>
          <p:nvSpPr>
            <p:cNvPr id="106527" name="Rectangle 31">
              <a:extLst>
                <a:ext uri="{FF2B5EF4-FFF2-40B4-BE49-F238E27FC236}">
                  <a16:creationId xmlns:a16="http://schemas.microsoft.com/office/drawing/2014/main" id="{CCA376C3-F07A-914A-A3EC-76D2E547AD41}"/>
                </a:ext>
              </a:extLst>
            </p:cNvPr>
            <p:cNvSpPr>
              <a:spLocks noChangeArrowheads="1"/>
            </p:cNvSpPr>
            <p:nvPr/>
          </p:nvSpPr>
          <p:spPr bwMode="auto">
            <a:xfrm>
              <a:off x="2640" y="1392"/>
              <a:ext cx="240" cy="26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1" hangingPunct="1">
                <a:spcBef>
                  <a:spcPct val="75000"/>
                </a:spcBef>
                <a:defRPr/>
              </a:pPr>
              <a:r>
                <a:rPr lang="en-GB" sz="2000">
                  <a:latin typeface="Arial" charset="0"/>
                  <a:ea typeface="ＭＳ Ｐゴシック" charset="0"/>
                </a:rPr>
                <a:t>--</a:t>
              </a:r>
            </a:p>
          </p:txBody>
        </p:sp>
        <p:sp>
          <p:nvSpPr>
            <p:cNvPr id="106528" name="Line 32">
              <a:extLst>
                <a:ext uri="{FF2B5EF4-FFF2-40B4-BE49-F238E27FC236}">
                  <a16:creationId xmlns:a16="http://schemas.microsoft.com/office/drawing/2014/main" id="{74FFC880-06AA-7243-B32F-DF6D322572C9}"/>
                </a:ext>
              </a:extLst>
            </p:cNvPr>
            <p:cNvSpPr>
              <a:spLocks noChangeShapeType="1"/>
            </p:cNvSpPr>
            <p:nvPr/>
          </p:nvSpPr>
          <p:spPr bwMode="auto">
            <a:xfrm>
              <a:off x="2640" y="1392"/>
              <a:ext cx="960" cy="0"/>
            </a:xfrm>
            <a:prstGeom prst="line">
              <a:avLst/>
            </a:prstGeom>
            <a:noFill/>
            <a:ln w="28575" cap="sq">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latin typeface="Arial" charset="0"/>
                <a:ea typeface="ＭＳ Ｐゴシック" charset="0"/>
              </a:endParaRPr>
            </a:p>
          </p:txBody>
        </p:sp>
        <p:sp>
          <p:nvSpPr>
            <p:cNvPr id="106529" name="Line 33">
              <a:extLst>
                <a:ext uri="{FF2B5EF4-FFF2-40B4-BE49-F238E27FC236}">
                  <a16:creationId xmlns:a16="http://schemas.microsoft.com/office/drawing/2014/main" id="{9BC7CA68-D042-C341-9FF1-06AA0E037C7A}"/>
                </a:ext>
              </a:extLst>
            </p:cNvPr>
            <p:cNvSpPr>
              <a:spLocks noChangeShapeType="1"/>
            </p:cNvSpPr>
            <p:nvPr/>
          </p:nvSpPr>
          <p:spPr bwMode="auto">
            <a:xfrm>
              <a:off x="2640" y="1652"/>
              <a:ext cx="960"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latin typeface="Arial" charset="0"/>
                <a:ea typeface="ＭＳ Ｐゴシック" charset="0"/>
              </a:endParaRPr>
            </a:p>
          </p:txBody>
        </p:sp>
        <p:sp>
          <p:nvSpPr>
            <p:cNvPr id="106530" name="Line 34">
              <a:extLst>
                <a:ext uri="{FF2B5EF4-FFF2-40B4-BE49-F238E27FC236}">
                  <a16:creationId xmlns:a16="http://schemas.microsoft.com/office/drawing/2014/main" id="{48CDF84C-3406-F24A-8D5A-A21D31690B1D}"/>
                </a:ext>
              </a:extLst>
            </p:cNvPr>
            <p:cNvSpPr>
              <a:spLocks noChangeShapeType="1"/>
            </p:cNvSpPr>
            <p:nvPr/>
          </p:nvSpPr>
          <p:spPr bwMode="auto">
            <a:xfrm>
              <a:off x="2640" y="1901"/>
              <a:ext cx="960"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latin typeface="Arial" charset="0"/>
                <a:ea typeface="ＭＳ Ｐゴシック" charset="0"/>
              </a:endParaRPr>
            </a:p>
          </p:txBody>
        </p:sp>
        <p:sp>
          <p:nvSpPr>
            <p:cNvPr id="106531" name="Line 35">
              <a:extLst>
                <a:ext uri="{FF2B5EF4-FFF2-40B4-BE49-F238E27FC236}">
                  <a16:creationId xmlns:a16="http://schemas.microsoft.com/office/drawing/2014/main" id="{9A2E7174-7433-0648-974F-7FF37D98C2DE}"/>
                </a:ext>
              </a:extLst>
            </p:cNvPr>
            <p:cNvSpPr>
              <a:spLocks noChangeShapeType="1"/>
            </p:cNvSpPr>
            <p:nvPr/>
          </p:nvSpPr>
          <p:spPr bwMode="auto">
            <a:xfrm>
              <a:off x="2640" y="2151"/>
              <a:ext cx="960"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latin typeface="Arial" charset="0"/>
                <a:ea typeface="ＭＳ Ｐゴシック" charset="0"/>
              </a:endParaRPr>
            </a:p>
          </p:txBody>
        </p:sp>
        <p:sp>
          <p:nvSpPr>
            <p:cNvPr id="106532" name="Line 36">
              <a:extLst>
                <a:ext uri="{FF2B5EF4-FFF2-40B4-BE49-F238E27FC236}">
                  <a16:creationId xmlns:a16="http://schemas.microsoft.com/office/drawing/2014/main" id="{C01B5845-178A-7B4A-9B86-8581F76C5406}"/>
                </a:ext>
              </a:extLst>
            </p:cNvPr>
            <p:cNvSpPr>
              <a:spLocks noChangeShapeType="1"/>
            </p:cNvSpPr>
            <p:nvPr/>
          </p:nvSpPr>
          <p:spPr bwMode="auto">
            <a:xfrm>
              <a:off x="2640" y="2400"/>
              <a:ext cx="960" cy="0"/>
            </a:xfrm>
            <a:prstGeom prst="line">
              <a:avLst/>
            </a:prstGeom>
            <a:noFill/>
            <a:ln w="28575" cap="sq">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latin typeface="Arial" charset="0"/>
                <a:ea typeface="ＭＳ Ｐゴシック" charset="0"/>
              </a:endParaRPr>
            </a:p>
          </p:txBody>
        </p:sp>
        <p:sp>
          <p:nvSpPr>
            <p:cNvPr id="106533" name="Line 37">
              <a:extLst>
                <a:ext uri="{FF2B5EF4-FFF2-40B4-BE49-F238E27FC236}">
                  <a16:creationId xmlns:a16="http://schemas.microsoft.com/office/drawing/2014/main" id="{299E1480-116D-734C-8A64-0D0DA9E84AF8}"/>
                </a:ext>
              </a:extLst>
            </p:cNvPr>
            <p:cNvSpPr>
              <a:spLocks noChangeShapeType="1"/>
            </p:cNvSpPr>
            <p:nvPr/>
          </p:nvSpPr>
          <p:spPr bwMode="auto">
            <a:xfrm>
              <a:off x="2640" y="1392"/>
              <a:ext cx="0" cy="1008"/>
            </a:xfrm>
            <a:prstGeom prst="line">
              <a:avLst/>
            </a:prstGeom>
            <a:noFill/>
            <a:ln w="28575" cap="sq">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latin typeface="Arial" charset="0"/>
                <a:ea typeface="ＭＳ Ｐゴシック" charset="0"/>
              </a:endParaRPr>
            </a:p>
          </p:txBody>
        </p:sp>
        <p:sp>
          <p:nvSpPr>
            <p:cNvPr id="106534" name="Line 38">
              <a:extLst>
                <a:ext uri="{FF2B5EF4-FFF2-40B4-BE49-F238E27FC236}">
                  <a16:creationId xmlns:a16="http://schemas.microsoft.com/office/drawing/2014/main" id="{44BAD943-36C3-3745-804A-04F79394DEC3}"/>
                </a:ext>
              </a:extLst>
            </p:cNvPr>
            <p:cNvSpPr>
              <a:spLocks noChangeShapeType="1"/>
            </p:cNvSpPr>
            <p:nvPr/>
          </p:nvSpPr>
          <p:spPr bwMode="auto">
            <a:xfrm>
              <a:off x="2880" y="1392"/>
              <a:ext cx="0" cy="1008"/>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latin typeface="Arial" charset="0"/>
                <a:ea typeface="ＭＳ Ｐゴシック" charset="0"/>
              </a:endParaRPr>
            </a:p>
          </p:txBody>
        </p:sp>
        <p:sp>
          <p:nvSpPr>
            <p:cNvPr id="106535" name="Line 39">
              <a:extLst>
                <a:ext uri="{FF2B5EF4-FFF2-40B4-BE49-F238E27FC236}">
                  <a16:creationId xmlns:a16="http://schemas.microsoft.com/office/drawing/2014/main" id="{785364D2-65B4-2640-95EE-3F8BDD6B2C95}"/>
                </a:ext>
              </a:extLst>
            </p:cNvPr>
            <p:cNvSpPr>
              <a:spLocks noChangeShapeType="1"/>
            </p:cNvSpPr>
            <p:nvPr/>
          </p:nvSpPr>
          <p:spPr bwMode="auto">
            <a:xfrm>
              <a:off x="3120" y="1392"/>
              <a:ext cx="0" cy="1008"/>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latin typeface="Arial" charset="0"/>
                <a:ea typeface="ＭＳ Ｐゴシック" charset="0"/>
              </a:endParaRPr>
            </a:p>
          </p:txBody>
        </p:sp>
        <p:sp>
          <p:nvSpPr>
            <p:cNvPr id="106536" name="Line 40">
              <a:extLst>
                <a:ext uri="{FF2B5EF4-FFF2-40B4-BE49-F238E27FC236}">
                  <a16:creationId xmlns:a16="http://schemas.microsoft.com/office/drawing/2014/main" id="{5FA8C7C4-25EF-9F40-A962-6C5923941A7F}"/>
                </a:ext>
              </a:extLst>
            </p:cNvPr>
            <p:cNvSpPr>
              <a:spLocks noChangeShapeType="1"/>
            </p:cNvSpPr>
            <p:nvPr/>
          </p:nvSpPr>
          <p:spPr bwMode="auto">
            <a:xfrm>
              <a:off x="3360" y="1392"/>
              <a:ext cx="0" cy="1008"/>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latin typeface="Arial" charset="0"/>
                <a:ea typeface="ＭＳ Ｐゴシック" charset="0"/>
              </a:endParaRPr>
            </a:p>
          </p:txBody>
        </p:sp>
        <p:sp>
          <p:nvSpPr>
            <p:cNvPr id="106537" name="Line 41">
              <a:extLst>
                <a:ext uri="{FF2B5EF4-FFF2-40B4-BE49-F238E27FC236}">
                  <a16:creationId xmlns:a16="http://schemas.microsoft.com/office/drawing/2014/main" id="{F31CCD1D-998E-B047-AAD9-69F08AF3B75A}"/>
                </a:ext>
              </a:extLst>
            </p:cNvPr>
            <p:cNvSpPr>
              <a:spLocks noChangeShapeType="1"/>
            </p:cNvSpPr>
            <p:nvPr/>
          </p:nvSpPr>
          <p:spPr bwMode="auto">
            <a:xfrm>
              <a:off x="3600" y="1392"/>
              <a:ext cx="0" cy="1008"/>
            </a:xfrm>
            <a:prstGeom prst="line">
              <a:avLst/>
            </a:prstGeom>
            <a:noFill/>
            <a:ln w="28575" cap="sq">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latin typeface="Arial" charset="0"/>
                <a:ea typeface="ＭＳ Ｐゴシック" charset="0"/>
              </a:endParaRPr>
            </a:p>
          </p:txBody>
        </p:sp>
      </p:grpSp>
    </p:spTree>
  </p:cSld>
  <p:clrMapOvr>
    <a:masterClrMapping/>
  </p:clrMapOvr>
  <p:transition spd="slow"/>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E49A5E90-F594-414F-8BA8-6F26BCB90A96}"/>
              </a:ext>
            </a:extLst>
          </p:cNvPr>
          <p:cNvSpPr>
            <a:spLocks noGrp="1" noChangeArrowheads="1"/>
          </p:cNvSpPr>
          <p:nvPr>
            <p:ph type="title"/>
          </p:nvPr>
        </p:nvSpPr>
        <p:spPr/>
        <p:txBody>
          <a:bodyPr/>
          <a:lstStyle/>
          <a:p>
            <a:pPr eaLnBrk="1" hangingPunct="1"/>
            <a:r>
              <a:rPr lang="en-GB" altLang="en-US"/>
              <a:t>Are experimental results captured by the model?</a:t>
            </a:r>
          </a:p>
        </p:txBody>
      </p:sp>
      <p:pic>
        <p:nvPicPr>
          <p:cNvPr id="60420" name="Picture 4">
            <a:extLst>
              <a:ext uri="{FF2B5EF4-FFF2-40B4-BE49-F238E27FC236}">
                <a16:creationId xmlns:a16="http://schemas.microsoft.com/office/drawing/2014/main" id="{CE753EE9-FF05-714D-9EF5-CCB2A08E31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2590800"/>
            <a:ext cx="4572000" cy="3143250"/>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rgbClr val="00B8FF"/>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08547" name="Picture 5" descr="Unfolding">
            <a:extLst>
              <a:ext uri="{FF2B5EF4-FFF2-40B4-BE49-F238E27FC236}">
                <a16:creationId xmlns:a16="http://schemas.microsoft.com/office/drawing/2014/main" id="{3A4905BA-7C10-7248-B116-5135897515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543175"/>
            <a:ext cx="4114800" cy="326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8" name="Text Box 7">
            <a:extLst>
              <a:ext uri="{FF2B5EF4-FFF2-40B4-BE49-F238E27FC236}">
                <a16:creationId xmlns:a16="http://schemas.microsoft.com/office/drawing/2014/main" id="{6F09CEFF-ACBD-AC4C-8FD5-6E85DA560F48}"/>
              </a:ext>
            </a:extLst>
          </p:cNvPr>
          <p:cNvSpPr txBox="1">
            <a:spLocks noChangeArrowheads="1"/>
          </p:cNvSpPr>
          <p:nvPr/>
        </p:nvSpPr>
        <p:spPr bwMode="auto">
          <a:xfrm>
            <a:off x="762000" y="1524000"/>
            <a:ext cx="685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endParaRPr lang="en-US" altLang="en-US"/>
          </a:p>
        </p:txBody>
      </p:sp>
      <p:sp>
        <p:nvSpPr>
          <p:cNvPr id="108549" name="Text Box 8">
            <a:extLst>
              <a:ext uri="{FF2B5EF4-FFF2-40B4-BE49-F238E27FC236}">
                <a16:creationId xmlns:a16="http://schemas.microsoft.com/office/drawing/2014/main" id="{0A26DAEE-9E48-2049-BD48-9CE052DB4248}"/>
              </a:ext>
            </a:extLst>
          </p:cNvPr>
          <p:cNvSpPr txBox="1">
            <a:spLocks noChangeArrowheads="1"/>
          </p:cNvSpPr>
          <p:nvPr/>
        </p:nvSpPr>
        <p:spPr bwMode="auto">
          <a:xfrm rot="-5400000">
            <a:off x="-1486694" y="3990182"/>
            <a:ext cx="3278187" cy="3048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GB" altLang="en-US" sz="1400"/>
              <a:t>Amount of unfolding</a:t>
            </a:r>
            <a:endParaRPr lang="en-GB" altLang="en-US"/>
          </a:p>
        </p:txBody>
      </p:sp>
    </p:spTree>
  </p:cSld>
  <p:clrMapOvr>
    <a:masterClrMapping/>
  </p:clrMapOvr>
  <p:transition spd="slow"/>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AD4E8ABE-E55D-B841-84CC-3FB960ACFAE8}"/>
              </a:ext>
            </a:extLst>
          </p:cNvPr>
          <p:cNvSpPr>
            <a:spLocks noGrp="1" noChangeArrowheads="1"/>
          </p:cNvSpPr>
          <p:nvPr>
            <p:ph type="title"/>
          </p:nvPr>
        </p:nvSpPr>
        <p:spPr/>
        <p:txBody>
          <a:bodyPr/>
          <a:lstStyle/>
          <a:p>
            <a:pPr eaLnBrk="1" hangingPunct="1"/>
            <a:r>
              <a:rPr lang="en-GB" altLang="en-US"/>
              <a:t>Let</a:t>
            </a:r>
            <a:r>
              <a:rPr lang="en-GB" altLang="en-GB"/>
              <a:t>’</a:t>
            </a:r>
            <a:r>
              <a:rPr lang="en-GB" altLang="en-US"/>
              <a:t>s start the Monte Carlo Simulation</a:t>
            </a:r>
          </a:p>
        </p:txBody>
      </p:sp>
      <p:sp>
        <p:nvSpPr>
          <p:cNvPr id="110594" name="Rectangle 5">
            <a:extLst>
              <a:ext uri="{FF2B5EF4-FFF2-40B4-BE49-F238E27FC236}">
                <a16:creationId xmlns:a16="http://schemas.microsoft.com/office/drawing/2014/main" id="{A24CBE77-2603-944F-A748-9C664C5C0890}"/>
              </a:ext>
            </a:extLst>
          </p:cNvPr>
          <p:cNvSpPr>
            <a:spLocks noChangeArrowheads="1"/>
          </p:cNvSpPr>
          <p:nvPr/>
        </p:nvSpPr>
        <p:spPr bwMode="auto">
          <a:xfrm>
            <a:off x="4419600" y="1371600"/>
            <a:ext cx="4724400" cy="220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81000" indent="-381000">
              <a:defRPr sz="2400">
                <a:solidFill>
                  <a:schemeClr val="tx1"/>
                </a:solidFill>
                <a:latin typeface="Arial" panose="020B0604020202020204" pitchFamily="34" charset="0"/>
                <a:ea typeface="ＭＳ Ｐゴシック" panose="020B0600070205080204" pitchFamily="34" charset="-128"/>
              </a:defRPr>
            </a:lvl1pPr>
            <a:lvl2pPr marL="914400" indent="-34290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eaLnBrk="1" hangingPunct="1">
              <a:spcBef>
                <a:spcPct val="75000"/>
              </a:spcBef>
            </a:pPr>
            <a:r>
              <a:rPr lang="en-GB" altLang="en-US" sz="2000"/>
              <a:t>Monte Carlo:</a:t>
            </a:r>
          </a:p>
          <a:p>
            <a:pPr lvl="1" algn="l" eaLnBrk="1" hangingPunct="1">
              <a:spcBef>
                <a:spcPct val="20000"/>
              </a:spcBef>
              <a:buFontTx/>
              <a:buChar char="–"/>
            </a:pPr>
            <a:r>
              <a:rPr lang="en-GB" altLang="en-US" sz="1800"/>
              <a:t>Choose a residue (or region)</a:t>
            </a:r>
          </a:p>
          <a:p>
            <a:pPr lvl="1" algn="l" eaLnBrk="1" hangingPunct="1">
              <a:spcBef>
                <a:spcPct val="20000"/>
              </a:spcBef>
              <a:buFontTx/>
              <a:buChar char="–"/>
            </a:pPr>
            <a:r>
              <a:rPr lang="en-GB" altLang="en-US" sz="1800"/>
              <a:t>Change its position</a:t>
            </a:r>
          </a:p>
          <a:p>
            <a:pPr lvl="1" algn="l" eaLnBrk="1" hangingPunct="1">
              <a:spcBef>
                <a:spcPct val="20000"/>
              </a:spcBef>
              <a:buFontTx/>
              <a:buChar char="–"/>
            </a:pPr>
            <a:r>
              <a:rPr lang="en-GB" altLang="en-US" sz="1800"/>
              <a:t>Calculate new interaction energy</a:t>
            </a:r>
          </a:p>
          <a:p>
            <a:pPr lvl="1" algn="l" eaLnBrk="1" hangingPunct="1">
              <a:spcBef>
                <a:spcPct val="20000"/>
              </a:spcBef>
              <a:buFontTx/>
              <a:buChar char="–"/>
            </a:pPr>
            <a:r>
              <a:rPr lang="en-GB" altLang="en-US" sz="1800"/>
              <a:t>Accept with Monte Carlo criterion </a:t>
            </a:r>
          </a:p>
        </p:txBody>
      </p:sp>
      <p:sp>
        <p:nvSpPr>
          <p:cNvPr id="110595" name="Rectangle 51">
            <a:extLst>
              <a:ext uri="{FF2B5EF4-FFF2-40B4-BE49-F238E27FC236}">
                <a16:creationId xmlns:a16="http://schemas.microsoft.com/office/drawing/2014/main" id="{9350065F-698B-FE4C-A4D9-451DBFDC7A14}"/>
              </a:ext>
            </a:extLst>
          </p:cNvPr>
          <p:cNvSpPr>
            <a:spLocks noChangeArrowheads="1"/>
          </p:cNvSpPr>
          <p:nvPr/>
        </p:nvSpPr>
        <p:spPr bwMode="auto">
          <a:xfrm>
            <a:off x="6324600" y="6019800"/>
            <a:ext cx="2657475"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spcBef>
                <a:spcPct val="0"/>
              </a:spcBef>
            </a:pPr>
            <a:r>
              <a:rPr lang="en-GB" altLang="en-US" sz="1200"/>
              <a:t>Shakhnovich &amp; Gutin 1993 PNAS 90</a:t>
            </a:r>
          </a:p>
        </p:txBody>
      </p:sp>
      <p:sp>
        <p:nvSpPr>
          <p:cNvPr id="110596" name="Rectangle 52">
            <a:extLst>
              <a:ext uri="{FF2B5EF4-FFF2-40B4-BE49-F238E27FC236}">
                <a16:creationId xmlns:a16="http://schemas.microsoft.com/office/drawing/2014/main" id="{003EA580-A425-CD40-9E57-191D3E54872A}"/>
              </a:ext>
            </a:extLst>
          </p:cNvPr>
          <p:cNvSpPr>
            <a:spLocks noChangeArrowheads="1"/>
          </p:cNvSpPr>
          <p:nvPr/>
        </p:nvSpPr>
        <p:spPr bwMode="auto">
          <a:xfrm>
            <a:off x="6646863" y="6326188"/>
            <a:ext cx="2497137"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spcBef>
                <a:spcPct val="0"/>
              </a:spcBef>
            </a:pPr>
            <a:r>
              <a:rPr lang="en-GB" altLang="en-US" sz="1200"/>
              <a:t>Coluzza et al 2003 Phys Rev E 68</a:t>
            </a:r>
          </a:p>
        </p:txBody>
      </p:sp>
      <p:sp>
        <p:nvSpPr>
          <p:cNvPr id="110597" name="Rectangle 53">
            <a:extLst>
              <a:ext uri="{FF2B5EF4-FFF2-40B4-BE49-F238E27FC236}">
                <a16:creationId xmlns:a16="http://schemas.microsoft.com/office/drawing/2014/main" id="{8EB83F0F-CF86-6B4E-BF55-79D0798973B4}"/>
              </a:ext>
            </a:extLst>
          </p:cNvPr>
          <p:cNvSpPr>
            <a:spLocks noChangeArrowheads="1"/>
          </p:cNvSpPr>
          <p:nvPr/>
        </p:nvSpPr>
        <p:spPr bwMode="auto">
          <a:xfrm>
            <a:off x="6019800" y="6583363"/>
            <a:ext cx="31067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spcBef>
                <a:spcPct val="0"/>
              </a:spcBef>
            </a:pPr>
            <a:r>
              <a:rPr lang="en-GB" altLang="en-US" sz="1200"/>
              <a:t>Betancourt &amp; Thirumalai 1999 Protein Sci 8</a:t>
            </a:r>
          </a:p>
        </p:txBody>
      </p:sp>
      <p:pic>
        <p:nvPicPr>
          <p:cNvPr id="110598" name="Picture 54" descr="S50_Be_unfold">
            <a:extLst>
              <a:ext uri="{FF2B5EF4-FFF2-40B4-BE49-F238E27FC236}">
                <a16:creationId xmlns:a16="http://schemas.microsoft.com/office/drawing/2014/main" id="{EBCA9674-E4C5-5847-B176-493DC428E7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219200"/>
            <a:ext cx="3505200" cy="3373438"/>
          </a:xfrm>
          <a:prstGeom prst="rect">
            <a:avLst/>
          </a:prstGeom>
          <a:solidFill>
            <a:schemeClr val="bg1"/>
          </a:solidFill>
          <a:ln w="25400">
            <a:solidFill>
              <a:schemeClr val="tx1"/>
            </a:solidFill>
            <a:miter lim="800000"/>
            <a:headEnd/>
            <a:tailEnd/>
          </a:ln>
        </p:spPr>
      </p:pic>
      <p:pic>
        <p:nvPicPr>
          <p:cNvPr id="110599" name="Picture 58" descr="EqnAccE">
            <a:extLst>
              <a:ext uri="{FF2B5EF4-FFF2-40B4-BE49-F238E27FC236}">
                <a16:creationId xmlns:a16="http://schemas.microsoft.com/office/drawing/2014/main" id="{059084B6-B27F-BD41-BB50-62BDB86023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3505200"/>
            <a:ext cx="4419600" cy="118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15411FE-22ED-AB43-A3AE-D79BA8799E18}"/>
              </a:ext>
            </a:extLst>
          </p:cNvPr>
          <p:cNvSpPr/>
          <p:nvPr/>
        </p:nvSpPr>
        <p:spPr bwMode="auto">
          <a:xfrm>
            <a:off x="139700" y="908720"/>
            <a:ext cx="8932863" cy="4327525"/>
          </a:xfrm>
          <a:prstGeom prst="rect">
            <a:avLst/>
          </a:prstGeom>
          <a:ln>
            <a:noFill/>
            <a:headEnd type="none" w="med" len="med"/>
            <a:tailEnd type="none" w="med" len="med"/>
          </a:ln>
          <a:extLst/>
        </p:spPr>
        <p:style>
          <a:lnRef idx="2">
            <a:schemeClr val="accent3"/>
          </a:lnRef>
          <a:fillRef idx="1">
            <a:schemeClr val="lt1"/>
          </a:fillRef>
          <a:effectRef idx="0">
            <a:schemeClr val="accent3"/>
          </a:effectRef>
          <a:fontRef idx="minor">
            <a:schemeClr val="dk1"/>
          </a:fontRef>
        </p:style>
        <p:txBody>
          <a:bodyPr/>
          <a:lstStyle/>
          <a:p>
            <a:pPr algn="l">
              <a:spcBef>
                <a:spcPct val="0"/>
              </a:spcBef>
              <a:defRPr/>
            </a:pPr>
            <a:endParaRPr lang="en-GB">
              <a:solidFill>
                <a:srgbClr val="000000"/>
              </a:solidFill>
            </a:endParaRPr>
          </a:p>
        </p:txBody>
      </p:sp>
      <p:sp>
        <p:nvSpPr>
          <p:cNvPr id="2" name="Title 1">
            <a:extLst>
              <a:ext uri="{FF2B5EF4-FFF2-40B4-BE49-F238E27FC236}">
                <a16:creationId xmlns:a16="http://schemas.microsoft.com/office/drawing/2014/main" id="{08998F5B-E627-4E4F-A745-A16D13A9B409}"/>
              </a:ext>
            </a:extLst>
          </p:cNvPr>
          <p:cNvSpPr>
            <a:spLocks noGrp="1"/>
          </p:cNvSpPr>
          <p:nvPr>
            <p:ph type="title"/>
          </p:nvPr>
        </p:nvSpPr>
        <p:spPr/>
        <p:txBody>
          <a:bodyPr/>
          <a:lstStyle/>
          <a:p>
            <a:r>
              <a:rPr lang="en-GB" altLang="en-US"/>
              <a:t>Free energy curve of folding</a:t>
            </a:r>
          </a:p>
        </p:txBody>
      </p:sp>
      <p:sp>
        <p:nvSpPr>
          <p:cNvPr id="112643" name="Slide Number Placeholder 4">
            <a:extLst>
              <a:ext uri="{FF2B5EF4-FFF2-40B4-BE49-F238E27FC236}">
                <a16:creationId xmlns:a16="http://schemas.microsoft.com/office/drawing/2014/main" id="{3BBCC0D7-CBBF-7D4A-80BD-6308E0FEA75E}"/>
              </a:ext>
            </a:extLst>
          </p:cNvPr>
          <p:cNvSpPr>
            <a:spLocks noGrp="1"/>
          </p:cNvSpPr>
          <p:nvPr>
            <p:ph type="sldNum" sz="quarter" idx="4"/>
          </p:nvPr>
        </p:nvSpPr>
        <p:spPr bwMode="auto">
          <a:xfrm>
            <a:off x="254000" y="6400800"/>
            <a:ext cx="762000" cy="30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411768F-7E86-5347-9EAE-787EF2E579D8}" type="slidenum">
              <a:rPr lang="en-GB" altLang="en-US"/>
              <a:pPr/>
              <a:t>63</a:t>
            </a:fld>
            <a:endParaRPr lang="en-GB" altLang="en-US"/>
          </a:p>
        </p:txBody>
      </p:sp>
      <p:pic>
        <p:nvPicPr>
          <p:cNvPr id="112644" name="Content Placeholder 4" descr="Energy_Landscape0_3750.pdf">
            <a:extLst>
              <a:ext uri="{FF2B5EF4-FFF2-40B4-BE49-F238E27FC236}">
                <a16:creationId xmlns:a16="http://schemas.microsoft.com/office/drawing/2014/main" id="{3242DB18-D64C-AA43-A055-B124B70D6E79}"/>
              </a:ext>
            </a:extLst>
          </p:cNvPr>
          <p:cNvPicPr>
            <a:picLocks noChangeAspect="1"/>
          </p:cNvPicPr>
          <p:nvPr/>
        </p:nvPicPr>
        <p:blipFill>
          <a:blip r:embed="rId2">
            <a:extLst>
              <a:ext uri="{28A0092B-C50C-407E-A947-70E740481C1C}">
                <a14:useLocalDpi xmlns:a14="http://schemas.microsoft.com/office/drawing/2010/main" val="0"/>
              </a:ext>
            </a:extLst>
          </a:blip>
          <a:srcRect l="5370" t="9346" r="5399" b="8707"/>
          <a:stretch>
            <a:fillRect/>
          </a:stretch>
        </p:blipFill>
        <p:spPr bwMode="auto">
          <a:xfrm>
            <a:off x="1295400" y="980728"/>
            <a:ext cx="4295775" cy="39449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12645" name="TextBox 7">
            <a:extLst>
              <a:ext uri="{FF2B5EF4-FFF2-40B4-BE49-F238E27FC236}">
                <a16:creationId xmlns:a16="http://schemas.microsoft.com/office/drawing/2014/main" id="{94405F60-3942-4440-932F-0ECF2CDBB0EA}"/>
              </a:ext>
            </a:extLst>
          </p:cNvPr>
          <p:cNvSpPr txBox="1">
            <a:spLocks noChangeArrowheads="1"/>
          </p:cNvSpPr>
          <p:nvPr/>
        </p:nvSpPr>
        <p:spPr bwMode="auto">
          <a:xfrm>
            <a:off x="1730375" y="3408363"/>
            <a:ext cx="21875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defRPr sz="2400">
                <a:solidFill>
                  <a:schemeClr val="tx1"/>
                </a:solidFill>
                <a:latin typeface="Arial" panose="020B0604020202020204" pitchFamily="34" charset="0"/>
                <a:ea typeface="ＭＳ Ｐゴシック" panose="020B0600070205080204" pitchFamily="34" charset="-128"/>
              </a:defRPr>
            </a:lvl5pPr>
            <a:lvl6pPr marL="2514600" indent="-228600" algn="ctr" defTabSz="457200"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defTabSz="457200"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defTabSz="457200"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defTabSz="457200"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pPr>
            <a:r>
              <a:rPr lang="en-US" altLang="en-US" sz="1600" b="1">
                <a:solidFill>
                  <a:srgbClr val="808080"/>
                </a:solidFill>
              </a:rPr>
              <a:t>denatured state</a:t>
            </a:r>
          </a:p>
        </p:txBody>
      </p:sp>
      <p:sp>
        <p:nvSpPr>
          <p:cNvPr id="112646" name="TextBox 8">
            <a:extLst>
              <a:ext uri="{FF2B5EF4-FFF2-40B4-BE49-F238E27FC236}">
                <a16:creationId xmlns:a16="http://schemas.microsoft.com/office/drawing/2014/main" id="{EB70D0F0-6DE1-7B4B-9603-523CF2BE2FFD}"/>
              </a:ext>
            </a:extLst>
          </p:cNvPr>
          <p:cNvSpPr txBox="1">
            <a:spLocks noChangeArrowheads="1"/>
          </p:cNvSpPr>
          <p:nvPr/>
        </p:nvSpPr>
        <p:spPr bwMode="auto">
          <a:xfrm>
            <a:off x="6299200" y="3408363"/>
            <a:ext cx="1682750" cy="3397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defRPr sz="2400">
                <a:solidFill>
                  <a:schemeClr val="tx1"/>
                </a:solidFill>
                <a:latin typeface="Arial" panose="020B0604020202020204" pitchFamily="34" charset="0"/>
                <a:ea typeface="ＭＳ Ｐゴシック" panose="020B0600070205080204" pitchFamily="34" charset="-128"/>
              </a:defRPr>
            </a:lvl5pPr>
            <a:lvl6pPr marL="2514600" indent="-228600" algn="ctr" defTabSz="457200"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defTabSz="457200"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defTabSz="457200"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defTabSz="457200"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pPr>
            <a:r>
              <a:rPr lang="en-US" altLang="en-US" sz="1600" b="1">
                <a:solidFill>
                  <a:srgbClr val="808080"/>
                </a:solidFill>
              </a:rPr>
              <a:t>native state</a:t>
            </a:r>
          </a:p>
        </p:txBody>
      </p:sp>
      <p:sp>
        <p:nvSpPr>
          <p:cNvPr id="112647" name="TextBox 9">
            <a:extLst>
              <a:ext uri="{FF2B5EF4-FFF2-40B4-BE49-F238E27FC236}">
                <a16:creationId xmlns:a16="http://schemas.microsoft.com/office/drawing/2014/main" id="{5C6EB543-C6AF-BE47-B13A-5200E5DC8B81}"/>
              </a:ext>
            </a:extLst>
          </p:cNvPr>
          <p:cNvSpPr txBox="1">
            <a:spLocks noChangeArrowheads="1"/>
          </p:cNvSpPr>
          <p:nvPr/>
        </p:nvSpPr>
        <p:spPr bwMode="auto">
          <a:xfrm rot="-5400000">
            <a:off x="157163" y="2549525"/>
            <a:ext cx="17176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defRPr sz="2400">
                <a:solidFill>
                  <a:schemeClr val="tx1"/>
                </a:solidFill>
                <a:latin typeface="Arial" panose="020B0604020202020204" pitchFamily="34" charset="0"/>
                <a:ea typeface="ＭＳ Ｐゴシック" panose="020B0600070205080204" pitchFamily="34" charset="-128"/>
              </a:defRPr>
            </a:lvl5pPr>
            <a:lvl6pPr marL="2514600" indent="-228600" algn="ctr" defTabSz="457200"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defTabSz="457200"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defTabSz="457200"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defTabSz="457200"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eaLnBrk="1" hangingPunct="1">
              <a:spcBef>
                <a:spcPct val="0"/>
              </a:spcBef>
            </a:pPr>
            <a:r>
              <a:rPr lang="en-US" altLang="en-US" sz="1600">
                <a:solidFill>
                  <a:srgbClr val="000000"/>
                </a:solidFill>
              </a:rPr>
              <a:t>Free energy (kT)</a:t>
            </a:r>
          </a:p>
        </p:txBody>
      </p:sp>
      <p:sp useBgFill="1">
        <p:nvSpPr>
          <p:cNvPr id="112648" name="TextBox 10">
            <a:extLst>
              <a:ext uri="{FF2B5EF4-FFF2-40B4-BE49-F238E27FC236}">
                <a16:creationId xmlns:a16="http://schemas.microsoft.com/office/drawing/2014/main" id="{A4C3D3C1-43DA-3F42-9E14-EEC281497BFE}"/>
              </a:ext>
            </a:extLst>
          </p:cNvPr>
          <p:cNvSpPr txBox="1">
            <a:spLocks noChangeArrowheads="1"/>
          </p:cNvSpPr>
          <p:nvPr/>
        </p:nvSpPr>
        <p:spPr bwMode="auto">
          <a:xfrm>
            <a:off x="2641600" y="4773613"/>
            <a:ext cx="1587500" cy="339725"/>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defRPr sz="2400">
                <a:solidFill>
                  <a:schemeClr val="tx1"/>
                </a:solidFill>
                <a:latin typeface="Arial" panose="020B0604020202020204" pitchFamily="34" charset="0"/>
                <a:ea typeface="ＭＳ Ｐゴシック" panose="020B0600070205080204" pitchFamily="34" charset="-128"/>
              </a:defRPr>
            </a:lvl5pPr>
            <a:lvl6pPr marL="2514600" indent="-228600" algn="ctr" defTabSz="457200"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defTabSz="457200"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defTabSz="457200"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defTabSz="457200"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eaLnBrk="1" hangingPunct="1">
              <a:spcBef>
                <a:spcPct val="0"/>
              </a:spcBef>
            </a:pPr>
            <a:r>
              <a:rPr lang="en-US" altLang="en-US" sz="1600" dirty="0">
                <a:solidFill>
                  <a:srgbClr val="000000"/>
                </a:solidFill>
              </a:rPr>
              <a:t>Native contacts</a:t>
            </a:r>
          </a:p>
        </p:txBody>
      </p:sp>
      <p:pic>
        <p:nvPicPr>
          <p:cNvPr id="112649" name="Picture 6" descr="S50_Be_fold">
            <a:extLst>
              <a:ext uri="{FF2B5EF4-FFF2-40B4-BE49-F238E27FC236}">
                <a16:creationId xmlns:a16="http://schemas.microsoft.com/office/drawing/2014/main" id="{6D14BB16-C117-944F-ABAC-25CDFE047A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9975" y="1277084"/>
            <a:ext cx="2363788" cy="227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50" name="Picture 7" descr="S50_Be_unfold">
            <a:extLst>
              <a:ext uri="{FF2B5EF4-FFF2-40B4-BE49-F238E27FC236}">
                <a16:creationId xmlns:a16="http://schemas.microsoft.com/office/drawing/2014/main" id="{EE817FF5-5FFB-DB42-A5ED-D89DAC8248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6482849">
            <a:off x="1601788" y="1071562"/>
            <a:ext cx="1785938" cy="171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Arrow Connector 3">
            <a:extLst>
              <a:ext uri="{FF2B5EF4-FFF2-40B4-BE49-F238E27FC236}">
                <a16:creationId xmlns:a16="http://schemas.microsoft.com/office/drawing/2014/main" id="{8E976418-BFE2-D44A-877E-252231544F3B}"/>
              </a:ext>
            </a:extLst>
          </p:cNvPr>
          <p:cNvCxnSpPr/>
          <p:nvPr/>
        </p:nvCxnSpPr>
        <p:spPr bwMode="auto">
          <a:xfrm flipH="1">
            <a:off x="5435600" y="3622675"/>
            <a:ext cx="863600" cy="669925"/>
          </a:xfrm>
          <a:prstGeom prst="straightConnector1">
            <a:avLst/>
          </a:prstGeom>
          <a:solidFill>
            <a:schemeClr val="accent1"/>
          </a:solidFill>
          <a:ln w="38100" cap="flat" cmpd="sng" algn="ctr">
            <a:solidFill>
              <a:schemeClr val="bg2"/>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12652" name="Rectangle 14">
            <a:extLst>
              <a:ext uri="{FF2B5EF4-FFF2-40B4-BE49-F238E27FC236}">
                <a16:creationId xmlns:a16="http://schemas.microsoft.com/office/drawing/2014/main" id="{697A2A71-DD95-804E-9832-03D57577343C}"/>
              </a:ext>
            </a:extLst>
          </p:cNvPr>
          <p:cNvSpPr>
            <a:spLocks noChangeArrowheads="1"/>
          </p:cNvSpPr>
          <p:nvPr/>
        </p:nvSpPr>
        <p:spPr bwMode="auto">
          <a:xfrm>
            <a:off x="684213" y="5300663"/>
            <a:ext cx="78406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defTabSz="4572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defRPr sz="2400">
                <a:solidFill>
                  <a:schemeClr val="tx1"/>
                </a:solidFill>
                <a:latin typeface="Arial" panose="020B0604020202020204" pitchFamily="34" charset="0"/>
                <a:ea typeface="ＭＳ Ｐゴシック" panose="020B0600070205080204" pitchFamily="34" charset="-128"/>
              </a:defRPr>
            </a:lvl5pPr>
            <a:lvl6pPr marL="2514600" indent="-228600" algn="ctr" defTabSz="457200"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defTabSz="457200"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defTabSz="457200"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defTabSz="457200"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eaLnBrk="1" hangingPunct="1">
              <a:spcBef>
                <a:spcPct val="0"/>
              </a:spcBef>
              <a:buFont typeface="Arial" panose="020B0604020202020204" pitchFamily="34" charset="0"/>
              <a:buChar char="•"/>
            </a:pPr>
            <a:r>
              <a:rPr lang="en-US" altLang="en-US" sz="2000">
                <a:solidFill>
                  <a:srgbClr val="000000"/>
                </a:solidFill>
              </a:rPr>
              <a:t>Proteins fold into a specific native structure, given their sequence</a:t>
            </a:r>
          </a:p>
          <a:p>
            <a:pPr algn="l" eaLnBrk="1" hangingPunct="1">
              <a:spcBef>
                <a:spcPct val="0"/>
              </a:spcBef>
              <a:buFont typeface="Arial" panose="020B0604020202020204" pitchFamily="34" charset="0"/>
              <a:buChar char="•"/>
            </a:pPr>
            <a:endParaRPr lang="en-US" altLang="en-US" sz="2000">
              <a:solidFill>
                <a:srgbClr val="000000"/>
              </a:solidFill>
            </a:endParaRPr>
          </a:p>
          <a:p>
            <a:pPr algn="l" eaLnBrk="1" hangingPunct="1">
              <a:spcBef>
                <a:spcPct val="0"/>
              </a:spcBef>
              <a:buFont typeface="Arial" panose="020B0604020202020204" pitchFamily="34" charset="0"/>
              <a:buChar char="•"/>
            </a:pPr>
            <a:r>
              <a:rPr lang="en-US" altLang="en-US" sz="2000">
                <a:solidFill>
                  <a:srgbClr val="000000"/>
                </a:solidFill>
              </a:rPr>
              <a:t>What would happen if we raise the temperature? </a:t>
            </a:r>
          </a:p>
        </p:txBody>
      </p:sp>
    </p:spTree>
  </p:cSld>
  <p:clrMapOvr>
    <a:masterClrMapping/>
  </p:clrMapOvr>
  <p:transition spd="slow"/>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a:extLst>
              <a:ext uri="{FF2B5EF4-FFF2-40B4-BE49-F238E27FC236}">
                <a16:creationId xmlns:a16="http://schemas.microsoft.com/office/drawing/2014/main" id="{9827F669-6AB6-CF48-B663-4B14874196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219200"/>
            <a:ext cx="7239000" cy="4824413"/>
          </a:xfrm>
          <a:prstGeom prst="rect">
            <a:avLst/>
          </a:prstGeom>
          <a:noFill/>
          <a:ln>
            <a:noFill/>
          </a:ln>
          <a:effectLst/>
          <a:extLst>
            <a:ext uri="{909E8E84-426E-40dd-AFC4-6F175D3DCCD1}">
              <a14:hiddenFill xmlns="" xmlns:a14="http://schemas.microsoft.com/office/drawing/2010/main">
                <a:blipFill dpi="0" rotWithShape="0">
                  <a:blip xmlns:r="http://schemas.openxmlformats.org/officeDocument/2006/relationships"/>
                  <a:srcRect/>
                  <a:stretch>
                    <a:fillRect/>
                  </a:stretch>
                </a:blip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99331" name="Rectangle 3">
            <a:extLst>
              <a:ext uri="{FF2B5EF4-FFF2-40B4-BE49-F238E27FC236}">
                <a16:creationId xmlns:a16="http://schemas.microsoft.com/office/drawing/2014/main" id="{3900E0CA-7315-0F45-AC67-456E611F138A}"/>
              </a:ext>
            </a:extLst>
          </p:cNvPr>
          <p:cNvSpPr>
            <a:spLocks noGrp="1" noChangeArrowheads="1"/>
          </p:cNvSpPr>
          <p:nvPr>
            <p:ph type="title"/>
          </p:nvPr>
        </p:nvSpPr>
        <p:spPr>
          <a:xfrm>
            <a:off x="0" y="-1588"/>
            <a:ext cx="9144000" cy="914401"/>
          </a:xfrm>
          <a:gradFill>
            <a:gsLst>
              <a:gs pos="0">
                <a:srgbClr val="C3CDE0"/>
              </a:gs>
              <a:gs pos="100000">
                <a:srgbClr val="DCE8FD">
                  <a:alpha val="62999"/>
                </a:srgbClr>
              </a:gs>
            </a:gsLst>
          </a:gradFill>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81639" tIns="42452" rIns="81639" bIns="42452"/>
          <a:lstStyle/>
          <a:p>
            <a:pPr defTabSz="457200" eaLnBrk="1" hangingPunct="1">
              <a:buSzPct val="45000"/>
              <a:buFont typeface="Wingdings" pitchFamily="2" charset="2"/>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lang="en-GB" altLang="en-US"/>
              <a:t>Folding Specificity on the Lattice</a:t>
            </a:r>
          </a:p>
        </p:txBody>
      </p:sp>
      <p:pic>
        <p:nvPicPr>
          <p:cNvPr id="99332" name="Picture 4">
            <a:extLst>
              <a:ext uri="{FF2B5EF4-FFF2-40B4-BE49-F238E27FC236}">
                <a16:creationId xmlns:a16="http://schemas.microsoft.com/office/drawing/2014/main" id="{C78E44E8-1E5B-074A-93E5-D261E105BD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5813" y="1752600"/>
            <a:ext cx="2514600" cy="2420938"/>
          </a:xfrm>
          <a:prstGeom prst="rect">
            <a:avLst/>
          </a:prstGeom>
          <a:noFill/>
          <a:ln>
            <a:noFill/>
          </a:ln>
          <a:effectLst/>
          <a:extLst>
            <a:ext uri="{909E8E84-426E-40dd-AFC4-6F175D3DCCD1}">
              <a14:hiddenFill xmlns="" xmlns:a14="http://schemas.microsoft.com/office/drawing/2010/main">
                <a:blipFill dpi="0" rotWithShape="0">
                  <a:blip xmlns:r="http://schemas.openxmlformats.org/officeDocument/2006/relationships"/>
                  <a:srcRect/>
                  <a:stretch>
                    <a:fillRect/>
                  </a:stretch>
                </a:blip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99333" name="Picture 5">
            <a:extLst>
              <a:ext uri="{FF2B5EF4-FFF2-40B4-BE49-F238E27FC236}">
                <a16:creationId xmlns:a16="http://schemas.microsoft.com/office/drawing/2014/main" id="{D86D4FCF-5AA6-6545-BAB0-CFAE00A53B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1600200"/>
            <a:ext cx="3505200" cy="3373438"/>
          </a:xfrm>
          <a:prstGeom prst="rect">
            <a:avLst/>
          </a:prstGeom>
          <a:noFill/>
          <a:ln>
            <a:noFill/>
          </a:ln>
          <a:effectLst/>
          <a:extLst>
            <a:ext uri="{909E8E84-426E-40dd-AFC4-6F175D3DCCD1}">
              <a14:hiddenFill xmlns="" xmlns:a14="http://schemas.microsoft.com/office/drawing/2010/main">
                <a:blipFill dpi="0" rotWithShape="0">
                  <a:blip xmlns:r="http://schemas.openxmlformats.org/officeDocument/2006/relationships"/>
                  <a:srcRect/>
                  <a:stretch>
                    <a:fillRect/>
                  </a:stretch>
                </a:blip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a:extLst>
              <a:ext uri="{FF2B5EF4-FFF2-40B4-BE49-F238E27FC236}">
                <a16:creationId xmlns:a16="http://schemas.microsoft.com/office/drawing/2014/main" id="{2BAB6652-9097-6641-B256-72E1ADA686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14400"/>
            <a:ext cx="8983663" cy="5521325"/>
          </a:xfrm>
          <a:prstGeom prst="rect">
            <a:avLst/>
          </a:prstGeom>
          <a:solidFill>
            <a:schemeClr val="accent1"/>
          </a:soli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01379" name="Text Box 3">
            <a:extLst>
              <a:ext uri="{FF2B5EF4-FFF2-40B4-BE49-F238E27FC236}">
                <a16:creationId xmlns:a16="http://schemas.microsoft.com/office/drawing/2014/main" id="{487EF688-F9D9-2144-A111-9A51109C39AD}"/>
              </a:ext>
            </a:extLst>
          </p:cNvPr>
          <p:cNvSpPr txBox="1">
            <a:spLocks noChangeArrowheads="1"/>
          </p:cNvSpPr>
          <p:nvPr/>
        </p:nvSpPr>
        <p:spPr bwMode="auto">
          <a:xfrm>
            <a:off x="304800" y="6324600"/>
            <a:ext cx="8678863" cy="381000"/>
          </a:xfrm>
          <a:prstGeom prst="rect">
            <a:avLst/>
          </a:prstGeom>
          <a:solidFill>
            <a:srgbClr val="FFFFFF"/>
          </a:soli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algn="ctr" eaLnBrk="1" hangingPunct="1">
              <a:lnSpc>
                <a:spcPct val="93000"/>
              </a:lnSpc>
              <a:buClr>
                <a:srgbClr val="000000"/>
              </a:buClr>
              <a:buSzPct val="100000"/>
              <a:buFont typeface="Arial" charset="0"/>
              <a:buNone/>
              <a:defRPr/>
            </a:pPr>
            <a:r>
              <a:rPr lang="en-GB" sz="2000">
                <a:solidFill>
                  <a:srgbClr val="000000"/>
                </a:solidFill>
              </a:rPr>
              <a:t>Temperature</a:t>
            </a:r>
          </a:p>
        </p:txBody>
      </p:sp>
      <p:sp>
        <p:nvSpPr>
          <p:cNvPr id="101380" name="Text Box 4">
            <a:extLst>
              <a:ext uri="{FF2B5EF4-FFF2-40B4-BE49-F238E27FC236}">
                <a16:creationId xmlns:a16="http://schemas.microsoft.com/office/drawing/2014/main" id="{A505E33C-1061-B54D-9B35-B82F92E4020C}"/>
              </a:ext>
            </a:extLst>
          </p:cNvPr>
          <p:cNvSpPr txBox="1">
            <a:spLocks noChangeArrowheads="1"/>
          </p:cNvSpPr>
          <p:nvPr/>
        </p:nvSpPr>
        <p:spPr bwMode="auto">
          <a:xfrm rot="16200000">
            <a:off x="-2516981" y="3575844"/>
            <a:ext cx="5788025" cy="465137"/>
          </a:xfrm>
          <a:prstGeom prst="rect">
            <a:avLst/>
          </a:prstGeom>
          <a:solidFill>
            <a:srgbClr val="FFFFFF"/>
          </a:soli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algn="l" defTabSz="45720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algn="ctr" eaLnBrk="1" hangingPunct="1">
              <a:lnSpc>
                <a:spcPct val="93000"/>
              </a:lnSpc>
              <a:buClr>
                <a:srgbClr val="000000"/>
              </a:buClr>
              <a:buSzPct val="100000"/>
              <a:buFont typeface="Arial" charset="0"/>
              <a:buNone/>
              <a:defRPr/>
            </a:pPr>
            <a:r>
              <a:rPr lang="en-GB" sz="2000">
                <a:solidFill>
                  <a:srgbClr val="000000"/>
                </a:solidFill>
              </a:rPr>
              <a:t>Heat capacity</a:t>
            </a:r>
          </a:p>
        </p:txBody>
      </p:sp>
      <p:sp>
        <p:nvSpPr>
          <p:cNvPr id="101382" name="Rectangle 6">
            <a:extLst>
              <a:ext uri="{FF2B5EF4-FFF2-40B4-BE49-F238E27FC236}">
                <a16:creationId xmlns:a16="http://schemas.microsoft.com/office/drawing/2014/main" id="{DF00C247-5B6E-264C-8D6E-B1BC67072C6E}"/>
              </a:ext>
            </a:extLst>
          </p:cNvPr>
          <p:cNvSpPr>
            <a:spLocks noGrp="1" noChangeArrowheads="1"/>
          </p:cNvSpPr>
          <p:nvPr>
            <p:ph type="title"/>
          </p:nvPr>
        </p:nvSpPr>
        <p:spPr/>
        <p:txBody>
          <a:bodyPr/>
          <a:lstStyle/>
          <a:p>
            <a:pPr eaLnBrk="1" hangingPunct="1"/>
            <a:r>
              <a:rPr lang="en-GB" altLang="en-US"/>
              <a:t>Foldable, with high specificity</a:t>
            </a:r>
          </a:p>
        </p:txBody>
      </p:sp>
      <p:sp>
        <p:nvSpPr>
          <p:cNvPr id="101384" name="Rectangle 8">
            <a:extLst>
              <a:ext uri="{FF2B5EF4-FFF2-40B4-BE49-F238E27FC236}">
                <a16:creationId xmlns:a16="http://schemas.microsoft.com/office/drawing/2014/main" id="{1934BDBC-7990-F94E-ACF8-CB1766F366A9}"/>
              </a:ext>
            </a:extLst>
          </p:cNvPr>
          <p:cNvSpPr>
            <a:spLocks noChangeArrowheads="1"/>
          </p:cNvSpPr>
          <p:nvPr/>
        </p:nvSpPr>
        <p:spPr bwMode="auto">
          <a:xfrm>
            <a:off x="5334000" y="1143000"/>
            <a:ext cx="1447800" cy="685800"/>
          </a:xfrm>
          <a:prstGeom prst="rect">
            <a:avLst/>
          </a:prstGeom>
          <a:solidFill>
            <a:srgbClr val="FFFFFF"/>
          </a:solidFill>
          <a:ln>
            <a:noFill/>
          </a:ln>
          <a:effectLst/>
          <a:extLst>
            <a:ext uri="{91240B29-F687-4f45-9708-019B960494DF}">
              <a14:hiddenLine xmlns="" xmlns:a14="http://schemas.microsoft.com/office/drawing/2010/main" w="2857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nchor="ctr">
            <a:spAutoFit/>
          </a:bodyPr>
          <a:lstStyle/>
          <a:p>
            <a:pPr>
              <a:defRPr/>
            </a:pPr>
            <a:endParaRPr lang="en-US">
              <a:latin typeface="Arial" charset="0"/>
              <a:ea typeface="ＭＳ Ｐゴシック"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13">
            <a:extLst>
              <a:ext uri="{FF2B5EF4-FFF2-40B4-BE49-F238E27FC236}">
                <a16:creationId xmlns:a16="http://schemas.microsoft.com/office/drawing/2014/main" id="{0B0B59D8-E71F-924F-A0C3-EC1CFFFF17EC}"/>
              </a:ext>
            </a:extLst>
          </p:cNvPr>
          <p:cNvSpPr>
            <a:spLocks noChangeArrowheads="1"/>
          </p:cNvSpPr>
          <p:nvPr/>
        </p:nvSpPr>
        <p:spPr bwMode="auto">
          <a:xfrm>
            <a:off x="153988" y="1127125"/>
            <a:ext cx="8791575" cy="4981575"/>
          </a:xfrm>
          <a:prstGeom prst="rect">
            <a:avLst/>
          </a:prstGeom>
          <a:solidFill>
            <a:srgbClr val="FFFFFF"/>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spcBef>
                <a:spcPct val="0"/>
              </a:spcBef>
            </a:pPr>
            <a:endParaRPr lang="en-US" altLang="en-US">
              <a:solidFill>
                <a:srgbClr val="000000"/>
              </a:solidFill>
            </a:endParaRPr>
          </a:p>
        </p:txBody>
      </p:sp>
      <p:sp>
        <p:nvSpPr>
          <p:cNvPr id="2" name="Title 1">
            <a:extLst>
              <a:ext uri="{FF2B5EF4-FFF2-40B4-BE49-F238E27FC236}">
                <a16:creationId xmlns:a16="http://schemas.microsoft.com/office/drawing/2014/main" id="{726F04EF-9965-DD4E-8833-6090B4DB7064}"/>
              </a:ext>
            </a:extLst>
          </p:cNvPr>
          <p:cNvSpPr>
            <a:spLocks noGrp="1"/>
          </p:cNvSpPr>
          <p:nvPr>
            <p:ph type="title"/>
          </p:nvPr>
        </p:nvSpPr>
        <p:spPr/>
        <p:txBody>
          <a:bodyPr/>
          <a:lstStyle/>
          <a:p>
            <a:r>
              <a:rPr lang="en-GB" altLang="en-US"/>
              <a:t>Full atom vs coarse grained folding</a:t>
            </a:r>
          </a:p>
        </p:txBody>
      </p:sp>
      <p:sp>
        <p:nvSpPr>
          <p:cNvPr id="117763" name="Slide Number Placeholder 4">
            <a:extLst>
              <a:ext uri="{FF2B5EF4-FFF2-40B4-BE49-F238E27FC236}">
                <a16:creationId xmlns:a16="http://schemas.microsoft.com/office/drawing/2014/main" id="{42FD24AD-9CCF-D347-982C-767682BF5379}"/>
              </a:ext>
            </a:extLst>
          </p:cNvPr>
          <p:cNvSpPr>
            <a:spLocks noGrp="1"/>
          </p:cNvSpPr>
          <p:nvPr>
            <p:ph type="sldNum" sz="quarter" idx="4"/>
          </p:nvPr>
        </p:nvSpPr>
        <p:spPr bwMode="auto">
          <a:xfrm>
            <a:off x="381000" y="6400800"/>
            <a:ext cx="762000" cy="30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31ECC78-B59D-CE42-B327-56C36B84360F}" type="slidenum">
              <a:rPr lang="en-GB" altLang="en-US">
                <a:solidFill>
                  <a:srgbClr val="000000"/>
                </a:solidFill>
              </a:rPr>
              <a:pPr/>
              <a:t>66</a:t>
            </a:fld>
            <a:endParaRPr lang="en-GB" altLang="en-US">
              <a:solidFill>
                <a:srgbClr val="000000"/>
              </a:solidFill>
            </a:endParaRPr>
          </a:p>
        </p:txBody>
      </p:sp>
      <p:pic>
        <p:nvPicPr>
          <p:cNvPr id="117764" name="Picture 7">
            <a:extLst>
              <a:ext uri="{FF2B5EF4-FFF2-40B4-BE49-F238E27FC236}">
                <a16:creationId xmlns:a16="http://schemas.microsoft.com/office/drawing/2014/main" id="{FBDB3B37-5A6D-8B46-BC26-779AAD4FACD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776288" y="817563"/>
            <a:ext cx="3338512" cy="45831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17765" name="Rectangle 8">
            <a:extLst>
              <a:ext uri="{FF2B5EF4-FFF2-40B4-BE49-F238E27FC236}">
                <a16:creationId xmlns:a16="http://schemas.microsoft.com/office/drawing/2014/main" id="{14F9F3A1-CB56-9544-8EB8-E0D3F5467F88}"/>
              </a:ext>
            </a:extLst>
          </p:cNvPr>
          <p:cNvSpPr>
            <a:spLocks noChangeArrowheads="1"/>
          </p:cNvSpPr>
          <p:nvPr/>
        </p:nvSpPr>
        <p:spPr bwMode="auto">
          <a:xfrm>
            <a:off x="349250" y="5691188"/>
            <a:ext cx="45720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GB" altLang="en-US" sz="1600"/>
              <a:t>Shaw, D. E., et al. (2010) Science, 330</a:t>
            </a:r>
          </a:p>
        </p:txBody>
      </p:sp>
      <p:pic>
        <p:nvPicPr>
          <p:cNvPr id="117766" name="Picture 4" descr="Energy_Landscape0.4000.pdf">
            <a:extLst>
              <a:ext uri="{FF2B5EF4-FFF2-40B4-BE49-F238E27FC236}">
                <a16:creationId xmlns:a16="http://schemas.microsoft.com/office/drawing/2014/main" id="{8534DABF-ED66-BE46-9EA1-85B42CE937D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37100" y="1127125"/>
            <a:ext cx="4208463" cy="42084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17767" name="Rectangle 13">
            <a:extLst>
              <a:ext uri="{FF2B5EF4-FFF2-40B4-BE49-F238E27FC236}">
                <a16:creationId xmlns:a16="http://schemas.microsoft.com/office/drawing/2014/main" id="{CBADAD15-B0C9-A34B-B113-46455485EA39}"/>
              </a:ext>
            </a:extLst>
          </p:cNvPr>
          <p:cNvSpPr>
            <a:spLocks noChangeArrowheads="1"/>
          </p:cNvSpPr>
          <p:nvPr/>
        </p:nvSpPr>
        <p:spPr bwMode="auto">
          <a:xfrm>
            <a:off x="5429250" y="4989513"/>
            <a:ext cx="2878138" cy="3683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GB" altLang="en-US" sz="1800"/>
              <a:t>number of native contacts</a:t>
            </a:r>
            <a:endParaRPr lang="en-US" altLang="en-US" sz="1800"/>
          </a:p>
        </p:txBody>
      </p:sp>
      <p:sp>
        <p:nvSpPr>
          <p:cNvPr id="117768" name="Rectangle 14">
            <a:extLst>
              <a:ext uri="{FF2B5EF4-FFF2-40B4-BE49-F238E27FC236}">
                <a16:creationId xmlns:a16="http://schemas.microsoft.com/office/drawing/2014/main" id="{0117A676-E18C-9A46-97B0-A7762A295D36}"/>
              </a:ext>
            </a:extLst>
          </p:cNvPr>
          <p:cNvSpPr>
            <a:spLocks noChangeArrowheads="1"/>
          </p:cNvSpPr>
          <p:nvPr/>
        </p:nvSpPr>
        <p:spPr bwMode="auto">
          <a:xfrm rot="-5400000">
            <a:off x="3298031" y="3158332"/>
            <a:ext cx="2900363" cy="3683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GB" altLang="en-US" sz="1800"/>
              <a:t>free energy (kT)</a:t>
            </a:r>
            <a:endParaRPr lang="en-US" altLang="en-US" sz="1800"/>
          </a:p>
        </p:txBody>
      </p:sp>
    </p:spTree>
  </p:cSld>
  <p:clrMapOvr>
    <a:masterClrMapping/>
  </p:clrMapOvr>
  <p:transition spd="slow"/>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13">
            <a:extLst>
              <a:ext uri="{FF2B5EF4-FFF2-40B4-BE49-F238E27FC236}">
                <a16:creationId xmlns:a16="http://schemas.microsoft.com/office/drawing/2014/main" id="{8E458A86-41D1-4A4E-811B-A10B367034B1}"/>
              </a:ext>
            </a:extLst>
          </p:cNvPr>
          <p:cNvSpPr>
            <a:spLocks noChangeArrowheads="1"/>
          </p:cNvSpPr>
          <p:nvPr/>
        </p:nvSpPr>
        <p:spPr bwMode="auto">
          <a:xfrm>
            <a:off x="0" y="1127125"/>
            <a:ext cx="9144000" cy="4981575"/>
          </a:xfrm>
          <a:prstGeom prst="rect">
            <a:avLst/>
          </a:prstGeom>
          <a:solidFill>
            <a:srgbClr val="FFFFFF"/>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spcBef>
                <a:spcPct val="0"/>
              </a:spcBef>
            </a:pPr>
            <a:endParaRPr lang="en-US" altLang="en-US">
              <a:solidFill>
                <a:srgbClr val="000000"/>
              </a:solidFill>
            </a:endParaRPr>
          </a:p>
        </p:txBody>
      </p:sp>
      <p:sp>
        <p:nvSpPr>
          <p:cNvPr id="87042" name="Rectangle 2">
            <a:extLst>
              <a:ext uri="{FF2B5EF4-FFF2-40B4-BE49-F238E27FC236}">
                <a16:creationId xmlns:a16="http://schemas.microsoft.com/office/drawing/2014/main" id="{E4431581-4523-D74C-9756-2A3D1E890A4A}"/>
              </a:ext>
            </a:extLst>
          </p:cNvPr>
          <p:cNvSpPr>
            <a:spLocks noGrp="1" noChangeArrowheads="1"/>
          </p:cNvSpPr>
          <p:nvPr>
            <p:ph type="title"/>
          </p:nvPr>
        </p:nvSpPr>
        <p:spPr/>
        <p:txBody>
          <a:bodyPr/>
          <a:lstStyle/>
          <a:p>
            <a:r>
              <a:rPr lang="en-GB" altLang="en-US"/>
              <a:t>Full atom vs coarse grained folding</a:t>
            </a:r>
          </a:p>
        </p:txBody>
      </p:sp>
      <p:sp>
        <p:nvSpPr>
          <p:cNvPr id="118787" name="Slide Number Placeholder 1">
            <a:extLst>
              <a:ext uri="{FF2B5EF4-FFF2-40B4-BE49-F238E27FC236}">
                <a16:creationId xmlns:a16="http://schemas.microsoft.com/office/drawing/2014/main" id="{EE54B4FA-13FF-BF46-BB11-21BC4D8B785B}"/>
              </a:ext>
            </a:extLst>
          </p:cNvPr>
          <p:cNvSpPr>
            <a:spLocks noGrp="1"/>
          </p:cNvSpPr>
          <p:nvPr>
            <p:ph type="sldNum" sz="quarter" idx="4"/>
          </p:nvPr>
        </p:nvSpPr>
        <p:spPr bwMode="auto">
          <a:xfrm>
            <a:off x="381000" y="6400800"/>
            <a:ext cx="762000" cy="30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BFE9D06-31E5-B148-BED5-4413573C5992}" type="slidenum">
              <a:rPr lang="en-GB" altLang="en-US">
                <a:solidFill>
                  <a:srgbClr val="000000"/>
                </a:solidFill>
              </a:rPr>
              <a:pPr/>
              <a:t>67</a:t>
            </a:fld>
            <a:endParaRPr lang="en-GB" altLang="en-US">
              <a:solidFill>
                <a:srgbClr val="000000"/>
              </a:solidFill>
            </a:endParaRPr>
          </a:p>
        </p:txBody>
      </p:sp>
      <p:pic>
        <p:nvPicPr>
          <p:cNvPr id="118788" name="Picture 5" descr="Erik">
            <a:extLst>
              <a:ext uri="{FF2B5EF4-FFF2-40B4-BE49-F238E27FC236}">
                <a16:creationId xmlns:a16="http://schemas.microsoft.com/office/drawing/2014/main" id="{4CC4B9B2-DA43-0C44-B094-EAC216A2A2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1730375"/>
            <a:ext cx="3810000" cy="345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9" name="Picture 6" descr="Shaw">
            <a:extLst>
              <a:ext uri="{FF2B5EF4-FFF2-40B4-BE49-F238E27FC236}">
                <a16:creationId xmlns:a16="http://schemas.microsoft.com/office/drawing/2014/main" id="{0B6C4983-266F-A147-B9B1-E146EF3B45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41513"/>
            <a:ext cx="4572000" cy="30876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87047" name="Text Box 7">
            <a:extLst>
              <a:ext uri="{FF2B5EF4-FFF2-40B4-BE49-F238E27FC236}">
                <a16:creationId xmlns:a16="http://schemas.microsoft.com/office/drawing/2014/main" id="{BFDF5C8C-F462-324B-8D22-8512939C0C2E}"/>
              </a:ext>
            </a:extLst>
          </p:cNvPr>
          <p:cNvSpPr txBox="1">
            <a:spLocks noChangeArrowheads="1"/>
          </p:cNvSpPr>
          <p:nvPr/>
        </p:nvSpPr>
        <p:spPr bwMode="auto">
          <a:xfrm>
            <a:off x="6148388" y="4953000"/>
            <a:ext cx="1471612" cy="457200"/>
          </a:xfrm>
          <a:prstGeom prst="rect">
            <a:avLst/>
          </a:prstGeom>
          <a:solidFill>
            <a:schemeClr val="bg1"/>
          </a:solidFill>
          <a:ln>
            <a:noFill/>
          </a:ln>
          <a:effectLst/>
          <a:extLs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spAutoFit/>
          </a:bodyPr>
          <a:lstStyle/>
          <a:p>
            <a:pPr>
              <a:defRPr/>
            </a:pPr>
            <a:r>
              <a:rPr lang="en-GB">
                <a:latin typeface="Arial" charset="0"/>
                <a:ea typeface="ＭＳ Ｐゴシック" charset="0"/>
              </a:rPr>
              <a:t>MC steps</a:t>
            </a:r>
          </a:p>
        </p:txBody>
      </p:sp>
      <p:sp>
        <p:nvSpPr>
          <p:cNvPr id="87048" name="Text Box 8">
            <a:extLst>
              <a:ext uri="{FF2B5EF4-FFF2-40B4-BE49-F238E27FC236}">
                <a16:creationId xmlns:a16="http://schemas.microsoft.com/office/drawing/2014/main" id="{AD108F83-74A2-CA45-A606-4588B7CB34F0}"/>
              </a:ext>
            </a:extLst>
          </p:cNvPr>
          <p:cNvSpPr txBox="1">
            <a:spLocks noChangeArrowheads="1"/>
          </p:cNvSpPr>
          <p:nvPr/>
        </p:nvSpPr>
        <p:spPr bwMode="auto">
          <a:xfrm rot="-5400000">
            <a:off x="3709194" y="3432969"/>
            <a:ext cx="2335212" cy="457200"/>
          </a:xfrm>
          <a:prstGeom prst="rect">
            <a:avLst/>
          </a:prstGeom>
          <a:solidFill>
            <a:schemeClr val="bg1"/>
          </a:solidFill>
          <a:ln>
            <a:noFill/>
          </a:ln>
          <a:effectLst/>
          <a:extLs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spAutoFit/>
          </a:bodyPr>
          <a:lstStyle/>
          <a:p>
            <a:pPr>
              <a:defRPr/>
            </a:pPr>
            <a:r>
              <a:rPr lang="en-GB">
                <a:latin typeface="Arial" charset="0"/>
                <a:ea typeface="ＭＳ Ｐゴシック" charset="0"/>
              </a:rPr>
              <a:t>Native Contacts</a:t>
            </a:r>
          </a:p>
        </p:txBody>
      </p:sp>
      <p:sp>
        <p:nvSpPr>
          <p:cNvPr id="87049" name="Text Box 9">
            <a:extLst>
              <a:ext uri="{FF2B5EF4-FFF2-40B4-BE49-F238E27FC236}">
                <a16:creationId xmlns:a16="http://schemas.microsoft.com/office/drawing/2014/main" id="{D9CD5295-BADF-7B47-B6E6-AE1BD9BF2DFB}"/>
              </a:ext>
            </a:extLst>
          </p:cNvPr>
          <p:cNvSpPr txBox="1">
            <a:spLocks noChangeArrowheads="1"/>
          </p:cNvSpPr>
          <p:nvPr/>
        </p:nvSpPr>
        <p:spPr bwMode="auto">
          <a:xfrm>
            <a:off x="5795963" y="5491163"/>
            <a:ext cx="2351087" cy="339725"/>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spAutoFit/>
          </a:bodyPr>
          <a:lstStyle/>
          <a:p>
            <a:pPr>
              <a:defRPr/>
            </a:pPr>
            <a:r>
              <a:rPr lang="en-GB" sz="1600" dirty="0">
                <a:latin typeface="Arial" charset="0"/>
                <a:ea typeface="ＭＳ Ｐゴシック" charset="0"/>
              </a:rPr>
              <a:t>(thanks to Erik van </a:t>
            </a:r>
            <a:r>
              <a:rPr lang="en-GB" sz="1600" dirty="0" err="1">
                <a:latin typeface="Arial" charset="0"/>
                <a:ea typeface="ＭＳ Ｐゴシック" charset="0"/>
              </a:rPr>
              <a:t>Dijk</a:t>
            </a:r>
            <a:r>
              <a:rPr lang="en-GB" sz="1600" dirty="0">
                <a:latin typeface="Arial" charset="0"/>
                <a:ea typeface="ＭＳ Ｐゴシック" charset="0"/>
              </a:rPr>
              <a:t>)</a:t>
            </a:r>
          </a:p>
        </p:txBody>
      </p:sp>
      <p:sp>
        <p:nvSpPr>
          <p:cNvPr id="118793" name="Rectangle 2">
            <a:extLst>
              <a:ext uri="{FF2B5EF4-FFF2-40B4-BE49-F238E27FC236}">
                <a16:creationId xmlns:a16="http://schemas.microsoft.com/office/drawing/2014/main" id="{E23F1497-15B1-A542-A2F2-C8F05FB2A8EA}"/>
              </a:ext>
            </a:extLst>
          </p:cNvPr>
          <p:cNvSpPr>
            <a:spLocks noChangeArrowheads="1"/>
          </p:cNvSpPr>
          <p:nvPr/>
        </p:nvSpPr>
        <p:spPr bwMode="auto">
          <a:xfrm>
            <a:off x="601663" y="5410200"/>
            <a:ext cx="3708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GB" altLang="en-US" sz="1600"/>
              <a:t>Shaw, D. E., et al. (2010) Science, 330</a:t>
            </a:r>
          </a:p>
        </p:txBody>
      </p:sp>
    </p:spTree>
  </p:cSld>
  <p:clrMapOvr>
    <a:masterClrMapping/>
  </p:clrMapOvr>
  <p:transition spd="slow"/>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27E28-DFA4-2949-AD5C-CC8962687D19}"/>
              </a:ext>
            </a:extLst>
          </p:cNvPr>
          <p:cNvSpPr>
            <a:spLocks noGrp="1"/>
          </p:cNvSpPr>
          <p:nvPr>
            <p:ph type="title"/>
          </p:nvPr>
        </p:nvSpPr>
        <p:spPr/>
        <p:txBody>
          <a:bodyPr/>
          <a:lstStyle/>
          <a:p>
            <a:r>
              <a:rPr lang="en-US" altLang="en-US"/>
              <a:t>Protein folding Specificity</a:t>
            </a:r>
          </a:p>
        </p:txBody>
      </p:sp>
      <p:sp>
        <p:nvSpPr>
          <p:cNvPr id="119810" name="Content Placeholder 2">
            <a:extLst>
              <a:ext uri="{FF2B5EF4-FFF2-40B4-BE49-F238E27FC236}">
                <a16:creationId xmlns:a16="http://schemas.microsoft.com/office/drawing/2014/main" id="{02D0F864-6DC4-3A47-94EF-BC3D5ACF8051}"/>
              </a:ext>
            </a:extLst>
          </p:cNvPr>
          <p:cNvSpPr>
            <a:spLocks noGrp="1"/>
          </p:cNvSpPr>
          <p:nvPr>
            <p:ph sz="half" idx="1"/>
          </p:nvPr>
        </p:nvSpPr>
        <p:spPr>
          <a:xfrm>
            <a:off x="457200" y="1600200"/>
            <a:ext cx="5681663" cy="4525963"/>
          </a:xfrm>
        </p:spPr>
        <p:txBody>
          <a:bodyPr/>
          <a:lstStyle/>
          <a:p>
            <a:r>
              <a:rPr lang="en-US" altLang="en-US" sz="2400"/>
              <a:t>Proteins fold into a specific native structure </a:t>
            </a:r>
          </a:p>
          <a:p>
            <a:r>
              <a:rPr lang="en-US" altLang="en-US" sz="2400"/>
              <a:t>Folded structure =&gt; energetically favorable</a:t>
            </a:r>
          </a:p>
          <a:p>
            <a:r>
              <a:rPr lang="en-US" altLang="en-US" sz="2400"/>
              <a:t>Unfolded structure =&gt; entropically favorable</a:t>
            </a:r>
          </a:p>
          <a:p>
            <a:r>
              <a:rPr lang="en-US" altLang="en-US" sz="2400"/>
              <a:t>At higher temperatures, proteins become unstructured</a:t>
            </a:r>
          </a:p>
        </p:txBody>
      </p:sp>
      <p:pic>
        <p:nvPicPr>
          <p:cNvPr id="119811" name="Picture 6" descr="S50_Be_fold">
            <a:extLst>
              <a:ext uri="{FF2B5EF4-FFF2-40B4-BE49-F238E27FC236}">
                <a16:creationId xmlns:a16="http://schemas.microsoft.com/office/drawing/2014/main" id="{C2716BA5-F7FA-874A-BC97-2FAD79636B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1438" y="1417638"/>
            <a:ext cx="1966912" cy="189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2" name="Picture 7" descr="S50_Be_unfold">
            <a:extLst>
              <a:ext uri="{FF2B5EF4-FFF2-40B4-BE49-F238E27FC236}">
                <a16:creationId xmlns:a16="http://schemas.microsoft.com/office/drawing/2014/main" id="{09CFCBF2-8187-C642-8FB5-52CAC2B3A7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8550" y="3559175"/>
            <a:ext cx="2209800" cy="212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103EE2CA-22B5-234F-B42E-D3E44DDE8850}"/>
              </a:ext>
            </a:extLst>
          </p:cNvPr>
          <p:cNvSpPr>
            <a:spLocks noGrp="1" noChangeArrowheads="1"/>
          </p:cNvSpPr>
          <p:nvPr>
            <p:ph type="title"/>
          </p:nvPr>
        </p:nvSpPr>
        <p:spPr/>
        <p:txBody>
          <a:bodyPr/>
          <a:lstStyle/>
          <a:p>
            <a:pPr eaLnBrk="1" hangingPunct="1"/>
            <a:r>
              <a:rPr lang="en-GB" altLang="en-US"/>
              <a:t>Cubic Lattice Model</a:t>
            </a:r>
          </a:p>
        </p:txBody>
      </p:sp>
      <p:sp>
        <p:nvSpPr>
          <p:cNvPr id="120834" name="Rectangle 3">
            <a:extLst>
              <a:ext uri="{FF2B5EF4-FFF2-40B4-BE49-F238E27FC236}">
                <a16:creationId xmlns:a16="http://schemas.microsoft.com/office/drawing/2014/main" id="{0C6D93CD-27D0-F544-8539-5AE11D8E29CB}"/>
              </a:ext>
            </a:extLst>
          </p:cNvPr>
          <p:cNvSpPr>
            <a:spLocks noGrp="1" noChangeArrowheads="1"/>
          </p:cNvSpPr>
          <p:nvPr>
            <p:ph sz="half" idx="1"/>
          </p:nvPr>
        </p:nvSpPr>
        <p:spPr>
          <a:xfrm>
            <a:off x="4573588" y="1066800"/>
            <a:ext cx="3921125" cy="5105400"/>
          </a:xfrm>
        </p:spPr>
        <p:txBody>
          <a:bodyPr/>
          <a:lstStyle/>
          <a:p>
            <a:pPr eaLnBrk="1" hangingPunct="1"/>
            <a:r>
              <a:rPr lang="en-GB" altLang="en-US" sz="2000"/>
              <a:t>Cheap &amp; simple</a:t>
            </a:r>
          </a:p>
          <a:p>
            <a:pPr lvl="1" eaLnBrk="1" hangingPunct="1"/>
            <a:r>
              <a:rPr lang="en-GB" altLang="en-US" sz="1800"/>
              <a:t>Use for right purpose</a:t>
            </a:r>
          </a:p>
          <a:p>
            <a:pPr eaLnBrk="1" hangingPunct="1"/>
            <a:r>
              <a:rPr lang="en-GB" altLang="en-US" sz="2000"/>
              <a:t>Can model:</a:t>
            </a:r>
          </a:p>
          <a:p>
            <a:pPr lvl="1" eaLnBrk="1" hangingPunct="1"/>
            <a:r>
              <a:rPr lang="en-GB" altLang="en-US" sz="1800"/>
              <a:t>General trends </a:t>
            </a:r>
          </a:p>
          <a:p>
            <a:pPr lvl="1" eaLnBrk="1" hangingPunct="1"/>
            <a:r>
              <a:rPr lang="en-GB" altLang="en-US" sz="1800"/>
              <a:t>Folding specificity</a:t>
            </a:r>
          </a:p>
          <a:p>
            <a:pPr lvl="1" eaLnBrk="1" hangingPunct="1"/>
            <a:r>
              <a:rPr lang="en-GB" altLang="en-US" sz="1800"/>
              <a:t>Heat capacity</a:t>
            </a:r>
          </a:p>
          <a:p>
            <a:pPr lvl="1" eaLnBrk="1" hangingPunct="1"/>
            <a:r>
              <a:rPr lang="en-GB" altLang="en-US" sz="1800"/>
              <a:t>Binding and unbinding</a:t>
            </a:r>
          </a:p>
          <a:p>
            <a:pPr lvl="1" eaLnBrk="1" hangingPunct="1">
              <a:buFontTx/>
              <a:buNone/>
            </a:pPr>
            <a:endParaRPr lang="en-GB" altLang="en-US" sz="1800"/>
          </a:p>
          <a:p>
            <a:pPr eaLnBrk="1" hangingPunct="1"/>
            <a:r>
              <a:rPr lang="en-GB" altLang="en-US" sz="2000" b="1"/>
              <a:t>Not captured:</a:t>
            </a:r>
          </a:p>
          <a:p>
            <a:pPr lvl="1" eaLnBrk="1" hangingPunct="1"/>
            <a:r>
              <a:rPr lang="en-GB" altLang="en-US" sz="1800" b="1"/>
              <a:t>Secondary structure</a:t>
            </a:r>
          </a:p>
          <a:p>
            <a:pPr lvl="1" eaLnBrk="1" hangingPunct="1"/>
            <a:r>
              <a:rPr lang="en-GB" altLang="en-US" sz="1800" b="1"/>
              <a:t>Hydrophobic effect	</a:t>
            </a:r>
            <a:br>
              <a:rPr lang="en-GB" altLang="en-US" sz="1800" b="1"/>
            </a:br>
            <a:r>
              <a:rPr lang="en-GB" altLang="en-US" sz="1800" b="1"/>
              <a:t>(cold denaturation</a:t>
            </a:r>
            <a:r>
              <a:rPr lang="en-GB" altLang="en-US" sz="1800"/>
              <a:t>)</a:t>
            </a:r>
          </a:p>
          <a:p>
            <a:pPr lvl="1" eaLnBrk="1" hangingPunct="1"/>
            <a:r>
              <a:rPr lang="en-GB" altLang="en-US" sz="1800"/>
              <a:t>Specific proteins</a:t>
            </a:r>
          </a:p>
          <a:p>
            <a:pPr lvl="1" eaLnBrk="1" hangingPunct="1"/>
            <a:endParaRPr lang="en-GB" altLang="en-US" sz="1800"/>
          </a:p>
        </p:txBody>
      </p:sp>
      <p:pic>
        <p:nvPicPr>
          <p:cNvPr id="120835" name="Picture 4" descr="cube">
            <a:extLst>
              <a:ext uri="{FF2B5EF4-FFF2-40B4-BE49-F238E27FC236}">
                <a16:creationId xmlns:a16="http://schemas.microsoft.com/office/drawing/2014/main" id="{E74F514B-598D-8042-84A1-732BF4BD62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219200"/>
            <a:ext cx="2514600" cy="2438400"/>
          </a:xfrm>
          <a:prstGeom prst="rect">
            <a:avLst/>
          </a:prstGeom>
          <a:solidFill>
            <a:schemeClr val="bg1"/>
          </a:solidFill>
          <a:ln w="9525">
            <a:solidFill>
              <a:schemeClr val="tx1"/>
            </a:solidFill>
            <a:miter lim="800000"/>
            <a:headEnd/>
            <a:tailEnd/>
          </a:ln>
        </p:spPr>
      </p:pic>
      <p:sp>
        <p:nvSpPr>
          <p:cNvPr id="120836" name="Rectangle 6">
            <a:extLst>
              <a:ext uri="{FF2B5EF4-FFF2-40B4-BE49-F238E27FC236}">
                <a16:creationId xmlns:a16="http://schemas.microsoft.com/office/drawing/2014/main" id="{AFD0CC9D-18D2-3340-89C2-1A4F136A7F7A}"/>
              </a:ext>
            </a:extLst>
          </p:cNvPr>
          <p:cNvSpPr>
            <a:spLocks noChangeArrowheads="1"/>
          </p:cNvSpPr>
          <p:nvPr/>
        </p:nvSpPr>
        <p:spPr bwMode="auto">
          <a:xfrm>
            <a:off x="6257925" y="6278563"/>
            <a:ext cx="2657475"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spcBef>
                <a:spcPct val="0"/>
              </a:spcBef>
            </a:pPr>
            <a:r>
              <a:rPr lang="en-GB" altLang="en-US" sz="1200"/>
              <a:t>Shakhnovich &amp; Gutin 1993 PNAS 90</a:t>
            </a:r>
          </a:p>
        </p:txBody>
      </p:sp>
      <p:sp>
        <p:nvSpPr>
          <p:cNvPr id="120837" name="Rectangle 7">
            <a:extLst>
              <a:ext uri="{FF2B5EF4-FFF2-40B4-BE49-F238E27FC236}">
                <a16:creationId xmlns:a16="http://schemas.microsoft.com/office/drawing/2014/main" id="{7FFC4F95-985E-1A40-A2EA-B9E1345C85EE}"/>
              </a:ext>
            </a:extLst>
          </p:cNvPr>
          <p:cNvSpPr>
            <a:spLocks noChangeArrowheads="1"/>
          </p:cNvSpPr>
          <p:nvPr/>
        </p:nvSpPr>
        <p:spPr bwMode="auto">
          <a:xfrm>
            <a:off x="6418263" y="6583363"/>
            <a:ext cx="2497137"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spcBef>
                <a:spcPct val="0"/>
              </a:spcBef>
            </a:pPr>
            <a:r>
              <a:rPr lang="en-GB" altLang="en-US" sz="1200"/>
              <a:t>Coluzza et al 2003 Phys Rev E 68</a:t>
            </a:r>
          </a:p>
        </p:txBody>
      </p:sp>
      <p:pic>
        <p:nvPicPr>
          <p:cNvPr id="120838" name="Picture 8" descr="S50_Be_unfold">
            <a:extLst>
              <a:ext uri="{FF2B5EF4-FFF2-40B4-BE49-F238E27FC236}">
                <a16:creationId xmlns:a16="http://schemas.microsoft.com/office/drawing/2014/main" id="{4B02D686-90B1-CF40-A086-A72D935669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3886200"/>
            <a:ext cx="2590800" cy="2493963"/>
          </a:xfrm>
          <a:prstGeom prst="rect">
            <a:avLst/>
          </a:prstGeom>
          <a:solidFill>
            <a:schemeClr val="bg1"/>
          </a:solidFill>
          <a:ln w="25400">
            <a:solidFill>
              <a:schemeClr val="tx1"/>
            </a:solidFill>
            <a:miter lim="800000"/>
            <a:headEnd/>
            <a:tailEnd/>
          </a:ln>
        </p:spPr>
      </p:pic>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783F301-113D-6444-85B0-DEA9356D14AF}"/>
              </a:ext>
            </a:extLst>
          </p:cNvPr>
          <p:cNvSpPr>
            <a:spLocks noGrp="1"/>
          </p:cNvSpPr>
          <p:nvPr>
            <p:ph type="title"/>
          </p:nvPr>
        </p:nvSpPr>
        <p:spPr/>
        <p:txBody>
          <a:bodyPr/>
          <a:lstStyle/>
          <a:p>
            <a:pPr eaLnBrk="1" hangingPunct="1">
              <a:defRPr/>
            </a:pPr>
            <a:endParaRPr lang="en-US"/>
          </a:p>
        </p:txBody>
      </p:sp>
      <p:pic>
        <p:nvPicPr>
          <p:cNvPr id="26626" name="Content Placeholder 10">
            <a:extLst>
              <a:ext uri="{FF2B5EF4-FFF2-40B4-BE49-F238E27FC236}">
                <a16:creationId xmlns:a16="http://schemas.microsoft.com/office/drawing/2014/main" id="{A9272E1F-2078-4449-9D12-43CE9125639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2570" r="2570"/>
          <a:stretch>
            <a:fillRect/>
          </a:stretch>
        </p:blipFill>
        <p:spPr>
          <a:xfrm>
            <a:off x="34925" y="20638"/>
            <a:ext cx="9031288" cy="5762625"/>
          </a:xfrm>
        </p:spPr>
      </p:pic>
      <p:sp>
        <p:nvSpPr>
          <p:cNvPr id="26627" name="TextBox 11">
            <a:extLst>
              <a:ext uri="{FF2B5EF4-FFF2-40B4-BE49-F238E27FC236}">
                <a16:creationId xmlns:a16="http://schemas.microsoft.com/office/drawing/2014/main" id="{B8BCB6E5-A5A4-C14B-9E43-E752506EC94E}"/>
              </a:ext>
            </a:extLst>
          </p:cNvPr>
          <p:cNvSpPr txBox="1">
            <a:spLocks noChangeArrowheads="1"/>
          </p:cNvSpPr>
          <p:nvPr/>
        </p:nvSpPr>
        <p:spPr bwMode="auto">
          <a:xfrm>
            <a:off x="250825" y="6396038"/>
            <a:ext cx="8066088"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dirty="0"/>
              <a:t>Major progress in last 4 years due to machine learning</a:t>
            </a:r>
          </a:p>
        </p:txBody>
      </p:sp>
    </p:spTree>
  </p:cSld>
  <p:clrMapOvr>
    <a:masterClrMapping/>
  </p:clrMapOvr>
  <p:transition spd="slow"/>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Shape 138"/>
          <p:cNvSpPr txBox="1">
            <a:spLocks noGrp="1"/>
          </p:cNvSpPr>
          <p:nvPr>
            <p:ph type="title"/>
          </p:nvPr>
        </p:nvSpPr>
        <p:spPr>
          <a:xfrm>
            <a:off x="0" y="857250"/>
            <a:ext cx="9144000" cy="571500"/>
          </a:xfrm>
          <a:prstGeom prst="rect">
            <a:avLst/>
          </a:prstGeom>
        </p:spPr>
        <p:txBody>
          <a:bodyPr spcFirstLastPara="1" vert="horz" wrap="square" lIns="91425" tIns="45700" rIns="91425" bIns="45700" numCol="1" anchor="ctr" anchorCtr="0" compatLnSpc="1">
            <a:prstTxWarp prst="textNoShape">
              <a:avLst/>
            </a:prstTxWarp>
            <a:noAutofit/>
          </a:bodyPr>
          <a:lstStyle/>
          <a:p>
            <a:pPr>
              <a:spcBef>
                <a:spcPts val="0"/>
              </a:spcBef>
              <a:spcAft>
                <a:spcPts val="0"/>
              </a:spcAft>
            </a:pPr>
            <a:r>
              <a:rPr lang="en-GB" dirty="0"/>
              <a:t>The hydrophobic effect</a:t>
            </a:r>
            <a:br>
              <a:rPr lang="en-GB" dirty="0"/>
            </a:br>
            <a:br>
              <a:rPr lang="en-GB" dirty="0"/>
            </a:br>
            <a:r>
              <a:rPr lang="en-GB" dirty="0"/>
              <a:t>and its influence on protein folding and aggregation</a:t>
            </a:r>
            <a:endParaRPr dirty="0"/>
          </a:p>
        </p:txBody>
      </p:sp>
      <p:pic>
        <p:nvPicPr>
          <p:cNvPr id="139" name="Shape 139"/>
          <p:cNvPicPr preferRelativeResize="0"/>
          <p:nvPr/>
        </p:nvPicPr>
        <p:blipFill rotWithShape="1">
          <a:blip r:embed="rId3">
            <a:alphaModFix/>
          </a:blip>
          <a:srcRect/>
          <a:stretch/>
        </p:blipFill>
        <p:spPr>
          <a:xfrm>
            <a:off x="395536" y="2132856"/>
            <a:ext cx="2024913" cy="4136924"/>
          </a:xfrm>
          <a:prstGeom prst="rect">
            <a:avLst/>
          </a:prstGeom>
          <a:noFill/>
          <a:ln>
            <a:noFill/>
          </a:ln>
        </p:spPr>
      </p:pic>
      <p:pic>
        <p:nvPicPr>
          <p:cNvPr id="140" name="Shape 140"/>
          <p:cNvPicPr preferRelativeResize="0"/>
          <p:nvPr/>
        </p:nvPicPr>
        <p:blipFill>
          <a:blip r:embed="rId4">
            <a:alphaModFix/>
          </a:blip>
          <a:stretch>
            <a:fillRect/>
          </a:stretch>
        </p:blipFill>
        <p:spPr>
          <a:xfrm>
            <a:off x="5508104" y="2564904"/>
            <a:ext cx="2571750" cy="2371725"/>
          </a:xfrm>
          <a:prstGeom prst="rect">
            <a:avLst/>
          </a:prstGeom>
          <a:noFill/>
          <a:ln>
            <a:noFill/>
          </a:ln>
        </p:spPr>
      </p:pic>
      <p:cxnSp>
        <p:nvCxnSpPr>
          <p:cNvPr id="141" name="Shape 141"/>
          <p:cNvCxnSpPr/>
          <p:nvPr/>
        </p:nvCxnSpPr>
        <p:spPr>
          <a:xfrm>
            <a:off x="3275856" y="3789040"/>
            <a:ext cx="1817100" cy="19200"/>
          </a:xfrm>
          <a:prstGeom prst="straightConnector1">
            <a:avLst/>
          </a:prstGeom>
          <a:noFill/>
          <a:ln w="38100" cap="flat" cmpd="sng">
            <a:solidFill>
              <a:schemeClr val="dk2"/>
            </a:solidFill>
            <a:prstDash val="solid"/>
            <a:round/>
            <a:headEnd type="triangle" w="med" len="med"/>
            <a:tailEnd type="triangle" w="med" len="med"/>
          </a:ln>
        </p:spPr>
      </p:cxnSp>
    </p:spTree>
    <p:extLst>
      <p:ext uri="{BB962C8B-B14F-4D97-AF65-F5344CB8AC3E}">
        <p14:creationId xmlns:p14="http://schemas.microsoft.com/office/powerpoint/2010/main" val="8788508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Shape 147"/>
          <p:cNvSpPr txBox="1">
            <a:spLocks noGrp="1"/>
          </p:cNvSpPr>
          <p:nvPr>
            <p:ph type="title"/>
          </p:nvPr>
        </p:nvSpPr>
        <p:spPr>
          <a:xfrm>
            <a:off x="0" y="4681"/>
            <a:ext cx="9144000" cy="1424069"/>
          </a:xfrm>
          <a:prstGeom prst="rect">
            <a:avLst/>
          </a:prstGeom>
        </p:spPr>
        <p:txBody>
          <a:bodyPr spcFirstLastPara="1" vert="horz" wrap="square" lIns="91425" tIns="45700" rIns="91425" bIns="45700" numCol="1" anchor="ctr" anchorCtr="0" compatLnSpc="1">
            <a:prstTxWarp prst="textNoShape">
              <a:avLst/>
            </a:prstTxWarp>
            <a:noAutofit/>
          </a:bodyPr>
          <a:lstStyle/>
          <a:p>
            <a:pPr>
              <a:spcBef>
                <a:spcPts val="0"/>
              </a:spcBef>
              <a:spcAft>
                <a:spcPts val="0"/>
              </a:spcAft>
            </a:pPr>
            <a:r>
              <a:rPr lang="en-GB" dirty="0"/>
              <a:t>Amyloid fibrils</a:t>
            </a:r>
            <a:endParaRPr dirty="0"/>
          </a:p>
        </p:txBody>
      </p:sp>
      <p:pic>
        <p:nvPicPr>
          <p:cNvPr id="148" name="Shape 148"/>
          <p:cNvPicPr preferRelativeResize="0"/>
          <p:nvPr/>
        </p:nvPicPr>
        <p:blipFill rotWithShape="1">
          <a:blip r:embed="rId3">
            <a:alphaModFix/>
          </a:blip>
          <a:srcRect t="46870" r="44211"/>
          <a:stretch/>
        </p:blipFill>
        <p:spPr>
          <a:xfrm>
            <a:off x="5441650" y="2347400"/>
            <a:ext cx="2529000" cy="1605600"/>
          </a:xfrm>
          <a:prstGeom prst="ellipse">
            <a:avLst/>
          </a:prstGeom>
          <a:noFill/>
          <a:ln>
            <a:noFill/>
          </a:ln>
        </p:spPr>
      </p:pic>
      <p:pic>
        <p:nvPicPr>
          <p:cNvPr id="149" name="Shape 149"/>
          <p:cNvPicPr preferRelativeResize="0"/>
          <p:nvPr/>
        </p:nvPicPr>
        <p:blipFill rotWithShape="1">
          <a:blip r:embed="rId3">
            <a:alphaModFix/>
          </a:blip>
          <a:srcRect l="5235" r="38346" b="51702"/>
          <a:stretch/>
        </p:blipFill>
        <p:spPr>
          <a:xfrm>
            <a:off x="432700" y="2284125"/>
            <a:ext cx="1854300" cy="1058400"/>
          </a:xfrm>
          <a:prstGeom prst="ellipse">
            <a:avLst/>
          </a:prstGeom>
          <a:noFill/>
          <a:ln>
            <a:noFill/>
          </a:ln>
        </p:spPr>
      </p:pic>
      <p:pic>
        <p:nvPicPr>
          <p:cNvPr id="150" name="Shape 150"/>
          <p:cNvPicPr preferRelativeResize="0"/>
          <p:nvPr/>
        </p:nvPicPr>
        <p:blipFill rotWithShape="1">
          <a:blip r:embed="rId3">
            <a:alphaModFix/>
          </a:blip>
          <a:srcRect l="5235" r="38346" b="51702"/>
          <a:stretch/>
        </p:blipFill>
        <p:spPr>
          <a:xfrm rot="2113510">
            <a:off x="737502" y="3503293"/>
            <a:ext cx="1854224" cy="1058416"/>
          </a:xfrm>
          <a:prstGeom prst="ellipse">
            <a:avLst/>
          </a:prstGeom>
          <a:noFill/>
          <a:ln>
            <a:noFill/>
          </a:ln>
        </p:spPr>
      </p:pic>
      <p:pic>
        <p:nvPicPr>
          <p:cNvPr id="151" name="Shape 151"/>
          <p:cNvPicPr preferRelativeResize="0"/>
          <p:nvPr/>
        </p:nvPicPr>
        <p:blipFill rotWithShape="1">
          <a:blip r:embed="rId3">
            <a:alphaModFix/>
          </a:blip>
          <a:srcRect l="5235" r="38346" b="51702"/>
          <a:stretch/>
        </p:blipFill>
        <p:spPr>
          <a:xfrm rot="2700000">
            <a:off x="1969653" y="2899737"/>
            <a:ext cx="1854458" cy="1058539"/>
          </a:xfrm>
          <a:prstGeom prst="ellipse">
            <a:avLst/>
          </a:prstGeom>
          <a:noFill/>
          <a:ln>
            <a:noFill/>
          </a:ln>
        </p:spPr>
      </p:pic>
      <p:cxnSp>
        <p:nvCxnSpPr>
          <p:cNvPr id="152" name="Shape 152"/>
          <p:cNvCxnSpPr/>
          <p:nvPr/>
        </p:nvCxnSpPr>
        <p:spPr>
          <a:xfrm>
            <a:off x="3624550" y="3140600"/>
            <a:ext cx="1817100" cy="19200"/>
          </a:xfrm>
          <a:prstGeom prst="straightConnector1">
            <a:avLst/>
          </a:prstGeom>
          <a:noFill/>
          <a:ln w="38100" cap="flat" cmpd="sng">
            <a:solidFill>
              <a:schemeClr val="dk2"/>
            </a:solidFill>
            <a:prstDash val="solid"/>
            <a:round/>
            <a:headEnd type="triangle" w="med" len="med"/>
            <a:tailEnd type="triangle" w="med" len="med"/>
          </a:ln>
        </p:spPr>
      </p:cxnSp>
      <p:sp>
        <p:nvSpPr>
          <p:cNvPr id="153" name="Shape 153"/>
          <p:cNvSpPr txBox="1"/>
          <p:nvPr/>
        </p:nvSpPr>
        <p:spPr>
          <a:xfrm>
            <a:off x="611296" y="1407407"/>
            <a:ext cx="1817100" cy="644100"/>
          </a:xfrm>
          <a:prstGeom prst="rect">
            <a:avLst/>
          </a:prstGeom>
          <a:noFill/>
          <a:ln>
            <a:noFill/>
          </a:ln>
        </p:spPr>
        <p:txBody>
          <a:bodyPr spcFirstLastPara="1" wrap="square" lIns="91425" tIns="91425" rIns="91425" bIns="91425" anchor="t" anchorCtr="0">
            <a:noAutofit/>
          </a:bodyPr>
          <a:lstStyle/>
          <a:p>
            <a:pPr>
              <a:spcBef>
                <a:spcPts val="0"/>
              </a:spcBef>
              <a:spcAft>
                <a:spcPts val="0"/>
              </a:spcAft>
            </a:pPr>
            <a:r>
              <a:rPr lang="en-GB" dirty="0"/>
              <a:t>folded proteins</a:t>
            </a:r>
            <a:endParaRPr dirty="0"/>
          </a:p>
        </p:txBody>
      </p:sp>
      <p:sp>
        <p:nvSpPr>
          <p:cNvPr id="154" name="Shape 154"/>
          <p:cNvSpPr txBox="1"/>
          <p:nvPr/>
        </p:nvSpPr>
        <p:spPr>
          <a:xfrm>
            <a:off x="6403024" y="1566025"/>
            <a:ext cx="1817100" cy="644100"/>
          </a:xfrm>
          <a:prstGeom prst="rect">
            <a:avLst/>
          </a:prstGeom>
          <a:noFill/>
          <a:ln>
            <a:noFill/>
          </a:ln>
        </p:spPr>
        <p:txBody>
          <a:bodyPr spcFirstLastPara="1" wrap="square" lIns="91425" tIns="91425" rIns="91425" bIns="91425" anchor="t" anchorCtr="0">
            <a:noAutofit/>
          </a:bodyPr>
          <a:lstStyle/>
          <a:p>
            <a:pPr>
              <a:spcBef>
                <a:spcPts val="0"/>
              </a:spcBef>
              <a:spcAft>
                <a:spcPts val="0"/>
              </a:spcAft>
            </a:pPr>
            <a:r>
              <a:rPr lang="en-GB" dirty="0"/>
              <a:t>amyloid fibrils</a:t>
            </a:r>
            <a:endParaRPr dirty="0"/>
          </a:p>
        </p:txBody>
      </p:sp>
      <p:pic>
        <p:nvPicPr>
          <p:cNvPr id="155" name="Shape 155"/>
          <p:cNvPicPr preferRelativeResize="0"/>
          <p:nvPr/>
        </p:nvPicPr>
        <p:blipFill>
          <a:blip r:embed="rId4">
            <a:alphaModFix/>
          </a:blip>
          <a:stretch>
            <a:fillRect/>
          </a:stretch>
        </p:blipFill>
        <p:spPr>
          <a:xfrm>
            <a:off x="5781325" y="4170749"/>
            <a:ext cx="2631000" cy="1830000"/>
          </a:xfrm>
          <a:prstGeom prst="rect">
            <a:avLst/>
          </a:prstGeom>
          <a:noFill/>
          <a:ln>
            <a:noFill/>
          </a:ln>
        </p:spPr>
      </p:pic>
      <p:cxnSp>
        <p:nvCxnSpPr>
          <p:cNvPr id="156" name="Shape 156"/>
          <p:cNvCxnSpPr/>
          <p:nvPr/>
        </p:nvCxnSpPr>
        <p:spPr>
          <a:xfrm rot="10800000">
            <a:off x="5970425" y="3399975"/>
            <a:ext cx="865200" cy="1365300"/>
          </a:xfrm>
          <a:prstGeom prst="straightConnector1">
            <a:avLst/>
          </a:prstGeom>
          <a:noFill/>
          <a:ln w="9525" cap="flat" cmpd="sng">
            <a:solidFill>
              <a:schemeClr val="dk2"/>
            </a:solidFill>
            <a:prstDash val="dash"/>
            <a:round/>
            <a:headEnd type="none" w="med" len="med"/>
            <a:tailEnd type="none" w="med" len="med"/>
          </a:ln>
        </p:spPr>
      </p:cxnSp>
      <p:cxnSp>
        <p:nvCxnSpPr>
          <p:cNvPr id="157" name="Shape 157"/>
          <p:cNvCxnSpPr/>
          <p:nvPr/>
        </p:nvCxnSpPr>
        <p:spPr>
          <a:xfrm rot="10800000" flipH="1">
            <a:off x="6989450" y="3390350"/>
            <a:ext cx="971100" cy="1355700"/>
          </a:xfrm>
          <a:prstGeom prst="straightConnector1">
            <a:avLst/>
          </a:prstGeom>
          <a:noFill/>
          <a:ln w="9525" cap="flat" cmpd="sng">
            <a:solidFill>
              <a:schemeClr val="dk2"/>
            </a:solidFill>
            <a:prstDash val="dash"/>
            <a:round/>
            <a:headEnd type="none" w="med" len="med"/>
            <a:tailEnd type="none" w="med" len="med"/>
          </a:ln>
        </p:spPr>
      </p:cxnSp>
      <p:pic>
        <p:nvPicPr>
          <p:cNvPr id="158" name="Shape 158"/>
          <p:cNvPicPr preferRelativeResize="0"/>
          <p:nvPr/>
        </p:nvPicPr>
        <p:blipFill rotWithShape="1">
          <a:blip r:embed="rId5">
            <a:alphaModFix/>
          </a:blip>
          <a:srcRect/>
          <a:stretch/>
        </p:blipFill>
        <p:spPr>
          <a:xfrm>
            <a:off x="218676" y="4822975"/>
            <a:ext cx="600375" cy="1226550"/>
          </a:xfrm>
          <a:prstGeom prst="rect">
            <a:avLst/>
          </a:prstGeom>
          <a:noFill/>
          <a:ln>
            <a:noFill/>
          </a:ln>
        </p:spPr>
      </p:pic>
      <p:cxnSp>
        <p:nvCxnSpPr>
          <p:cNvPr id="159" name="Shape 159"/>
          <p:cNvCxnSpPr/>
          <p:nvPr/>
        </p:nvCxnSpPr>
        <p:spPr>
          <a:xfrm rot="10800000" flipH="1">
            <a:off x="518862" y="4284475"/>
            <a:ext cx="596400" cy="538500"/>
          </a:xfrm>
          <a:prstGeom prst="straightConnector1">
            <a:avLst/>
          </a:prstGeom>
          <a:noFill/>
          <a:ln w="9525" cap="flat" cmpd="sng">
            <a:solidFill>
              <a:schemeClr val="dk2"/>
            </a:solidFill>
            <a:prstDash val="solid"/>
            <a:round/>
            <a:headEnd type="none" w="med" len="med"/>
            <a:tailEnd type="triangle" w="med" len="med"/>
          </a:ln>
        </p:spPr>
      </p:cxnSp>
      <p:sp>
        <p:nvSpPr>
          <p:cNvPr id="160" name="Shape 160"/>
          <p:cNvSpPr txBox="1"/>
          <p:nvPr/>
        </p:nvSpPr>
        <p:spPr>
          <a:xfrm>
            <a:off x="525825" y="5554225"/>
            <a:ext cx="4211100" cy="571500"/>
          </a:xfrm>
          <a:prstGeom prst="rect">
            <a:avLst/>
          </a:prstGeom>
          <a:noFill/>
          <a:ln>
            <a:noFill/>
          </a:ln>
        </p:spPr>
        <p:txBody>
          <a:bodyPr spcFirstLastPara="1" wrap="square" lIns="91425" tIns="91425" rIns="91425" bIns="91425" anchor="ctr" anchorCtr="0">
            <a:noAutofit/>
          </a:bodyPr>
          <a:lstStyle/>
          <a:p>
            <a:pPr>
              <a:spcBef>
                <a:spcPts val="0"/>
              </a:spcBef>
              <a:spcAft>
                <a:spcPts val="0"/>
              </a:spcAft>
            </a:pPr>
            <a:r>
              <a:rPr lang="en-GB" sz="1200">
                <a:solidFill>
                  <a:schemeClr val="dk1"/>
                </a:solidFill>
              </a:rPr>
              <a:t>It is this hydrophobic force that drives protein folding        </a:t>
            </a:r>
            <a:endParaRPr sz="1200">
              <a:solidFill>
                <a:schemeClr val="dk1"/>
              </a:solidFill>
            </a:endParaRPr>
          </a:p>
        </p:txBody>
      </p:sp>
    </p:spTree>
    <p:extLst>
      <p:ext uri="{BB962C8B-B14F-4D97-AF65-F5344CB8AC3E}">
        <p14:creationId xmlns:p14="http://schemas.microsoft.com/office/powerpoint/2010/main" val="93988796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4931F-595D-4911-8A24-E6AF157F4229}"/>
              </a:ext>
            </a:extLst>
          </p:cNvPr>
          <p:cNvSpPr>
            <a:spLocks noGrp="1"/>
          </p:cNvSpPr>
          <p:nvPr>
            <p:ph type="title"/>
          </p:nvPr>
        </p:nvSpPr>
        <p:spPr/>
        <p:txBody>
          <a:bodyPr/>
          <a:lstStyle/>
          <a:p>
            <a:r>
              <a:rPr lang="en-US" dirty="0"/>
              <a:t>Amyloid fibrils</a:t>
            </a:r>
          </a:p>
        </p:txBody>
      </p:sp>
      <p:sp>
        <p:nvSpPr>
          <p:cNvPr id="3" name="Content Placeholder 2">
            <a:extLst>
              <a:ext uri="{FF2B5EF4-FFF2-40B4-BE49-F238E27FC236}">
                <a16:creationId xmlns:a16="http://schemas.microsoft.com/office/drawing/2014/main" id="{50C10A86-C7EA-4E14-B503-71A42CFEDA4C}"/>
              </a:ext>
            </a:extLst>
          </p:cNvPr>
          <p:cNvSpPr>
            <a:spLocks noGrp="1"/>
          </p:cNvSpPr>
          <p:nvPr>
            <p:ph sz="half" idx="1"/>
          </p:nvPr>
        </p:nvSpPr>
        <p:spPr>
          <a:xfrm>
            <a:off x="468707" y="1876513"/>
            <a:ext cx="4355542" cy="4360799"/>
          </a:xfrm>
        </p:spPr>
        <p:txBody>
          <a:bodyPr>
            <a:noAutofit/>
          </a:bodyPr>
          <a:lstStyle/>
          <a:p>
            <a:r>
              <a:rPr lang="en-US" sz="1600" dirty="0"/>
              <a:t>Proteins aggregated in parallel </a:t>
            </a:r>
            <a:r>
              <a:rPr lang="el-GR" sz="1600" dirty="0"/>
              <a:t>β</a:t>
            </a:r>
            <a:r>
              <a:rPr lang="en-US" sz="1600" dirty="0"/>
              <a:t>-strands</a:t>
            </a:r>
          </a:p>
          <a:p>
            <a:r>
              <a:rPr lang="en-US" sz="1600" dirty="0"/>
              <a:t>Aggregating region generally hydrophobic</a:t>
            </a:r>
          </a:p>
          <a:p>
            <a:r>
              <a:rPr lang="en-US" sz="1600" dirty="0">
                <a:sym typeface="Wingdings" panose="05000000000000000000" pitchFamily="2" charset="2"/>
              </a:rPr>
              <a:t>Some fibrils denature at low temperatures</a:t>
            </a:r>
          </a:p>
          <a:p>
            <a:pPr lvl="1"/>
            <a:r>
              <a:rPr lang="en-US" sz="1400" dirty="0">
                <a:sym typeface="Wingdings" panose="05000000000000000000" pitchFamily="2" charset="2"/>
              </a:rPr>
              <a:t>(</a:t>
            </a:r>
            <a:r>
              <a:rPr lang="en-US" sz="1400" dirty="0" err="1"/>
              <a:t>Ikenoue</a:t>
            </a:r>
            <a:r>
              <a:rPr lang="en-US" sz="1400" dirty="0"/>
              <a:t> et al., 2014)</a:t>
            </a:r>
          </a:p>
          <a:p>
            <a:r>
              <a:rPr lang="en-US" sz="1600" dirty="0"/>
              <a:t>Highly toxic,</a:t>
            </a:r>
            <a:r>
              <a:rPr lang="en-US" sz="1600" dirty="0">
                <a:sym typeface="Wingdings" panose="05000000000000000000" pitchFamily="2" charset="2"/>
              </a:rPr>
              <a:t> involved in many neurodegenerative diseases</a:t>
            </a:r>
          </a:p>
          <a:p>
            <a:pPr lvl="1"/>
            <a:r>
              <a:rPr lang="en-US" sz="1000" dirty="0">
                <a:sym typeface="Wingdings" panose="05000000000000000000" pitchFamily="2" charset="2"/>
              </a:rPr>
              <a:t>Alzheimer</a:t>
            </a:r>
          </a:p>
          <a:p>
            <a:pPr lvl="1"/>
            <a:r>
              <a:rPr lang="en-US" sz="1000" dirty="0">
                <a:sym typeface="Wingdings" panose="05000000000000000000" pitchFamily="2" charset="2"/>
              </a:rPr>
              <a:t>Parkinson</a:t>
            </a:r>
          </a:p>
          <a:p>
            <a:pPr lvl="1"/>
            <a:r>
              <a:rPr lang="en-US" sz="1000" dirty="0">
                <a:sym typeface="Wingdings" panose="05000000000000000000" pitchFamily="2" charset="2"/>
              </a:rPr>
              <a:t>BSE / Mad cow</a:t>
            </a:r>
          </a:p>
          <a:p>
            <a:pPr lvl="1"/>
            <a:r>
              <a:rPr lang="en-US" sz="1000" dirty="0">
                <a:sym typeface="Wingdings" panose="05000000000000000000" pitchFamily="2" charset="2"/>
              </a:rPr>
              <a:t>Huntington</a:t>
            </a:r>
          </a:p>
          <a:p>
            <a:pPr lvl="1"/>
            <a:endParaRPr lang="en-US" sz="1400" dirty="0">
              <a:sym typeface="Wingdings" panose="05000000000000000000" pitchFamily="2" charset="2"/>
            </a:endParaRPr>
          </a:p>
          <a:p>
            <a:r>
              <a:rPr lang="en-US" sz="1600" dirty="0">
                <a:sym typeface="Wingdings" panose="05000000000000000000" pitchFamily="2" charset="2"/>
              </a:rPr>
              <a:t>The mechanism behind amyloid fibril formation is poorly understood</a:t>
            </a:r>
          </a:p>
        </p:txBody>
      </p:sp>
      <p:pic>
        <p:nvPicPr>
          <p:cNvPr id="14" name="Content Placeholder 6">
            <a:extLst>
              <a:ext uri="{FF2B5EF4-FFF2-40B4-BE49-F238E27FC236}">
                <a16:creationId xmlns:a16="http://schemas.microsoft.com/office/drawing/2014/main" id="{FD0C7F25-986B-48E0-9AB1-49838ECC0697}"/>
              </a:ext>
            </a:extLst>
          </p:cNvPr>
          <p:cNvPicPr>
            <a:picLocks noChangeAspect="1"/>
          </p:cNvPicPr>
          <p:nvPr/>
        </p:nvPicPr>
        <p:blipFill rotWithShape="1">
          <a:blip r:embed="rId3"/>
          <a:srcRect r="72978"/>
          <a:stretch/>
        </p:blipFill>
        <p:spPr>
          <a:xfrm>
            <a:off x="5753591" y="2805018"/>
            <a:ext cx="2049673" cy="2119451"/>
          </a:xfrm>
          <a:prstGeom prst="rect">
            <a:avLst/>
          </a:prstGeom>
        </p:spPr>
      </p:pic>
      <p:sp>
        <p:nvSpPr>
          <p:cNvPr id="9" name="Google Shape;160;p30">
            <a:extLst>
              <a:ext uri="{FF2B5EF4-FFF2-40B4-BE49-F238E27FC236}">
                <a16:creationId xmlns:a16="http://schemas.microsoft.com/office/drawing/2014/main" id="{D20721B9-DA05-4437-B1BC-B9F3A1196F6D}"/>
              </a:ext>
            </a:extLst>
          </p:cNvPr>
          <p:cNvSpPr txBox="1"/>
          <p:nvPr/>
        </p:nvSpPr>
        <p:spPr>
          <a:xfrm>
            <a:off x="6982664" y="1038719"/>
            <a:ext cx="2034330" cy="467320"/>
          </a:xfrm>
          <a:prstGeom prst="rect">
            <a:avLst/>
          </a:prstGeom>
          <a:noFill/>
          <a:ln>
            <a:noFill/>
          </a:ln>
        </p:spPr>
        <p:txBody>
          <a:bodyPr spcFirstLastPara="1" wrap="square" lIns="91425" tIns="91425" rIns="91425" bIns="91425" anchor="ctr" anchorCtr="0">
            <a:noAutofit/>
          </a:bodyPr>
          <a:lstStyle/>
          <a:p>
            <a:pPr algn="ctr"/>
            <a:endParaRPr sz="1800" dirty="0">
              <a:solidFill>
                <a:schemeClr val="dk1"/>
              </a:solidFill>
            </a:endParaRPr>
          </a:p>
        </p:txBody>
      </p:sp>
      <p:pic>
        <p:nvPicPr>
          <p:cNvPr id="12" name="Shape 148">
            <a:extLst>
              <a:ext uri="{FF2B5EF4-FFF2-40B4-BE49-F238E27FC236}">
                <a16:creationId xmlns:a16="http://schemas.microsoft.com/office/drawing/2014/main" id="{D4BF4252-01FF-BA45-B69A-BC5E666D5C11}"/>
              </a:ext>
            </a:extLst>
          </p:cNvPr>
          <p:cNvPicPr preferRelativeResize="0"/>
          <p:nvPr/>
        </p:nvPicPr>
        <p:blipFill rotWithShape="1">
          <a:blip r:embed="rId4">
            <a:alphaModFix/>
          </a:blip>
          <a:srcRect t="46870" r="44211"/>
          <a:stretch/>
        </p:blipFill>
        <p:spPr>
          <a:xfrm>
            <a:off x="5384453" y="908816"/>
            <a:ext cx="2529000" cy="1605600"/>
          </a:xfrm>
          <a:prstGeom prst="ellipse">
            <a:avLst/>
          </a:prstGeom>
          <a:noFill/>
          <a:ln>
            <a:noFill/>
          </a:ln>
        </p:spPr>
      </p:pic>
      <p:pic>
        <p:nvPicPr>
          <p:cNvPr id="17" name="Shape 155">
            <a:extLst>
              <a:ext uri="{FF2B5EF4-FFF2-40B4-BE49-F238E27FC236}">
                <a16:creationId xmlns:a16="http://schemas.microsoft.com/office/drawing/2014/main" id="{1C4CC2D1-5B83-E549-9C70-2ED178A31C9D}"/>
              </a:ext>
            </a:extLst>
          </p:cNvPr>
          <p:cNvPicPr preferRelativeResize="0"/>
          <p:nvPr/>
        </p:nvPicPr>
        <p:blipFill>
          <a:blip r:embed="rId5">
            <a:alphaModFix/>
          </a:blip>
          <a:stretch>
            <a:fillRect/>
          </a:stretch>
        </p:blipFill>
        <p:spPr>
          <a:xfrm>
            <a:off x="5616753" y="5015596"/>
            <a:ext cx="2631000" cy="1830000"/>
          </a:xfrm>
          <a:prstGeom prst="rect">
            <a:avLst/>
          </a:prstGeom>
          <a:noFill/>
          <a:ln>
            <a:noFill/>
          </a:ln>
        </p:spPr>
      </p:pic>
      <p:cxnSp>
        <p:nvCxnSpPr>
          <p:cNvPr id="18" name="Shape 156">
            <a:extLst>
              <a:ext uri="{FF2B5EF4-FFF2-40B4-BE49-F238E27FC236}">
                <a16:creationId xmlns:a16="http://schemas.microsoft.com/office/drawing/2014/main" id="{F08C1962-D995-424D-A7CD-7510F8050BC1}"/>
              </a:ext>
            </a:extLst>
          </p:cNvPr>
          <p:cNvCxnSpPr/>
          <p:nvPr/>
        </p:nvCxnSpPr>
        <p:spPr>
          <a:xfrm rot="10800000">
            <a:off x="5913228" y="1961391"/>
            <a:ext cx="865200" cy="1365300"/>
          </a:xfrm>
          <a:prstGeom prst="straightConnector1">
            <a:avLst/>
          </a:prstGeom>
          <a:noFill/>
          <a:ln w="9525" cap="flat" cmpd="sng">
            <a:solidFill>
              <a:schemeClr val="dk2"/>
            </a:solidFill>
            <a:prstDash val="dash"/>
            <a:round/>
            <a:headEnd type="none" w="med" len="med"/>
            <a:tailEnd type="none" w="med" len="med"/>
          </a:ln>
        </p:spPr>
      </p:cxnSp>
      <p:cxnSp>
        <p:nvCxnSpPr>
          <p:cNvPr id="19" name="Shape 157">
            <a:extLst>
              <a:ext uri="{FF2B5EF4-FFF2-40B4-BE49-F238E27FC236}">
                <a16:creationId xmlns:a16="http://schemas.microsoft.com/office/drawing/2014/main" id="{6943CFA2-C302-5E4A-BFE7-37D4744B1967}"/>
              </a:ext>
            </a:extLst>
          </p:cNvPr>
          <p:cNvCxnSpPr/>
          <p:nvPr/>
        </p:nvCxnSpPr>
        <p:spPr>
          <a:xfrm rot="10800000" flipH="1">
            <a:off x="6932253" y="1951766"/>
            <a:ext cx="971100" cy="1355700"/>
          </a:xfrm>
          <a:prstGeom prst="straightConnector1">
            <a:avLst/>
          </a:prstGeom>
          <a:noFill/>
          <a:ln w="9525"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2866165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nodePh="1">
                                  <p:stCondLst>
                                    <p:cond delay="0"/>
                                  </p:stCondLst>
                                  <p:endCondLst>
                                    <p:cond evt="begin" delay="0">
                                      <p:tn val="5"/>
                                    </p:cond>
                                  </p:end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Shape 166"/>
          <p:cNvSpPr/>
          <p:nvPr/>
        </p:nvSpPr>
        <p:spPr>
          <a:xfrm>
            <a:off x="4348865" y="1970609"/>
            <a:ext cx="4612200" cy="3580800"/>
          </a:xfrm>
          <a:prstGeom prst="rect">
            <a:avLst/>
          </a:prstGeom>
          <a:solidFill>
            <a:srgbClr val="FFFFFF"/>
          </a:solidFill>
          <a:ln>
            <a:noFill/>
          </a:ln>
        </p:spPr>
        <p:txBody>
          <a:bodyPr spcFirstLastPara="1" wrap="square" lIns="91425" tIns="45700" rIns="91425" bIns="45700" anchor="t" anchorCtr="0">
            <a:noAutofit/>
          </a:bodyPr>
          <a:lstStyle/>
          <a:p>
            <a:pPr algn="l">
              <a:spcBef>
                <a:spcPts val="0"/>
              </a:spcBef>
              <a:spcAft>
                <a:spcPts val="0"/>
              </a:spcAft>
              <a:buClr>
                <a:schemeClr val="dk1"/>
              </a:buClr>
              <a:buSzPts val="2400"/>
            </a:pPr>
            <a:endParaRPr>
              <a:solidFill>
                <a:srgbClr val="000000"/>
              </a:solidFill>
              <a:latin typeface="Arial"/>
              <a:ea typeface="Arial"/>
              <a:cs typeface="Arial"/>
              <a:sym typeface="Arial"/>
            </a:endParaRPr>
          </a:p>
        </p:txBody>
      </p:sp>
      <p:sp>
        <p:nvSpPr>
          <p:cNvPr id="167" name="Shape 167"/>
          <p:cNvSpPr txBox="1">
            <a:spLocks noGrp="1"/>
          </p:cNvSpPr>
          <p:nvPr>
            <p:ph type="title"/>
          </p:nvPr>
        </p:nvSpPr>
        <p:spPr>
          <a:xfrm>
            <a:off x="0" y="0"/>
            <a:ext cx="9144000" cy="1428750"/>
          </a:xfrm>
          <a:prstGeom prst="rect">
            <a:avLst/>
          </a:prstGeom>
          <a:gradFill>
            <a:gsLst>
              <a:gs pos="0">
                <a:schemeClr val="lt1"/>
              </a:gs>
              <a:gs pos="100000">
                <a:srgbClr val="E5E5E5"/>
              </a:gs>
            </a:gsLst>
            <a:lin ang="5400012" scaled="0"/>
          </a:gradFill>
          <a:ln>
            <a:noFill/>
          </a:ln>
        </p:spPr>
        <p:txBody>
          <a:bodyPr spcFirstLastPara="1" vert="horz" wrap="square" lIns="91425" tIns="45700" rIns="91425" bIns="45700" numCol="1" anchor="ctr" anchorCtr="0" compatLnSpc="1">
            <a:prstTxWarp prst="textNoShape">
              <a:avLst/>
            </a:prstTxWarp>
            <a:noAutofit/>
          </a:bodyPr>
          <a:lstStyle/>
          <a:p>
            <a:pPr>
              <a:spcBef>
                <a:spcPts val="0"/>
              </a:spcBef>
              <a:spcAft>
                <a:spcPts val="0"/>
              </a:spcAft>
            </a:pPr>
            <a:r>
              <a:rPr lang="en-GB" dirty="0">
                <a:solidFill>
                  <a:schemeClr val="dk1"/>
                </a:solidFill>
                <a:latin typeface="Arial"/>
                <a:ea typeface="Arial"/>
                <a:cs typeface="Arial"/>
                <a:sym typeface="Arial"/>
              </a:rPr>
              <a:t>Emergent behaviour (entropy &amp; enthalpy)</a:t>
            </a:r>
            <a:endParaRPr dirty="0">
              <a:solidFill>
                <a:schemeClr val="dk1"/>
              </a:solidFill>
              <a:latin typeface="Arial"/>
              <a:ea typeface="Arial"/>
              <a:cs typeface="Arial"/>
              <a:sym typeface="Arial"/>
            </a:endParaRPr>
          </a:p>
        </p:txBody>
      </p:sp>
      <p:sp>
        <p:nvSpPr>
          <p:cNvPr id="168" name="Shape 168"/>
          <p:cNvSpPr txBox="1">
            <a:spLocks noGrp="1"/>
          </p:cNvSpPr>
          <p:nvPr>
            <p:ph type="sldNum" idx="12"/>
          </p:nvPr>
        </p:nvSpPr>
        <p:spPr>
          <a:xfrm>
            <a:off x="8712200" y="5772149"/>
            <a:ext cx="522000" cy="228600"/>
          </a:xfrm>
          <a:prstGeom prst="rect">
            <a:avLst/>
          </a:prstGeom>
          <a:noFill/>
          <a:ln>
            <a:noFill/>
          </a:ln>
        </p:spPr>
        <p:txBody>
          <a:bodyPr spcFirstLastPara="1" wrap="square" lIns="91425" tIns="45700" rIns="91425" bIns="45700" anchor="ctr" anchorCtr="0">
            <a:noAutofit/>
          </a:bodyPr>
          <a:lstStyle/>
          <a:p>
            <a:pPr algn="l">
              <a:spcBef>
                <a:spcPts val="0"/>
              </a:spcBef>
              <a:spcAft>
                <a:spcPts val="0"/>
              </a:spcAft>
            </a:pPr>
            <a:fld id="{00000000-1234-1234-1234-123412341234}" type="slidenum">
              <a:rPr lang="en-GB" sz="1050">
                <a:solidFill>
                  <a:srgbClr val="000000"/>
                </a:solidFill>
                <a:latin typeface="Arial"/>
                <a:ea typeface="Arial"/>
                <a:cs typeface="Arial"/>
                <a:sym typeface="Arial"/>
              </a:rPr>
              <a:pPr algn="l">
                <a:spcBef>
                  <a:spcPts val="0"/>
                </a:spcBef>
                <a:spcAft>
                  <a:spcPts val="0"/>
                </a:spcAft>
              </a:pPr>
              <a:t>73</a:t>
            </a:fld>
            <a:endParaRPr sz="1050">
              <a:solidFill>
                <a:srgbClr val="000000"/>
              </a:solidFill>
              <a:latin typeface="Arial"/>
              <a:ea typeface="Arial"/>
              <a:cs typeface="Arial"/>
              <a:sym typeface="Arial"/>
            </a:endParaRPr>
          </a:p>
        </p:txBody>
      </p:sp>
      <p:sp>
        <p:nvSpPr>
          <p:cNvPr id="169" name="Shape 169"/>
          <p:cNvSpPr txBox="1">
            <a:spLocks noGrp="1"/>
          </p:cNvSpPr>
          <p:nvPr>
            <p:ph type="body" idx="1"/>
          </p:nvPr>
        </p:nvSpPr>
        <p:spPr>
          <a:xfrm>
            <a:off x="469279" y="1581103"/>
            <a:ext cx="8244300" cy="3394500"/>
          </a:xfrm>
          <a:prstGeom prst="rect">
            <a:avLst/>
          </a:prstGeom>
          <a:noFill/>
          <a:ln>
            <a:noFill/>
          </a:ln>
        </p:spPr>
        <p:txBody>
          <a:bodyPr spcFirstLastPara="1" vert="horz" wrap="square" lIns="91425" tIns="45700" rIns="91425" bIns="45700" numCol="1" anchor="t" anchorCtr="0" compatLnSpc="1">
            <a:prstTxWarp prst="textNoShape">
              <a:avLst/>
            </a:prstTxWarp>
            <a:noAutofit/>
          </a:bodyPr>
          <a:lstStyle/>
          <a:p>
            <a:pPr marL="0" indent="0" algn="ctr">
              <a:spcBef>
                <a:spcPts val="0"/>
              </a:spcBef>
              <a:spcAft>
                <a:spcPts val="0"/>
              </a:spcAft>
              <a:buClr>
                <a:schemeClr val="dk1"/>
              </a:buClr>
              <a:buSzPts val="2000"/>
              <a:buNone/>
            </a:pPr>
            <a:r>
              <a:rPr lang="en-GB" sz="2000">
                <a:solidFill>
                  <a:schemeClr val="dk1"/>
                </a:solidFill>
                <a:latin typeface="Arial"/>
                <a:ea typeface="Arial"/>
                <a:cs typeface="Arial"/>
                <a:sym typeface="Arial"/>
              </a:rPr>
              <a:t>Hydrophobic force has a maximum around 70 - 80 °C</a:t>
            </a:r>
            <a:endParaRPr sz="2000">
              <a:solidFill>
                <a:schemeClr val="dk1"/>
              </a:solidFill>
              <a:latin typeface="Arial"/>
              <a:ea typeface="Arial"/>
              <a:cs typeface="Arial"/>
              <a:sym typeface="Arial"/>
            </a:endParaRPr>
          </a:p>
          <a:p>
            <a:pPr marL="0" indent="0" algn="ctr">
              <a:spcBef>
                <a:spcPts val="0"/>
              </a:spcBef>
              <a:spcAft>
                <a:spcPts val="0"/>
              </a:spcAft>
              <a:buClr>
                <a:schemeClr val="dk1"/>
              </a:buClr>
              <a:buSzPts val="2000"/>
              <a:buNone/>
            </a:pPr>
            <a:r>
              <a:rPr lang="en-GB" sz="2000"/>
              <a:t>(due to entropy enthalpy compensation)</a:t>
            </a:r>
            <a:r>
              <a:rPr lang="en-GB" sz="2000">
                <a:solidFill>
                  <a:schemeClr val="dk1"/>
                </a:solidFill>
                <a:latin typeface="Arial"/>
                <a:ea typeface="Arial"/>
                <a:cs typeface="Arial"/>
                <a:sym typeface="Arial"/>
              </a:rPr>
              <a:t> </a:t>
            </a:r>
            <a:endParaRPr/>
          </a:p>
        </p:txBody>
      </p:sp>
      <p:sp>
        <p:nvSpPr>
          <p:cNvPr id="170" name="Shape 170"/>
          <p:cNvSpPr/>
          <p:nvPr/>
        </p:nvSpPr>
        <p:spPr>
          <a:xfrm>
            <a:off x="786147" y="3728633"/>
            <a:ext cx="2498700" cy="442200"/>
          </a:xfrm>
          <a:prstGeom prst="rect">
            <a:avLst/>
          </a:prstGeom>
          <a:solidFill>
            <a:srgbClr val="CCFFCC"/>
          </a:solidFill>
          <a:ln w="9525" cap="flat" cmpd="sng">
            <a:solidFill>
              <a:schemeClr val="dk1"/>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a:spcBef>
                <a:spcPts val="0"/>
              </a:spcBef>
              <a:spcAft>
                <a:spcPts val="0"/>
              </a:spcAft>
            </a:pPr>
            <a:endParaRPr sz="1800">
              <a:solidFill>
                <a:schemeClr val="lt1"/>
              </a:solidFill>
              <a:latin typeface="Arial"/>
              <a:ea typeface="Arial"/>
              <a:cs typeface="Arial"/>
              <a:sym typeface="Arial"/>
            </a:endParaRPr>
          </a:p>
        </p:txBody>
      </p:sp>
      <p:sp>
        <p:nvSpPr>
          <p:cNvPr id="171" name="Shape 171"/>
          <p:cNvSpPr/>
          <p:nvPr/>
        </p:nvSpPr>
        <p:spPr>
          <a:xfrm>
            <a:off x="786147" y="4170992"/>
            <a:ext cx="2498700" cy="483000"/>
          </a:xfrm>
          <a:prstGeom prst="rect">
            <a:avLst/>
          </a:prstGeom>
          <a:solidFill>
            <a:srgbClr val="3366FF"/>
          </a:solidFill>
          <a:ln w="9525" cap="flat" cmpd="sng">
            <a:solidFill>
              <a:schemeClr val="dk1"/>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a:spcBef>
                <a:spcPts val="0"/>
              </a:spcBef>
              <a:spcAft>
                <a:spcPts val="0"/>
              </a:spcAft>
            </a:pPr>
            <a:endParaRPr sz="1800">
              <a:solidFill>
                <a:schemeClr val="lt1"/>
              </a:solidFill>
              <a:latin typeface="Arial"/>
              <a:ea typeface="Arial"/>
              <a:cs typeface="Arial"/>
              <a:sym typeface="Arial"/>
            </a:endParaRPr>
          </a:p>
        </p:txBody>
      </p:sp>
      <p:sp>
        <p:nvSpPr>
          <p:cNvPr id="172" name="Shape 172"/>
          <p:cNvSpPr txBox="1"/>
          <p:nvPr/>
        </p:nvSpPr>
        <p:spPr>
          <a:xfrm>
            <a:off x="1572276" y="4262065"/>
            <a:ext cx="791700" cy="276900"/>
          </a:xfrm>
          <a:prstGeom prst="rect">
            <a:avLst/>
          </a:prstGeom>
          <a:noFill/>
          <a:ln>
            <a:noFill/>
          </a:ln>
        </p:spPr>
        <p:txBody>
          <a:bodyPr spcFirstLastPara="1" wrap="square" lIns="91425" tIns="45700" rIns="91425" bIns="45700" anchor="t" anchorCtr="0">
            <a:noAutofit/>
          </a:bodyPr>
          <a:lstStyle/>
          <a:p>
            <a:pPr algn="l">
              <a:spcBef>
                <a:spcPts val="0"/>
              </a:spcBef>
              <a:spcAft>
                <a:spcPts val="0"/>
              </a:spcAft>
            </a:pPr>
            <a:r>
              <a:rPr lang="en-GB" sz="1800">
                <a:solidFill>
                  <a:schemeClr val="dk1"/>
                </a:solidFill>
                <a:latin typeface="Arial"/>
                <a:ea typeface="Arial"/>
                <a:cs typeface="Arial"/>
                <a:sym typeface="Arial"/>
              </a:rPr>
              <a:t>Water</a:t>
            </a:r>
            <a:endParaRPr sz="1800">
              <a:solidFill>
                <a:schemeClr val="dk1"/>
              </a:solidFill>
              <a:latin typeface="Arial"/>
              <a:ea typeface="Arial"/>
              <a:cs typeface="Arial"/>
              <a:sym typeface="Arial"/>
            </a:endParaRPr>
          </a:p>
        </p:txBody>
      </p:sp>
      <p:sp>
        <p:nvSpPr>
          <p:cNvPr id="173" name="Shape 173"/>
          <p:cNvSpPr txBox="1"/>
          <p:nvPr/>
        </p:nvSpPr>
        <p:spPr>
          <a:xfrm>
            <a:off x="1696520" y="3803788"/>
            <a:ext cx="466800" cy="276900"/>
          </a:xfrm>
          <a:prstGeom prst="rect">
            <a:avLst/>
          </a:prstGeom>
          <a:noFill/>
          <a:ln>
            <a:noFill/>
          </a:ln>
        </p:spPr>
        <p:txBody>
          <a:bodyPr spcFirstLastPara="1" wrap="square" lIns="91425" tIns="45700" rIns="91425" bIns="45700" anchor="t" anchorCtr="0">
            <a:noAutofit/>
          </a:bodyPr>
          <a:lstStyle/>
          <a:p>
            <a:pPr algn="l">
              <a:spcBef>
                <a:spcPts val="0"/>
              </a:spcBef>
              <a:spcAft>
                <a:spcPts val="0"/>
              </a:spcAft>
            </a:pPr>
            <a:r>
              <a:rPr lang="en-GB" sz="1800">
                <a:solidFill>
                  <a:schemeClr val="dk1"/>
                </a:solidFill>
                <a:latin typeface="Arial"/>
                <a:ea typeface="Arial"/>
                <a:cs typeface="Arial"/>
                <a:sym typeface="Arial"/>
              </a:rPr>
              <a:t>Oil</a:t>
            </a:r>
            <a:endParaRPr sz="1800">
              <a:solidFill>
                <a:schemeClr val="dk1"/>
              </a:solidFill>
              <a:latin typeface="Arial"/>
              <a:ea typeface="Arial"/>
              <a:cs typeface="Arial"/>
              <a:sym typeface="Arial"/>
            </a:endParaRPr>
          </a:p>
        </p:txBody>
      </p:sp>
      <p:sp>
        <p:nvSpPr>
          <p:cNvPr id="174" name="Shape 174"/>
          <p:cNvSpPr/>
          <p:nvPr/>
        </p:nvSpPr>
        <p:spPr>
          <a:xfrm>
            <a:off x="2666734" y="3895481"/>
            <a:ext cx="195650" cy="185111"/>
          </a:xfrm>
          <a:prstGeom prst="ellipse">
            <a:avLst/>
          </a:prstGeom>
          <a:solidFill>
            <a:srgbClr val="FFFF00"/>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spcBef>
                <a:spcPts val="0"/>
              </a:spcBef>
              <a:spcAft>
                <a:spcPts val="0"/>
              </a:spcAft>
            </a:pPr>
            <a:endParaRPr sz="1800">
              <a:solidFill>
                <a:schemeClr val="lt1"/>
              </a:solidFill>
              <a:latin typeface="Arial"/>
              <a:ea typeface="Arial"/>
              <a:cs typeface="Arial"/>
              <a:sym typeface="Arial"/>
            </a:endParaRPr>
          </a:p>
        </p:txBody>
      </p:sp>
      <p:cxnSp>
        <p:nvCxnSpPr>
          <p:cNvPr id="175" name="Shape 175"/>
          <p:cNvCxnSpPr/>
          <p:nvPr/>
        </p:nvCxnSpPr>
        <p:spPr>
          <a:xfrm>
            <a:off x="2766963" y="4080785"/>
            <a:ext cx="0" cy="319800"/>
          </a:xfrm>
          <a:prstGeom prst="straightConnector1">
            <a:avLst/>
          </a:prstGeom>
          <a:noFill/>
          <a:ln w="12700" cap="flat" cmpd="sng">
            <a:solidFill>
              <a:schemeClr val="dk1"/>
            </a:solidFill>
            <a:prstDash val="solid"/>
            <a:round/>
            <a:headEnd type="none" w="sm" len="sm"/>
            <a:tailEnd type="stealth" w="sm" len="sm"/>
          </a:ln>
          <a:effectLst>
            <a:outerShdw blurRad="40000" dist="20000" dir="5400000" rotWithShape="0">
              <a:srgbClr val="000000">
                <a:alpha val="37650"/>
              </a:srgbClr>
            </a:outerShdw>
          </a:effectLst>
        </p:spPr>
      </p:cxnSp>
      <p:sp>
        <p:nvSpPr>
          <p:cNvPr id="176" name="Shape 176"/>
          <p:cNvSpPr txBox="1"/>
          <p:nvPr/>
        </p:nvSpPr>
        <p:spPr>
          <a:xfrm>
            <a:off x="1586081" y="2917909"/>
            <a:ext cx="2357400" cy="276900"/>
          </a:xfrm>
          <a:prstGeom prst="rect">
            <a:avLst/>
          </a:prstGeom>
          <a:noFill/>
          <a:ln>
            <a:noFill/>
          </a:ln>
        </p:spPr>
        <p:txBody>
          <a:bodyPr spcFirstLastPara="1" wrap="square" lIns="91425" tIns="45700" rIns="91425" bIns="45700" anchor="t" anchorCtr="0">
            <a:noAutofit/>
          </a:bodyPr>
          <a:lstStyle/>
          <a:p>
            <a:pPr algn="l">
              <a:spcBef>
                <a:spcPts val="0"/>
              </a:spcBef>
              <a:spcAft>
                <a:spcPts val="0"/>
              </a:spcAft>
            </a:pPr>
            <a:r>
              <a:rPr lang="en-GB" sz="1800">
                <a:solidFill>
                  <a:schemeClr val="dk1"/>
                </a:solidFill>
                <a:latin typeface="Arial"/>
                <a:ea typeface="Arial"/>
                <a:cs typeface="Arial"/>
                <a:sym typeface="Arial"/>
              </a:rPr>
              <a:t>Hydrophobic particle</a:t>
            </a:r>
            <a:endParaRPr sz="1800">
              <a:solidFill>
                <a:schemeClr val="dk1"/>
              </a:solidFill>
              <a:latin typeface="Arial"/>
              <a:ea typeface="Arial"/>
              <a:cs typeface="Arial"/>
              <a:sym typeface="Arial"/>
            </a:endParaRPr>
          </a:p>
        </p:txBody>
      </p:sp>
      <p:cxnSp>
        <p:nvCxnSpPr>
          <p:cNvPr id="177" name="Shape 177"/>
          <p:cNvCxnSpPr>
            <a:stCxn id="174" idx="0"/>
            <a:endCxn id="176" idx="2"/>
          </p:cNvCxnSpPr>
          <p:nvPr/>
        </p:nvCxnSpPr>
        <p:spPr>
          <a:xfrm flipV="1">
            <a:off x="2764559" y="3194810"/>
            <a:ext cx="222" cy="700671"/>
          </a:xfrm>
          <a:prstGeom prst="straightConnector1">
            <a:avLst/>
          </a:prstGeom>
          <a:solidFill>
            <a:schemeClr val="accent1"/>
          </a:solidFill>
          <a:ln w="9525" cap="flat" cmpd="sng">
            <a:solidFill>
              <a:schemeClr val="dk1"/>
            </a:solidFill>
            <a:prstDash val="dash"/>
            <a:round/>
            <a:headEnd type="none" w="sm" len="sm"/>
            <a:tailEnd type="none" w="sm" len="sm"/>
          </a:ln>
        </p:spPr>
      </p:cxnSp>
      <p:sp>
        <p:nvSpPr>
          <p:cNvPr id="178" name="Shape 178"/>
          <p:cNvSpPr/>
          <p:nvPr/>
        </p:nvSpPr>
        <p:spPr>
          <a:xfrm>
            <a:off x="109446" y="5655617"/>
            <a:ext cx="8840400" cy="230700"/>
          </a:xfrm>
          <a:prstGeom prst="rect">
            <a:avLst/>
          </a:prstGeom>
          <a:noFill/>
          <a:ln>
            <a:noFill/>
          </a:ln>
        </p:spPr>
        <p:txBody>
          <a:bodyPr spcFirstLastPara="1" wrap="square" lIns="91425" tIns="45700" rIns="91425" bIns="45700" anchor="t" anchorCtr="0">
            <a:noAutofit/>
          </a:bodyPr>
          <a:lstStyle/>
          <a:p>
            <a:pPr algn="l">
              <a:spcBef>
                <a:spcPts val="0"/>
              </a:spcBef>
              <a:spcAft>
                <a:spcPts val="0"/>
              </a:spcAft>
            </a:pPr>
            <a:r>
              <a:rPr lang="en-GB" sz="1400">
                <a:solidFill>
                  <a:schemeClr val="dk1"/>
                </a:solidFill>
                <a:latin typeface="Arial"/>
                <a:ea typeface="Arial"/>
                <a:cs typeface="Arial"/>
                <a:sym typeface="Arial"/>
              </a:rPr>
              <a:t>Widom Phys. Chem. Chem. Phys., 2003; Gallagher 2003, JACS; Huang and Chandler PNAS 2000</a:t>
            </a:r>
            <a:endParaRPr/>
          </a:p>
        </p:txBody>
      </p:sp>
      <p:grpSp>
        <p:nvGrpSpPr>
          <p:cNvPr id="179" name="Shape 179"/>
          <p:cNvGrpSpPr/>
          <p:nvPr/>
        </p:nvGrpSpPr>
        <p:grpSpPr>
          <a:xfrm>
            <a:off x="4249627" y="2261812"/>
            <a:ext cx="4700173" cy="2843162"/>
            <a:chOff x="4110923" y="1551707"/>
            <a:chExt cx="4965843" cy="3934627"/>
          </a:xfrm>
        </p:grpSpPr>
        <p:pic>
          <p:nvPicPr>
            <p:cNvPr id="180" name="Shape 180"/>
            <p:cNvPicPr preferRelativeResize="0"/>
            <p:nvPr/>
          </p:nvPicPr>
          <p:blipFill rotWithShape="1">
            <a:blip r:embed="rId3">
              <a:alphaModFix/>
            </a:blip>
            <a:srcRect/>
            <a:stretch/>
          </p:blipFill>
          <p:spPr>
            <a:xfrm>
              <a:off x="4337822" y="1551707"/>
              <a:ext cx="4738944" cy="3934627"/>
            </a:xfrm>
            <a:prstGeom prst="rect">
              <a:avLst/>
            </a:prstGeom>
            <a:solidFill>
              <a:srgbClr val="FFFFFF"/>
            </a:solidFill>
            <a:ln>
              <a:noFill/>
            </a:ln>
          </p:spPr>
        </p:pic>
        <p:sp>
          <p:nvSpPr>
            <p:cNvPr id="181" name="Shape 181"/>
            <p:cNvSpPr txBox="1"/>
            <p:nvPr/>
          </p:nvSpPr>
          <p:spPr>
            <a:xfrm rot="16200000">
              <a:off x="2832626" y="2927694"/>
              <a:ext cx="3155229" cy="598636"/>
            </a:xfrm>
            <a:prstGeom prst="rect">
              <a:avLst/>
            </a:prstGeom>
            <a:solidFill>
              <a:schemeClr val="bg1"/>
            </a:solidFill>
            <a:ln>
              <a:noFill/>
            </a:ln>
          </p:spPr>
          <p:txBody>
            <a:bodyPr spcFirstLastPara="1" wrap="square" lIns="91425" tIns="45700" rIns="91425" bIns="45700" anchor="t" anchorCtr="0">
              <a:noAutofit/>
            </a:bodyPr>
            <a:lstStyle/>
            <a:p>
              <a:pPr>
                <a:spcBef>
                  <a:spcPts val="0"/>
                </a:spcBef>
                <a:spcAft>
                  <a:spcPts val="0"/>
                </a:spcAft>
              </a:pPr>
              <a:r>
                <a:rPr lang="en-GB" sz="1600" dirty="0">
                  <a:solidFill>
                    <a:schemeClr val="dk1"/>
                  </a:solidFill>
                  <a:latin typeface="Arial"/>
                  <a:ea typeface="Arial"/>
                  <a:cs typeface="Arial"/>
                  <a:sym typeface="Arial"/>
                </a:rPr>
                <a:t>Absorption of methane in water</a:t>
              </a:r>
              <a:endParaRPr sz="1600" dirty="0">
                <a:solidFill>
                  <a:schemeClr val="dk1"/>
                </a:solidFill>
                <a:latin typeface="Arial"/>
                <a:ea typeface="Arial"/>
                <a:cs typeface="Arial"/>
                <a:sym typeface="Arial"/>
              </a:endParaRPr>
            </a:p>
          </p:txBody>
        </p:sp>
      </p:grpSp>
    </p:spTree>
    <p:extLst>
      <p:ext uri="{BB962C8B-B14F-4D97-AF65-F5344CB8AC3E}">
        <p14:creationId xmlns:p14="http://schemas.microsoft.com/office/powerpoint/2010/main" val="159795894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3D964-2FB4-4902-88A2-F65ACAE6D648}"/>
              </a:ext>
            </a:extLst>
          </p:cNvPr>
          <p:cNvSpPr>
            <a:spLocks noGrp="1"/>
          </p:cNvSpPr>
          <p:nvPr>
            <p:ph type="title"/>
          </p:nvPr>
        </p:nvSpPr>
        <p:spPr>
          <a:xfrm>
            <a:off x="0" y="0"/>
            <a:ext cx="9144000" cy="1338331"/>
          </a:xfrm>
        </p:spPr>
        <p:txBody>
          <a:bodyPr>
            <a:normAutofit/>
          </a:bodyPr>
          <a:lstStyle/>
          <a:p>
            <a:r>
              <a:rPr lang="en-US" dirty="0"/>
              <a:t>The strength of the hydrophobic effect depends on temperature</a:t>
            </a:r>
          </a:p>
        </p:txBody>
      </p:sp>
      <p:pic>
        <p:nvPicPr>
          <p:cNvPr id="11" name="Picture 10">
            <a:extLst>
              <a:ext uri="{FF2B5EF4-FFF2-40B4-BE49-F238E27FC236}">
                <a16:creationId xmlns:a16="http://schemas.microsoft.com/office/drawing/2014/main" id="{EE89EA62-7EEC-44CE-B977-6EDE4A3FCBB6}"/>
              </a:ext>
            </a:extLst>
          </p:cNvPr>
          <p:cNvPicPr>
            <a:picLocks noChangeAspect="1"/>
          </p:cNvPicPr>
          <p:nvPr/>
        </p:nvPicPr>
        <p:blipFill rotWithShape="1">
          <a:blip r:embed="rId3"/>
          <a:srcRect l="19969" t="23807" r="62422" b="22222"/>
          <a:stretch/>
        </p:blipFill>
        <p:spPr>
          <a:xfrm>
            <a:off x="539552" y="1484784"/>
            <a:ext cx="4658853" cy="4016141"/>
          </a:xfrm>
          <a:prstGeom prst="rect">
            <a:avLst/>
          </a:prstGeom>
        </p:spPr>
      </p:pic>
      <p:sp>
        <p:nvSpPr>
          <p:cNvPr id="14" name="Rectangle 13">
            <a:extLst>
              <a:ext uri="{FF2B5EF4-FFF2-40B4-BE49-F238E27FC236}">
                <a16:creationId xmlns:a16="http://schemas.microsoft.com/office/drawing/2014/main" id="{A637011D-17AE-4524-A592-D25F75B2CFE0}"/>
              </a:ext>
            </a:extLst>
          </p:cNvPr>
          <p:cNvSpPr/>
          <p:nvPr/>
        </p:nvSpPr>
        <p:spPr>
          <a:xfrm flipH="1">
            <a:off x="1475656" y="1740021"/>
            <a:ext cx="512179" cy="4250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Rectangle 14">
            <a:extLst>
              <a:ext uri="{FF2B5EF4-FFF2-40B4-BE49-F238E27FC236}">
                <a16:creationId xmlns:a16="http://schemas.microsoft.com/office/drawing/2014/main" id="{199C1535-36A9-4894-96E9-ABCA30E9FAFE}"/>
              </a:ext>
            </a:extLst>
          </p:cNvPr>
          <p:cNvSpPr/>
          <p:nvPr/>
        </p:nvSpPr>
        <p:spPr>
          <a:xfrm flipH="1">
            <a:off x="2379501" y="1640055"/>
            <a:ext cx="771488" cy="4250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7" name="Picture 110" descr="Picture 2">
            <a:extLst>
              <a:ext uri="{FF2B5EF4-FFF2-40B4-BE49-F238E27FC236}">
                <a16:creationId xmlns:a16="http://schemas.microsoft.com/office/drawing/2014/main" id="{0B8452F6-D8B8-8946-A7E7-3CEC24A0AA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4088" y="3861048"/>
            <a:ext cx="2080165" cy="80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7">
            <a:extLst>
              <a:ext uri="{FF2B5EF4-FFF2-40B4-BE49-F238E27FC236}">
                <a16:creationId xmlns:a16="http://schemas.microsoft.com/office/drawing/2014/main" id="{39709960-7EAE-46CA-885D-4F6BFDACD80F}"/>
              </a:ext>
            </a:extLst>
          </p:cNvPr>
          <p:cNvSpPr>
            <a:spLocks noGrp="1"/>
          </p:cNvSpPr>
          <p:nvPr>
            <p:ph idx="1"/>
          </p:nvPr>
        </p:nvSpPr>
        <p:spPr>
          <a:xfrm>
            <a:off x="6895363" y="1680216"/>
            <a:ext cx="1847592" cy="255143"/>
          </a:xfrm>
        </p:spPr>
        <p:txBody>
          <a:bodyPr>
            <a:normAutofit fontScale="62500" lnSpcReduction="20000"/>
          </a:bodyPr>
          <a:lstStyle/>
          <a:p>
            <a:pPr marL="0" indent="0" algn="ctr">
              <a:buNone/>
            </a:pPr>
            <a:r>
              <a:rPr lang="en-US" sz="1350" dirty="0"/>
              <a:t>van Dijk, </a:t>
            </a:r>
            <a:r>
              <a:rPr lang="en-US" sz="1350" dirty="0" err="1"/>
              <a:t>Hoogeveen</a:t>
            </a:r>
            <a:r>
              <a:rPr lang="en-US" sz="1350" dirty="0"/>
              <a:t> &amp; Abeln; 2015</a:t>
            </a:r>
          </a:p>
        </p:txBody>
      </p:sp>
      <p:cxnSp>
        <p:nvCxnSpPr>
          <p:cNvPr id="4" name="Straight Arrow Connector 3">
            <a:extLst>
              <a:ext uri="{FF2B5EF4-FFF2-40B4-BE49-F238E27FC236}">
                <a16:creationId xmlns:a16="http://schemas.microsoft.com/office/drawing/2014/main" id="{9CFBA1EF-4224-0D49-8497-9235126EDB6F}"/>
              </a:ext>
            </a:extLst>
          </p:cNvPr>
          <p:cNvCxnSpPr>
            <a:cxnSpLocks/>
            <a:stCxn id="7" idx="1"/>
          </p:cNvCxnSpPr>
          <p:nvPr/>
        </p:nvCxnSpPr>
        <p:spPr bwMode="auto">
          <a:xfrm flipH="1" flipV="1">
            <a:off x="3275856" y="2276872"/>
            <a:ext cx="2088232" cy="1988489"/>
          </a:xfrm>
          <a:prstGeom prst="straightConnector1">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sp>
        <p:nvSpPr>
          <p:cNvPr id="6" name="TextBox 5">
            <a:extLst>
              <a:ext uri="{FF2B5EF4-FFF2-40B4-BE49-F238E27FC236}">
                <a16:creationId xmlns:a16="http://schemas.microsoft.com/office/drawing/2014/main" id="{B3F96E12-D5CC-9A43-8949-8558E9F67977}"/>
              </a:ext>
            </a:extLst>
          </p:cNvPr>
          <p:cNvSpPr txBox="1"/>
          <p:nvPr/>
        </p:nvSpPr>
        <p:spPr>
          <a:xfrm>
            <a:off x="603493" y="5679320"/>
            <a:ext cx="6840760" cy="1015663"/>
          </a:xfrm>
          <a:prstGeom prst="rect">
            <a:avLst/>
          </a:prstGeom>
          <a:solidFill>
            <a:schemeClr val="bg1"/>
          </a:solidFill>
        </p:spPr>
        <p:txBody>
          <a:bodyPr wrap="square" rtlCol="0">
            <a:spAutoFit/>
          </a:bodyPr>
          <a:lstStyle/>
          <a:p>
            <a:pPr algn="l"/>
            <a:r>
              <a:rPr lang="en-GB" sz="2000" dirty="0"/>
              <a:t>By mining experimental protein structures at different temperatures we could show that the hydrophobic effect in proteins becomes weaker at lower temperatures</a:t>
            </a:r>
          </a:p>
        </p:txBody>
      </p:sp>
      <p:sp>
        <p:nvSpPr>
          <p:cNvPr id="9" name="TextBox 8">
            <a:extLst>
              <a:ext uri="{FF2B5EF4-FFF2-40B4-BE49-F238E27FC236}">
                <a16:creationId xmlns:a16="http://schemas.microsoft.com/office/drawing/2014/main" id="{5FEA8069-E635-A24B-8A6C-D1553342207A}"/>
              </a:ext>
            </a:extLst>
          </p:cNvPr>
          <p:cNvSpPr txBox="1"/>
          <p:nvPr/>
        </p:nvSpPr>
        <p:spPr>
          <a:xfrm>
            <a:off x="6300192" y="2694462"/>
            <a:ext cx="2088232" cy="523220"/>
          </a:xfrm>
          <a:prstGeom prst="rect">
            <a:avLst/>
          </a:prstGeom>
          <a:noFill/>
        </p:spPr>
        <p:txBody>
          <a:bodyPr wrap="square" rtlCol="0">
            <a:spAutoFit/>
          </a:bodyPr>
          <a:lstStyle/>
          <a:p>
            <a:r>
              <a:rPr lang="en-GB" sz="1400" dirty="0"/>
              <a:t>Contact between amino acid and solvent</a:t>
            </a:r>
          </a:p>
        </p:txBody>
      </p:sp>
      <p:cxnSp>
        <p:nvCxnSpPr>
          <p:cNvPr id="12" name="Straight Arrow Connector 11">
            <a:extLst>
              <a:ext uri="{FF2B5EF4-FFF2-40B4-BE49-F238E27FC236}">
                <a16:creationId xmlns:a16="http://schemas.microsoft.com/office/drawing/2014/main" id="{42EE57C5-322E-AC44-B1C8-FAC9C889742A}"/>
              </a:ext>
            </a:extLst>
          </p:cNvPr>
          <p:cNvCxnSpPr>
            <a:cxnSpLocks/>
          </p:cNvCxnSpPr>
          <p:nvPr/>
        </p:nvCxnSpPr>
        <p:spPr bwMode="auto">
          <a:xfrm>
            <a:off x="6895363" y="3217682"/>
            <a:ext cx="0" cy="787382"/>
          </a:xfrm>
          <a:prstGeom prst="straightConnector1">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spTree>
    <p:extLst>
      <p:ext uri="{BB962C8B-B14F-4D97-AF65-F5344CB8AC3E}">
        <p14:creationId xmlns:p14="http://schemas.microsoft.com/office/powerpoint/2010/main" val="393007804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6FB9A-D783-49BF-916C-C0651FEFF7C1}"/>
              </a:ext>
            </a:extLst>
          </p:cNvPr>
          <p:cNvSpPr>
            <a:spLocks noGrp="1"/>
          </p:cNvSpPr>
          <p:nvPr>
            <p:ph type="title"/>
          </p:nvPr>
        </p:nvSpPr>
        <p:spPr/>
        <p:txBody>
          <a:bodyPr>
            <a:normAutofit/>
          </a:bodyPr>
          <a:lstStyle/>
          <a:p>
            <a:r>
              <a:rPr lang="en-US" dirty="0"/>
              <a:t>Some proteins denature at low temperature</a:t>
            </a:r>
          </a:p>
        </p:txBody>
      </p:sp>
      <p:sp>
        <p:nvSpPr>
          <p:cNvPr id="3" name="Content Placeholder 2">
            <a:extLst>
              <a:ext uri="{FF2B5EF4-FFF2-40B4-BE49-F238E27FC236}">
                <a16:creationId xmlns:a16="http://schemas.microsoft.com/office/drawing/2014/main" id="{9808E10F-EDCD-42E9-A3C2-3B52F319C1BC}"/>
              </a:ext>
            </a:extLst>
          </p:cNvPr>
          <p:cNvSpPr>
            <a:spLocks noGrp="1"/>
          </p:cNvSpPr>
          <p:nvPr>
            <p:ph sz="half" idx="1"/>
          </p:nvPr>
        </p:nvSpPr>
        <p:spPr>
          <a:xfrm>
            <a:off x="230934" y="2738481"/>
            <a:ext cx="4870579" cy="3164297"/>
          </a:xfrm>
        </p:spPr>
        <p:txBody>
          <a:bodyPr>
            <a:normAutofit fontScale="62500" lnSpcReduction="20000"/>
          </a:bodyPr>
          <a:lstStyle/>
          <a:p>
            <a:r>
              <a:rPr lang="en-US" dirty="0"/>
              <a:t>At low temperatures, the enthalpic factor dominates and proteins are folded</a:t>
            </a:r>
          </a:p>
          <a:p>
            <a:r>
              <a:rPr lang="en-US" dirty="0"/>
              <a:t>At high temperatures, the entropic factor dominates and proteins denature</a:t>
            </a:r>
          </a:p>
          <a:p>
            <a:r>
              <a:rPr lang="en-US" dirty="0"/>
              <a:t>However, some proteins also denature at very low temperatures</a:t>
            </a:r>
          </a:p>
          <a:p>
            <a:endParaRPr lang="en-US" dirty="0"/>
          </a:p>
          <a:p>
            <a:endParaRPr lang="en-US" dirty="0"/>
          </a:p>
          <a:p>
            <a:r>
              <a:rPr lang="en-US" sz="1500" dirty="0"/>
              <a:t>(Dias, 2010; Jeppesen, 2010; </a:t>
            </a:r>
            <a:r>
              <a:rPr lang="en-US" sz="1500" dirty="0">
                <a:sym typeface="Wingdings" panose="05000000000000000000" pitchFamily="2" charset="2"/>
              </a:rPr>
              <a:t>van Dijk et al., 2016; </a:t>
            </a:r>
            <a:r>
              <a:rPr lang="en-US" sz="1500" dirty="0"/>
              <a:t>Pucci, 2014</a:t>
            </a:r>
            <a:r>
              <a:rPr lang="en-US" sz="1500" dirty="0">
                <a:sym typeface="Wingdings" panose="05000000000000000000" pitchFamily="2" charset="2"/>
              </a:rPr>
              <a:t>)</a:t>
            </a:r>
            <a:endParaRPr lang="en-US" dirty="0"/>
          </a:p>
        </p:txBody>
      </p:sp>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8B205B2C-38C0-4A46-8A58-F74C267B2E85}"/>
                  </a:ext>
                </a:extLst>
              </p:cNvPr>
              <p:cNvSpPr txBox="1"/>
              <p:nvPr/>
            </p:nvSpPr>
            <p:spPr>
              <a:xfrm>
                <a:off x="1578388" y="1960948"/>
                <a:ext cx="1717137" cy="28854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75" i="1">
                          <a:latin typeface="Cambria Math" panose="02040503050406030204" pitchFamily="18" charset="0"/>
                          <a:ea typeface="Cambria Math" panose="02040503050406030204" pitchFamily="18" charset="0"/>
                        </a:rPr>
                        <m:t>∆</m:t>
                      </m:r>
                      <m:r>
                        <a:rPr lang="en-US" sz="1875" i="1">
                          <a:latin typeface="Cambria Math" panose="02040503050406030204" pitchFamily="18" charset="0"/>
                          <a:ea typeface="Cambria Math" panose="02040503050406030204" pitchFamily="18" charset="0"/>
                        </a:rPr>
                        <m:t>𝐺</m:t>
                      </m:r>
                      <m:r>
                        <a:rPr lang="en-US" sz="1875" i="1">
                          <a:latin typeface="Cambria Math" panose="02040503050406030204" pitchFamily="18" charset="0"/>
                        </a:rPr>
                        <m:t>=∆</m:t>
                      </m:r>
                      <m:r>
                        <a:rPr lang="en-US" sz="1875" i="1">
                          <a:latin typeface="Cambria Math" panose="02040503050406030204" pitchFamily="18" charset="0"/>
                        </a:rPr>
                        <m:t>𝐻</m:t>
                      </m:r>
                      <m:r>
                        <a:rPr lang="en-US" sz="1875" i="1">
                          <a:latin typeface="Cambria Math" panose="02040503050406030204" pitchFamily="18" charset="0"/>
                        </a:rPr>
                        <m:t>−</m:t>
                      </m:r>
                      <m:r>
                        <a:rPr lang="en-US" sz="1875" i="1">
                          <a:latin typeface="Cambria Math" panose="02040503050406030204" pitchFamily="18" charset="0"/>
                        </a:rPr>
                        <m:t>𝑇</m:t>
                      </m:r>
                      <m:r>
                        <a:rPr lang="en-US" sz="1875" i="1">
                          <a:latin typeface="Cambria Math" panose="02040503050406030204" pitchFamily="18" charset="0"/>
                          <a:ea typeface="Cambria Math" panose="02040503050406030204" pitchFamily="18" charset="0"/>
                        </a:rPr>
                        <m:t>∆</m:t>
                      </m:r>
                      <m:r>
                        <a:rPr lang="en-US" sz="1875" i="1">
                          <a:latin typeface="Cambria Math" panose="02040503050406030204" pitchFamily="18" charset="0"/>
                        </a:rPr>
                        <m:t>𝑆</m:t>
                      </m:r>
                    </m:oMath>
                  </m:oMathPara>
                </a14:m>
                <a:endParaRPr lang="en-US" sz="1875" dirty="0"/>
              </a:p>
            </p:txBody>
          </p:sp>
        </mc:Choice>
        <mc:Fallback>
          <p:sp>
            <p:nvSpPr>
              <p:cNvPr id="14" name="TextBox 13">
                <a:extLst>
                  <a:ext uri="{FF2B5EF4-FFF2-40B4-BE49-F238E27FC236}">
                    <a16:creationId xmlns:a16="http://schemas.microsoft.com/office/drawing/2014/main" id="{8B205B2C-38C0-4A46-8A58-F74C267B2E85}"/>
                  </a:ext>
                </a:extLst>
              </p:cNvPr>
              <p:cNvSpPr txBox="1">
                <a:spLocks noRot="1" noChangeAspect="1" noMove="1" noResize="1" noEditPoints="1" noAdjustHandles="1" noChangeArrowheads="1" noChangeShapeType="1" noTextEdit="1"/>
              </p:cNvSpPr>
              <p:nvPr/>
            </p:nvSpPr>
            <p:spPr>
              <a:xfrm>
                <a:off x="1578388" y="1960948"/>
                <a:ext cx="1717137" cy="288541"/>
              </a:xfrm>
              <a:prstGeom prst="rect">
                <a:avLst/>
              </a:prstGeom>
              <a:blipFill>
                <a:blip r:embed="rId2"/>
                <a:stretch>
                  <a:fillRect l="-3676" r="-735" b="-8333"/>
                </a:stretch>
              </a:blipFill>
            </p:spPr>
            <p:txBody>
              <a:bodyPr/>
              <a:lstStyle/>
              <a:p>
                <a:r>
                  <a:rPr lang="en-GB">
                    <a:noFill/>
                  </a:rPr>
                  <a:t> </a:t>
                </a:r>
              </a:p>
            </p:txBody>
          </p:sp>
        </mc:Fallback>
      </mc:AlternateContent>
      <p:pic>
        <p:nvPicPr>
          <p:cNvPr id="12" name="Content Placeholder 4">
            <a:extLst>
              <a:ext uri="{FF2B5EF4-FFF2-40B4-BE49-F238E27FC236}">
                <a16:creationId xmlns:a16="http://schemas.microsoft.com/office/drawing/2014/main" id="{0562DB0F-DEED-4AB7-AFD9-F7E9834453CA}"/>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a:stretch/>
        </p:blipFill>
        <p:spPr>
          <a:xfrm>
            <a:off x="5101512" y="1960948"/>
            <a:ext cx="3450323" cy="3223022"/>
          </a:xfrm>
          <a:prstGeom prst="rect">
            <a:avLst/>
          </a:prstGeom>
        </p:spPr>
      </p:pic>
    </p:spTree>
    <p:extLst>
      <p:ext uri="{BB962C8B-B14F-4D97-AF65-F5344CB8AC3E}">
        <p14:creationId xmlns:p14="http://schemas.microsoft.com/office/powerpoint/2010/main" val="2862003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13948E0-1EF1-1A42-9BFF-AD2F2E7DC47A}"/>
              </a:ext>
            </a:extLst>
          </p:cNvPr>
          <p:cNvSpPr>
            <a:spLocks noGrp="1"/>
          </p:cNvSpPr>
          <p:nvPr>
            <p:ph type="sldNum" sz="quarter" idx="4"/>
          </p:nvPr>
        </p:nvSpPr>
        <p:spPr/>
        <p:txBody>
          <a:bodyPr/>
          <a:lstStyle/>
          <a:p>
            <a:fld id="{35F0BF1F-B2AB-B44A-B9F1-0D6578E4BFD1}" type="slidenum">
              <a:rPr lang="en-GB" smtClean="0"/>
              <a:t>76</a:t>
            </a:fld>
            <a:endParaRPr lang="en-GB"/>
          </a:p>
        </p:txBody>
      </p:sp>
      <p:sp>
        <p:nvSpPr>
          <p:cNvPr id="6" name="Footer Placeholder 5">
            <a:extLst>
              <a:ext uri="{FF2B5EF4-FFF2-40B4-BE49-F238E27FC236}">
                <a16:creationId xmlns:a16="http://schemas.microsoft.com/office/drawing/2014/main" id="{AFC8E111-80AC-5D4C-BC18-9AC5E334E458}"/>
              </a:ext>
            </a:extLst>
          </p:cNvPr>
          <p:cNvSpPr>
            <a:spLocks noGrp="1"/>
          </p:cNvSpPr>
          <p:nvPr>
            <p:ph type="ftr" sz="quarter" idx="3"/>
          </p:nvPr>
        </p:nvSpPr>
        <p:spPr/>
        <p:txBody>
          <a:bodyPr/>
          <a:lstStyle/>
          <a:p>
            <a:r>
              <a:rPr lang="en-GB"/>
              <a:t>Sanne Abeln – Protein Science 2017 – s.abeln@vu.nl</a:t>
            </a:r>
            <a:endParaRPr lang="en-GB" dirty="0"/>
          </a:p>
        </p:txBody>
      </p:sp>
      <p:sp>
        <p:nvSpPr>
          <p:cNvPr id="7" name="Title 3">
            <a:extLst>
              <a:ext uri="{FF2B5EF4-FFF2-40B4-BE49-F238E27FC236}">
                <a16:creationId xmlns:a16="http://schemas.microsoft.com/office/drawing/2014/main" id="{0761BC33-359D-7143-8564-FE160370FE37}"/>
              </a:ext>
            </a:extLst>
          </p:cNvPr>
          <p:cNvSpPr>
            <a:spLocks noGrp="1"/>
          </p:cNvSpPr>
          <p:nvPr>
            <p:ph type="title"/>
          </p:nvPr>
        </p:nvSpPr>
        <p:spPr>
          <a:xfrm>
            <a:off x="0" y="0"/>
            <a:ext cx="9144000" cy="2183160"/>
          </a:xfrm>
          <a:ln>
            <a:solidFill>
              <a:schemeClr val="tx1"/>
            </a:solidFill>
          </a:ln>
        </p:spPr>
        <p:txBody>
          <a:bodyPr>
            <a:noAutofit/>
          </a:bodyPr>
          <a:lstStyle/>
          <a:p>
            <a:pPr algn="ctr"/>
            <a:r>
              <a:rPr lang="en-US" dirty="0"/>
              <a:t>Can the temperature-dependence of the hydrophobic effect explain cold-denaturation of amyloid fibrils?</a:t>
            </a:r>
          </a:p>
        </p:txBody>
      </p:sp>
      <p:pic>
        <p:nvPicPr>
          <p:cNvPr id="8" name="Picture 7">
            <a:extLst>
              <a:ext uri="{FF2B5EF4-FFF2-40B4-BE49-F238E27FC236}">
                <a16:creationId xmlns:a16="http://schemas.microsoft.com/office/drawing/2014/main" id="{76F34F0B-0F55-A048-87B8-5EB680738BB7}"/>
              </a:ext>
            </a:extLst>
          </p:cNvPr>
          <p:cNvPicPr>
            <a:picLocks noChangeAspect="1"/>
          </p:cNvPicPr>
          <p:nvPr/>
        </p:nvPicPr>
        <p:blipFill rotWithShape="1">
          <a:blip r:embed="rId2"/>
          <a:srcRect b="49753"/>
          <a:stretch/>
        </p:blipFill>
        <p:spPr>
          <a:xfrm>
            <a:off x="391145" y="2996952"/>
            <a:ext cx="4051930" cy="2226706"/>
          </a:xfrm>
          <a:prstGeom prst="rect">
            <a:avLst/>
          </a:prstGeom>
          <a:solidFill>
            <a:schemeClr val="bg1"/>
          </a:solidFill>
        </p:spPr>
      </p:pic>
      <p:pic>
        <p:nvPicPr>
          <p:cNvPr id="9" name="Picture 8">
            <a:extLst>
              <a:ext uri="{FF2B5EF4-FFF2-40B4-BE49-F238E27FC236}">
                <a16:creationId xmlns:a16="http://schemas.microsoft.com/office/drawing/2014/main" id="{A9297C66-AF49-2D40-B19D-507E9A03EA9B}"/>
              </a:ext>
            </a:extLst>
          </p:cNvPr>
          <p:cNvPicPr>
            <a:picLocks noChangeAspect="1"/>
          </p:cNvPicPr>
          <p:nvPr/>
        </p:nvPicPr>
        <p:blipFill rotWithShape="1">
          <a:blip r:embed="rId2"/>
          <a:srcRect t="50247"/>
          <a:stretch/>
        </p:blipFill>
        <p:spPr>
          <a:xfrm>
            <a:off x="4443075" y="2996952"/>
            <a:ext cx="4051930" cy="2204780"/>
          </a:xfrm>
          <a:prstGeom prst="rect">
            <a:avLst/>
          </a:prstGeom>
          <a:solidFill>
            <a:schemeClr val="bg1"/>
          </a:solidFill>
        </p:spPr>
      </p:pic>
    </p:spTree>
    <p:extLst>
      <p:ext uri="{BB962C8B-B14F-4D97-AF65-F5344CB8AC3E}">
        <p14:creationId xmlns:p14="http://schemas.microsoft.com/office/powerpoint/2010/main" val="3092869036"/>
      </p:ext>
    </p:extLst>
  </p:cSld>
  <p:clrMapOvr>
    <a:masterClrMapping/>
  </p:clrMapOvr>
  <p:transition spd="slow"/>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Theory: hydrophobic effect and enthalpic component</a:t>
            </a:r>
          </a:p>
        </p:txBody>
      </p:sp>
      <p:sp>
        <p:nvSpPr>
          <p:cNvPr id="5" name="Slide Number Placeholder 4"/>
          <p:cNvSpPr>
            <a:spLocks noGrp="1"/>
          </p:cNvSpPr>
          <p:nvPr>
            <p:ph type="sldNum" sz="quarter" idx="10"/>
          </p:nvPr>
        </p:nvSpPr>
        <p:spPr/>
        <p:txBody>
          <a:bodyPr/>
          <a:lstStyle/>
          <a:p>
            <a:fld id="{FA60DF8B-94DF-8B41-9918-0EE4F5D6E766}" type="slidenum">
              <a:rPr lang="en-GB" smtClean="0">
                <a:solidFill>
                  <a:srgbClr val="000000"/>
                </a:solidFill>
              </a:rPr>
              <a:pPr/>
              <a:t>77</a:t>
            </a:fld>
            <a:endParaRPr lang="en-GB">
              <a:solidFill>
                <a:srgbClr val="000000"/>
              </a:solidFill>
            </a:endParaRPr>
          </a:p>
        </p:txBody>
      </p:sp>
      <p:pic>
        <p:nvPicPr>
          <p:cNvPr id="3" name="Picture 2"/>
          <p:cNvPicPr>
            <a:picLocks noChangeAspect="1"/>
          </p:cNvPicPr>
          <p:nvPr/>
        </p:nvPicPr>
        <p:blipFill rotWithShape="1">
          <a:blip r:embed="rId2"/>
          <a:srcRect t="4961" b="37160"/>
          <a:stretch/>
        </p:blipFill>
        <p:spPr>
          <a:xfrm>
            <a:off x="311773" y="4312957"/>
            <a:ext cx="8804065" cy="2520280"/>
          </a:xfrm>
          <a:prstGeom prst="rect">
            <a:avLst/>
          </a:prstGeom>
          <a:solidFill>
            <a:schemeClr val="bg1"/>
          </a:solidFill>
        </p:spPr>
      </p:pic>
      <p:pic>
        <p:nvPicPr>
          <p:cNvPr id="6" name="Content Placeholder 3">
            <a:extLst>
              <a:ext uri="{FF2B5EF4-FFF2-40B4-BE49-F238E27FC236}">
                <a16:creationId xmlns:a16="http://schemas.microsoft.com/office/drawing/2014/main" id="{89E4CA2A-735B-7749-AB1D-15C859906F4E}"/>
              </a:ext>
            </a:extLst>
          </p:cNvPr>
          <p:cNvPicPr>
            <a:picLocks noGrp="1" noChangeAspect="1"/>
          </p:cNvPicPr>
          <p:nvPr>
            <p:ph idx="1"/>
          </p:nvPr>
        </p:nvPicPr>
        <p:blipFill rotWithShape="1">
          <a:blip r:embed="rId3"/>
          <a:srcRect t="8611" r="49153" b="-2365"/>
          <a:stretch/>
        </p:blipFill>
        <p:spPr>
          <a:xfrm>
            <a:off x="5220072" y="960334"/>
            <a:ext cx="3540336" cy="3306688"/>
          </a:xfrm>
          <a:solidFill>
            <a:srgbClr val="FFFFFF"/>
          </a:solidFill>
        </p:spPr>
      </p:pic>
      <p:sp>
        <p:nvSpPr>
          <p:cNvPr id="7" name="Rectangle 6">
            <a:extLst>
              <a:ext uri="{FF2B5EF4-FFF2-40B4-BE49-F238E27FC236}">
                <a16:creationId xmlns:a16="http://schemas.microsoft.com/office/drawing/2014/main" id="{F58013B5-686D-DD43-92F3-99365CCF891C}"/>
              </a:ext>
            </a:extLst>
          </p:cNvPr>
          <p:cNvSpPr>
            <a:spLocks noChangeArrowheads="1"/>
          </p:cNvSpPr>
          <p:nvPr/>
        </p:nvSpPr>
        <p:spPr bwMode="auto">
          <a:xfrm>
            <a:off x="467544" y="961145"/>
            <a:ext cx="4104456" cy="335181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spcBef>
                <a:spcPct val="0"/>
              </a:spcBef>
            </a:pPr>
            <a:endParaRPr lang="en-US" altLang="en-US" dirty="0">
              <a:solidFill>
                <a:srgbClr val="000000"/>
              </a:solidFill>
            </a:endParaRPr>
          </a:p>
        </p:txBody>
      </p:sp>
      <p:grpSp>
        <p:nvGrpSpPr>
          <p:cNvPr id="8" name="Group 10">
            <a:extLst>
              <a:ext uri="{FF2B5EF4-FFF2-40B4-BE49-F238E27FC236}">
                <a16:creationId xmlns:a16="http://schemas.microsoft.com/office/drawing/2014/main" id="{BEEC4911-5C80-B94C-8A73-C7924504CFA2}"/>
              </a:ext>
            </a:extLst>
          </p:cNvPr>
          <p:cNvGrpSpPr>
            <a:grpSpLocks/>
          </p:cNvGrpSpPr>
          <p:nvPr/>
        </p:nvGrpSpPr>
        <p:grpSpPr bwMode="auto">
          <a:xfrm>
            <a:off x="574831" y="1130075"/>
            <a:ext cx="4069176" cy="3228817"/>
            <a:chOff x="4513812" y="1414787"/>
            <a:chExt cx="4324110" cy="4152249"/>
          </a:xfrm>
        </p:grpSpPr>
        <p:grpSp>
          <p:nvGrpSpPr>
            <p:cNvPr id="9" name="Group 9">
              <a:extLst>
                <a:ext uri="{FF2B5EF4-FFF2-40B4-BE49-F238E27FC236}">
                  <a16:creationId xmlns:a16="http://schemas.microsoft.com/office/drawing/2014/main" id="{FE718990-794C-4947-A5E2-0388465D5E41}"/>
                </a:ext>
              </a:extLst>
            </p:cNvPr>
            <p:cNvGrpSpPr>
              <a:grpSpLocks/>
            </p:cNvGrpSpPr>
            <p:nvPr/>
          </p:nvGrpSpPr>
          <p:grpSpPr bwMode="auto">
            <a:xfrm>
              <a:off x="4513812" y="1414787"/>
              <a:ext cx="4324110" cy="3677141"/>
              <a:chOff x="4513812" y="1414787"/>
              <a:chExt cx="4324110" cy="3677141"/>
            </a:xfrm>
          </p:grpSpPr>
          <p:pic>
            <p:nvPicPr>
              <p:cNvPr id="11" name="Content Placeholder 3" descr="Chemical_Potential.png">
                <a:extLst>
                  <a:ext uri="{FF2B5EF4-FFF2-40B4-BE49-F238E27FC236}">
                    <a16:creationId xmlns:a16="http://schemas.microsoft.com/office/drawing/2014/main" id="{F252AEE2-D053-D14A-94A2-982579C22718}"/>
                  </a:ext>
                </a:extLst>
              </p:cNvPr>
              <p:cNvPicPr>
                <a:picLocks noChangeAspect="1"/>
              </p:cNvPicPr>
              <p:nvPr/>
            </p:nvPicPr>
            <p:blipFill rotWithShape="1">
              <a:blip r:embed="rId4">
                <a:extLst>
                  <a:ext uri="{28A0092B-C50C-407E-A947-70E740481C1C}">
                    <a14:useLocalDpi xmlns:a14="http://schemas.microsoft.com/office/drawing/2010/main" val="0"/>
                  </a:ext>
                </a:extLst>
              </a:blip>
              <a:srcRect l="16975" t="6357" r="2988" b="6505"/>
              <a:stretch/>
            </p:blipFill>
            <p:spPr bwMode="auto">
              <a:xfrm>
                <a:off x="5241516" y="1414787"/>
                <a:ext cx="3596406" cy="3677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26">
                <a:extLst>
                  <a:ext uri="{FF2B5EF4-FFF2-40B4-BE49-F238E27FC236}">
                    <a16:creationId xmlns:a16="http://schemas.microsoft.com/office/drawing/2014/main" id="{2CD49568-C8C2-6844-92BD-E0ACE8D3CF4A}"/>
                  </a:ext>
                </a:extLst>
              </p:cNvPr>
              <p:cNvSpPr txBox="1">
                <a:spLocks noChangeArrowheads="1"/>
              </p:cNvSpPr>
              <p:nvPr/>
            </p:nvSpPr>
            <p:spPr bwMode="auto">
              <a:xfrm rot="16200000">
                <a:off x="3060921" y="3191487"/>
                <a:ext cx="3200135" cy="294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defRPr sz="2400">
                    <a:solidFill>
                      <a:schemeClr val="tx1"/>
                    </a:solidFill>
                    <a:latin typeface="Arial" panose="020B0604020202020204" pitchFamily="34" charset="0"/>
                    <a:ea typeface="ＭＳ Ｐゴシック" panose="020B0600070205080204" pitchFamily="34" charset="-128"/>
                  </a:defRPr>
                </a:lvl5pPr>
                <a:lvl6pPr marL="2514600" indent="-228600" algn="ctr" defTabSz="457200"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defTabSz="457200"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defTabSz="457200"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defTabSz="457200"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pPr>
                <a:r>
                  <a:rPr lang="en-US" altLang="en-US" sz="1200" dirty="0">
                    <a:solidFill>
                      <a:srgbClr val="000000"/>
                    </a:solidFill>
                  </a:rPr>
                  <a:t>s</a:t>
                </a:r>
              </a:p>
            </p:txBody>
          </p:sp>
        </p:grpSp>
        <p:sp>
          <p:nvSpPr>
            <p:cNvPr id="10" name="TextBox 27">
              <a:extLst>
                <a:ext uri="{FF2B5EF4-FFF2-40B4-BE49-F238E27FC236}">
                  <a16:creationId xmlns:a16="http://schemas.microsoft.com/office/drawing/2014/main" id="{C2096444-A464-A048-8892-D3293D2AB235}"/>
                </a:ext>
              </a:extLst>
            </p:cNvPr>
            <p:cNvSpPr txBox="1">
              <a:spLocks noChangeArrowheads="1"/>
            </p:cNvSpPr>
            <p:nvPr/>
          </p:nvSpPr>
          <p:spPr bwMode="auto">
            <a:xfrm>
              <a:off x="5547593" y="5230606"/>
              <a:ext cx="2860484" cy="336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defRPr sz="2400">
                  <a:solidFill>
                    <a:schemeClr val="tx1"/>
                  </a:solidFill>
                  <a:latin typeface="Arial" panose="020B0604020202020204" pitchFamily="34" charset="0"/>
                  <a:ea typeface="ＭＳ Ｐゴシック" panose="020B0600070205080204" pitchFamily="34" charset="-128"/>
                </a:defRPr>
              </a:lvl5pPr>
              <a:lvl6pPr marL="2514600" indent="-228600" algn="ctr" defTabSz="457200"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defTabSz="457200"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defTabSz="457200"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defTabSz="457200"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eaLnBrk="1" hangingPunct="1">
                <a:spcBef>
                  <a:spcPct val="0"/>
                </a:spcBef>
              </a:pPr>
              <a:r>
                <a:rPr lang="en-US" altLang="en-US" sz="1100" dirty="0">
                  <a:solidFill>
                    <a:srgbClr val="000000"/>
                  </a:solidFill>
                </a:rPr>
                <a:t>Temperature (Kelvin)</a:t>
              </a:r>
            </a:p>
          </p:txBody>
        </p:sp>
      </p:grpSp>
    </p:spTree>
    <p:extLst>
      <p:ext uri="{BB962C8B-B14F-4D97-AF65-F5344CB8AC3E}">
        <p14:creationId xmlns:p14="http://schemas.microsoft.com/office/powerpoint/2010/main" val="708125073"/>
      </p:ext>
    </p:extLst>
  </p:cSld>
  <p:clrMapOvr>
    <a:masterClrMapping/>
  </p:clrMapOvr>
  <p:transition spd="slow"/>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Shape 221"/>
          <p:cNvSpPr txBox="1">
            <a:spLocks noGrp="1"/>
          </p:cNvSpPr>
          <p:nvPr>
            <p:ph type="title"/>
          </p:nvPr>
        </p:nvSpPr>
        <p:spPr>
          <a:xfrm>
            <a:off x="0" y="0"/>
            <a:ext cx="9144000" cy="1465100"/>
          </a:xfrm>
          <a:prstGeom prst="rect">
            <a:avLst/>
          </a:prstGeom>
        </p:spPr>
        <p:txBody>
          <a:bodyPr spcFirstLastPara="1" vert="horz" wrap="square" lIns="91425" tIns="45700" rIns="91425" bIns="45700" numCol="1" anchor="ctr" anchorCtr="0" compatLnSpc="1">
            <a:prstTxWarp prst="textNoShape">
              <a:avLst/>
            </a:prstTxWarp>
            <a:noAutofit/>
          </a:bodyPr>
          <a:lstStyle/>
          <a:p>
            <a:pPr>
              <a:spcBef>
                <a:spcPts val="0"/>
              </a:spcBef>
              <a:spcAft>
                <a:spcPts val="0"/>
              </a:spcAft>
            </a:pPr>
            <a:r>
              <a:rPr lang="en-GB" sz="1800" dirty="0"/>
              <a:t>Adding hydrophobic temperature dependence to amyloid formation</a:t>
            </a:r>
            <a:endParaRPr sz="1800" dirty="0"/>
          </a:p>
        </p:txBody>
      </p:sp>
      <p:pic>
        <p:nvPicPr>
          <p:cNvPr id="222" name="Shape 222"/>
          <p:cNvPicPr preferRelativeResize="0"/>
          <p:nvPr/>
        </p:nvPicPr>
        <p:blipFill>
          <a:blip r:embed="rId3">
            <a:alphaModFix/>
          </a:blip>
          <a:stretch>
            <a:fillRect/>
          </a:stretch>
        </p:blipFill>
        <p:spPr>
          <a:xfrm>
            <a:off x="609316" y="2757903"/>
            <a:ext cx="5572338" cy="3714900"/>
          </a:xfrm>
          <a:prstGeom prst="rect">
            <a:avLst/>
          </a:prstGeom>
          <a:noFill/>
          <a:ln>
            <a:noFill/>
          </a:ln>
        </p:spPr>
      </p:pic>
      <p:sp>
        <p:nvSpPr>
          <p:cNvPr id="223" name="Shape 223"/>
          <p:cNvSpPr txBox="1"/>
          <p:nvPr/>
        </p:nvSpPr>
        <p:spPr>
          <a:xfrm>
            <a:off x="6177800" y="2786300"/>
            <a:ext cx="1807500" cy="189900"/>
          </a:xfrm>
          <a:prstGeom prst="rect">
            <a:avLst/>
          </a:prstGeom>
          <a:noFill/>
          <a:ln>
            <a:noFill/>
          </a:ln>
        </p:spPr>
        <p:txBody>
          <a:bodyPr spcFirstLastPara="1" wrap="square" lIns="91425" tIns="91425" rIns="91425" bIns="91425" anchor="t" anchorCtr="0">
            <a:noAutofit/>
          </a:bodyPr>
          <a:lstStyle/>
          <a:p>
            <a:pPr>
              <a:spcBef>
                <a:spcPts val="0"/>
              </a:spcBef>
              <a:spcAft>
                <a:spcPts val="0"/>
              </a:spcAft>
            </a:pPr>
            <a:r>
              <a:rPr lang="en-GB"/>
              <a:t>Folded protein</a:t>
            </a:r>
            <a:endParaRPr/>
          </a:p>
        </p:txBody>
      </p:sp>
      <p:sp>
        <p:nvSpPr>
          <p:cNvPr id="224" name="Shape 224"/>
          <p:cNvSpPr txBox="1"/>
          <p:nvPr/>
        </p:nvSpPr>
        <p:spPr>
          <a:xfrm>
            <a:off x="6258275" y="4629225"/>
            <a:ext cx="1807500" cy="189900"/>
          </a:xfrm>
          <a:prstGeom prst="rect">
            <a:avLst/>
          </a:prstGeom>
          <a:noFill/>
          <a:ln>
            <a:noFill/>
          </a:ln>
        </p:spPr>
        <p:txBody>
          <a:bodyPr spcFirstLastPara="1" wrap="square" lIns="91425" tIns="91425" rIns="91425" bIns="91425" anchor="t" anchorCtr="0">
            <a:noAutofit/>
          </a:bodyPr>
          <a:lstStyle/>
          <a:p>
            <a:pPr>
              <a:spcBef>
                <a:spcPts val="0"/>
              </a:spcBef>
              <a:spcAft>
                <a:spcPts val="0"/>
              </a:spcAft>
            </a:pPr>
            <a:r>
              <a:rPr lang="en-GB"/>
              <a:t>Amyloid fibril</a:t>
            </a:r>
            <a:endParaRPr/>
          </a:p>
        </p:txBody>
      </p:sp>
      <p:sp>
        <p:nvSpPr>
          <p:cNvPr id="225" name="Shape 225"/>
          <p:cNvSpPr txBox="1"/>
          <p:nvPr/>
        </p:nvSpPr>
        <p:spPr>
          <a:xfrm>
            <a:off x="3642025" y="1655000"/>
            <a:ext cx="2949300" cy="189900"/>
          </a:xfrm>
          <a:prstGeom prst="rect">
            <a:avLst/>
          </a:prstGeom>
          <a:noFill/>
          <a:ln>
            <a:noFill/>
          </a:ln>
        </p:spPr>
        <p:txBody>
          <a:bodyPr spcFirstLastPara="1" wrap="square" lIns="91425" tIns="91425" rIns="91425" bIns="91425" anchor="t" anchorCtr="0">
            <a:noAutofit/>
          </a:bodyPr>
          <a:lstStyle/>
          <a:p>
            <a:pPr>
              <a:spcBef>
                <a:spcPts val="0"/>
              </a:spcBef>
              <a:spcAft>
                <a:spcPts val="0"/>
              </a:spcAft>
            </a:pPr>
            <a:r>
              <a:rPr lang="en-GB"/>
              <a:t>Lattice models with beta strands</a:t>
            </a:r>
            <a:endParaRPr/>
          </a:p>
        </p:txBody>
      </p:sp>
      <p:sp>
        <p:nvSpPr>
          <p:cNvPr id="226" name="Shape 226"/>
          <p:cNvSpPr txBox="1"/>
          <p:nvPr/>
        </p:nvSpPr>
        <p:spPr>
          <a:xfrm>
            <a:off x="762000" y="1655000"/>
            <a:ext cx="2759700" cy="189900"/>
          </a:xfrm>
          <a:prstGeom prst="rect">
            <a:avLst/>
          </a:prstGeom>
          <a:noFill/>
          <a:ln>
            <a:noFill/>
          </a:ln>
        </p:spPr>
        <p:txBody>
          <a:bodyPr spcFirstLastPara="1" wrap="square" lIns="91425" tIns="91425" rIns="91425" bIns="91425" anchor="t" anchorCtr="0">
            <a:noAutofit/>
          </a:bodyPr>
          <a:lstStyle/>
          <a:p>
            <a:pPr>
              <a:spcBef>
                <a:spcPts val="0"/>
              </a:spcBef>
              <a:spcAft>
                <a:spcPts val="0"/>
              </a:spcAft>
            </a:pPr>
            <a:r>
              <a:rPr lang="en-GB"/>
              <a:t>Experimental protein structures</a:t>
            </a:r>
            <a:endParaRPr/>
          </a:p>
        </p:txBody>
      </p:sp>
    </p:spTree>
    <p:extLst>
      <p:ext uri="{BB962C8B-B14F-4D97-AF65-F5344CB8AC3E}">
        <p14:creationId xmlns:p14="http://schemas.microsoft.com/office/powerpoint/2010/main" val="139560074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Shape 231"/>
          <p:cNvSpPr txBox="1">
            <a:spLocks noGrp="1"/>
          </p:cNvSpPr>
          <p:nvPr>
            <p:ph type="title"/>
          </p:nvPr>
        </p:nvSpPr>
        <p:spPr>
          <a:xfrm>
            <a:off x="0" y="44624"/>
            <a:ext cx="9144000" cy="1384126"/>
          </a:xfrm>
          <a:prstGeom prst="rect">
            <a:avLst/>
          </a:prstGeom>
        </p:spPr>
        <p:txBody>
          <a:bodyPr spcFirstLastPara="1" vert="horz" wrap="square" lIns="91425" tIns="45700" rIns="91425" bIns="45700" numCol="1" anchor="ctr" anchorCtr="0" compatLnSpc="1">
            <a:prstTxWarp prst="textNoShape">
              <a:avLst/>
            </a:prstTxWarp>
            <a:noAutofit/>
          </a:bodyPr>
          <a:lstStyle/>
          <a:p>
            <a:pPr>
              <a:spcBef>
                <a:spcPts val="0"/>
              </a:spcBef>
              <a:spcAft>
                <a:spcPts val="0"/>
              </a:spcAft>
            </a:pPr>
            <a:r>
              <a:rPr lang="en-GB" sz="2400" dirty="0"/>
              <a:t>Simulation: Cold collapse of amyloid fibrils</a:t>
            </a:r>
            <a:endParaRPr sz="2400" dirty="0"/>
          </a:p>
        </p:txBody>
      </p:sp>
      <p:sp>
        <p:nvSpPr>
          <p:cNvPr id="232" name="Shape 232"/>
          <p:cNvSpPr txBox="1">
            <a:spLocks noGrp="1"/>
          </p:cNvSpPr>
          <p:nvPr>
            <p:ph type="body" idx="1"/>
          </p:nvPr>
        </p:nvSpPr>
        <p:spPr>
          <a:xfrm>
            <a:off x="762000" y="1943100"/>
            <a:ext cx="7543800" cy="3714900"/>
          </a:xfrm>
          <a:prstGeom prst="rect">
            <a:avLst/>
          </a:prstGeom>
        </p:spPr>
        <p:txBody>
          <a:bodyPr spcFirstLastPara="1" vert="horz" wrap="square" lIns="91425" tIns="45700" rIns="91425" bIns="45700" numCol="1" anchor="t" anchorCtr="0" compatLnSpc="1">
            <a:prstTxWarp prst="textNoShape">
              <a:avLst/>
            </a:prstTxWarp>
            <a:noAutofit/>
          </a:bodyPr>
          <a:lstStyle/>
          <a:p>
            <a:pPr marL="0" indent="0">
              <a:spcBef>
                <a:spcPts val="1800"/>
              </a:spcBef>
              <a:spcAft>
                <a:spcPts val="0"/>
              </a:spcAft>
              <a:buNone/>
            </a:pPr>
            <a:endParaRPr/>
          </a:p>
        </p:txBody>
      </p:sp>
      <p:pic>
        <p:nvPicPr>
          <p:cNvPr id="233" name="Shape 233"/>
          <p:cNvPicPr preferRelativeResize="0"/>
          <p:nvPr/>
        </p:nvPicPr>
        <p:blipFill>
          <a:blip r:embed="rId3">
            <a:alphaModFix/>
          </a:blip>
          <a:stretch>
            <a:fillRect/>
          </a:stretch>
        </p:blipFill>
        <p:spPr>
          <a:xfrm>
            <a:off x="351525" y="1467751"/>
            <a:ext cx="8398050" cy="4287749"/>
          </a:xfrm>
          <a:prstGeom prst="rect">
            <a:avLst/>
          </a:prstGeom>
          <a:noFill/>
          <a:ln>
            <a:noFill/>
          </a:ln>
        </p:spPr>
      </p:pic>
    </p:spTree>
    <p:extLst>
      <p:ext uri="{BB962C8B-B14F-4D97-AF65-F5344CB8AC3E}">
        <p14:creationId xmlns:p14="http://schemas.microsoft.com/office/powerpoint/2010/main" val="16015446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D0513-2390-5C42-8553-F02FB68ED46C}"/>
              </a:ext>
            </a:extLst>
          </p:cNvPr>
          <p:cNvSpPr>
            <a:spLocks noGrp="1"/>
          </p:cNvSpPr>
          <p:nvPr>
            <p:ph type="title"/>
          </p:nvPr>
        </p:nvSpPr>
        <p:spPr/>
        <p:txBody>
          <a:bodyPr/>
          <a:lstStyle/>
          <a:p>
            <a:r>
              <a:rPr lang="en-GB" altLang="en-US"/>
              <a:t>Typical CASP results</a:t>
            </a:r>
          </a:p>
        </p:txBody>
      </p:sp>
      <p:pic>
        <p:nvPicPr>
          <p:cNvPr id="27650" name="Picture 4">
            <a:extLst>
              <a:ext uri="{FF2B5EF4-FFF2-40B4-BE49-F238E27FC236}">
                <a16:creationId xmlns:a16="http://schemas.microsoft.com/office/drawing/2014/main" id="{E46475CC-76D0-F34B-BA29-DE655FBEC65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79613" y="1196975"/>
            <a:ext cx="45720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9" name="Shape 239"/>
          <p:cNvSpPr txBox="1">
            <a:spLocks noGrp="1"/>
          </p:cNvSpPr>
          <p:nvPr>
            <p:ph type="title"/>
          </p:nvPr>
        </p:nvSpPr>
        <p:spPr>
          <a:xfrm>
            <a:off x="0" y="1"/>
            <a:ext cx="9144000" cy="1428750"/>
          </a:xfrm>
          <a:prstGeom prst="rect">
            <a:avLst/>
          </a:prstGeom>
        </p:spPr>
        <p:txBody>
          <a:bodyPr spcFirstLastPara="1" vert="horz" wrap="square" lIns="91425" tIns="45700" rIns="91425" bIns="45700" numCol="1" anchor="ctr" anchorCtr="0" compatLnSpc="1">
            <a:prstTxWarp prst="textNoShape">
              <a:avLst/>
            </a:prstTxWarp>
            <a:noAutofit/>
          </a:bodyPr>
          <a:lstStyle/>
          <a:p>
            <a:pPr>
              <a:spcBef>
                <a:spcPts val="0"/>
              </a:spcBef>
              <a:spcAft>
                <a:spcPts val="0"/>
              </a:spcAft>
            </a:pPr>
            <a:r>
              <a:rPr lang="en-GB" dirty="0"/>
              <a:t>Simulation and theory:</a:t>
            </a:r>
            <a:br>
              <a:rPr lang="en-GB" dirty="0"/>
            </a:br>
            <a:r>
              <a:rPr lang="en-GB" dirty="0"/>
              <a:t>thermodynamic signatures - model</a:t>
            </a:r>
            <a:endParaRPr dirty="0"/>
          </a:p>
        </p:txBody>
      </p:sp>
      <p:pic>
        <p:nvPicPr>
          <p:cNvPr id="9" name="Content Placeholder 32">
            <a:extLst>
              <a:ext uri="{FF2B5EF4-FFF2-40B4-BE49-F238E27FC236}">
                <a16:creationId xmlns:a16="http://schemas.microsoft.com/office/drawing/2014/main" id="{D6733ED2-1764-804F-97AC-1DE818FFBFC7}"/>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78312" t="47631"/>
          <a:stretch/>
        </p:blipFill>
        <p:spPr>
          <a:xfrm>
            <a:off x="102875" y="2238609"/>
            <a:ext cx="3347359" cy="3224227"/>
          </a:xfrm>
          <a:prstGeom prst="rect">
            <a:avLst/>
          </a:prstGeom>
        </p:spPr>
      </p:pic>
      <p:sp>
        <p:nvSpPr>
          <p:cNvPr id="10" name="Content Placeholder 4">
            <a:extLst>
              <a:ext uri="{FF2B5EF4-FFF2-40B4-BE49-F238E27FC236}">
                <a16:creationId xmlns:a16="http://schemas.microsoft.com/office/drawing/2014/main" id="{A620A2F7-074A-0143-BD65-B85777F8E071}"/>
              </a:ext>
            </a:extLst>
          </p:cNvPr>
          <p:cNvSpPr txBox="1">
            <a:spLocks/>
          </p:cNvSpPr>
          <p:nvPr/>
        </p:nvSpPr>
        <p:spPr>
          <a:xfrm>
            <a:off x="3161428" y="5754480"/>
            <a:ext cx="5982572" cy="626849"/>
          </a:xfrm>
          <a:prstGeom prst="rect">
            <a:avLst/>
          </a:prstGeom>
        </p:spPr>
        <p:txBody>
          <a:bodyPr>
            <a:normAutofit fontScale="92500" lnSpcReduction="10000"/>
          </a:bodyPr>
          <a:lstStyle>
            <a:lvl1pPr marL="342900" indent="-342900" algn="l" rtl="0" eaLnBrk="0" fontAlgn="base" hangingPunct="0">
              <a:spcBef>
                <a:spcPct val="75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ea typeface="+mn-ea"/>
              </a:defRPr>
            </a:lvl2pPr>
            <a:lvl3pPr marL="1143000" indent="-228600" algn="l" rtl="0" eaLnBrk="0" fontAlgn="base" hangingPunct="0">
              <a:spcBef>
                <a:spcPct val="20000"/>
              </a:spcBef>
              <a:spcAft>
                <a:spcPct val="0"/>
              </a:spcAft>
              <a:buChar char="•"/>
              <a:defRPr>
                <a:solidFill>
                  <a:schemeClr val="tx1"/>
                </a:solidFill>
                <a:latin typeface="+mn-lt"/>
                <a:ea typeface="+mn-ea"/>
              </a:defRPr>
            </a:lvl3pPr>
            <a:lvl4pPr marL="1600200" indent="-228600" algn="l" rtl="0" eaLnBrk="0" fontAlgn="base" hangingPunct="0">
              <a:spcBef>
                <a:spcPct val="20000"/>
              </a:spcBef>
              <a:spcAft>
                <a:spcPct val="0"/>
              </a:spcAft>
              <a:buChar char="–"/>
              <a:defRPr sz="1600">
                <a:solidFill>
                  <a:schemeClr val="tx1"/>
                </a:solidFill>
                <a:latin typeface="+mn-lt"/>
                <a:ea typeface="+mn-ea"/>
              </a:defRPr>
            </a:lvl4pPr>
            <a:lvl5pPr marL="2057400" indent="-228600" algn="l" rtl="0" eaLnBrk="0" fontAlgn="base" hangingPunct="0">
              <a:spcBef>
                <a:spcPct val="20000"/>
              </a:spcBef>
              <a:spcAft>
                <a:spcPct val="0"/>
              </a:spcAft>
              <a:buFont typeface="Times" charset="0"/>
              <a:buChar char="•"/>
              <a:defRPr sz="1600">
                <a:solidFill>
                  <a:schemeClr val="tx1"/>
                </a:solidFill>
                <a:latin typeface="+mn-lt"/>
                <a:ea typeface="+mn-ea"/>
              </a:defRPr>
            </a:lvl5pPr>
            <a:lvl6pPr marL="2514600" indent="-228600" algn="l" rtl="0" fontAlgn="base">
              <a:spcBef>
                <a:spcPct val="20000"/>
              </a:spcBef>
              <a:spcAft>
                <a:spcPct val="0"/>
              </a:spcAft>
              <a:buFont typeface="Times" charset="0"/>
              <a:buChar char="•"/>
              <a:defRPr sz="1600">
                <a:solidFill>
                  <a:schemeClr val="tx1"/>
                </a:solidFill>
                <a:latin typeface="+mn-lt"/>
                <a:ea typeface="+mn-ea"/>
              </a:defRPr>
            </a:lvl6pPr>
            <a:lvl7pPr marL="2971800" indent="-228600" algn="l" rtl="0" fontAlgn="base">
              <a:spcBef>
                <a:spcPct val="20000"/>
              </a:spcBef>
              <a:spcAft>
                <a:spcPct val="0"/>
              </a:spcAft>
              <a:buFont typeface="Times" charset="0"/>
              <a:buChar char="•"/>
              <a:defRPr sz="1600">
                <a:solidFill>
                  <a:schemeClr val="tx1"/>
                </a:solidFill>
                <a:latin typeface="+mn-lt"/>
                <a:ea typeface="+mn-ea"/>
              </a:defRPr>
            </a:lvl7pPr>
            <a:lvl8pPr marL="3429000" indent="-228600" algn="l" rtl="0" fontAlgn="base">
              <a:spcBef>
                <a:spcPct val="20000"/>
              </a:spcBef>
              <a:spcAft>
                <a:spcPct val="0"/>
              </a:spcAft>
              <a:buFont typeface="Times" charset="0"/>
              <a:buChar char="•"/>
              <a:defRPr sz="1600">
                <a:solidFill>
                  <a:schemeClr val="tx1"/>
                </a:solidFill>
                <a:latin typeface="+mn-lt"/>
                <a:ea typeface="+mn-ea"/>
              </a:defRPr>
            </a:lvl8pPr>
            <a:lvl9pPr marL="3886200" indent="-228600" algn="l" rtl="0" fontAlgn="base">
              <a:spcBef>
                <a:spcPct val="20000"/>
              </a:spcBef>
              <a:spcAft>
                <a:spcPct val="0"/>
              </a:spcAft>
              <a:buFont typeface="Times" charset="0"/>
              <a:buChar char="•"/>
              <a:defRPr sz="1600">
                <a:solidFill>
                  <a:schemeClr val="tx1"/>
                </a:solidFill>
                <a:latin typeface="+mn-lt"/>
                <a:ea typeface="+mn-ea"/>
              </a:defRPr>
            </a:lvl9pPr>
          </a:lstStyle>
          <a:p>
            <a:pPr marL="0" indent="0">
              <a:buNone/>
            </a:pPr>
            <a:r>
              <a:rPr lang="en-US" sz="1900" kern="0" dirty="0">
                <a:sym typeface="Wingdings" panose="05000000000000000000" pitchFamily="2" charset="2"/>
              </a:rPr>
              <a:t>The hydrophobic temperature dependence can explain the enthalpic, but not the entropic behavior of the system</a:t>
            </a:r>
            <a:endParaRPr lang="en-US" sz="1900" kern="0" dirty="0"/>
          </a:p>
        </p:txBody>
      </p:sp>
      <p:pic>
        <p:nvPicPr>
          <p:cNvPr id="12" name="Picture 11">
            <a:extLst>
              <a:ext uri="{FF2B5EF4-FFF2-40B4-BE49-F238E27FC236}">
                <a16:creationId xmlns:a16="http://schemas.microsoft.com/office/drawing/2014/main" id="{DBBF427D-9140-974B-86FC-E99CE39E1B19}"/>
              </a:ext>
            </a:extLst>
          </p:cNvPr>
          <p:cNvPicPr>
            <a:picLocks noChangeAspect="1"/>
          </p:cNvPicPr>
          <p:nvPr/>
        </p:nvPicPr>
        <p:blipFill rotWithShape="1">
          <a:blip r:embed="rId3">
            <a:extLst>
              <a:ext uri="{28A0092B-C50C-407E-A947-70E740481C1C}">
                <a14:useLocalDpi xmlns:a14="http://schemas.microsoft.com/office/drawing/2010/main" val="0"/>
              </a:ext>
            </a:extLst>
          </a:blip>
          <a:srcRect l="78312" b="52705"/>
          <a:stretch/>
        </p:blipFill>
        <p:spPr>
          <a:xfrm>
            <a:off x="3450234" y="2238609"/>
            <a:ext cx="3363909" cy="2926279"/>
          </a:xfrm>
          <a:prstGeom prst="rect">
            <a:avLst/>
          </a:prstGeom>
        </p:spPr>
      </p:pic>
      <p:pic>
        <p:nvPicPr>
          <p:cNvPr id="13" name="Content Placeholder 32">
            <a:extLst>
              <a:ext uri="{FF2B5EF4-FFF2-40B4-BE49-F238E27FC236}">
                <a16:creationId xmlns:a16="http://schemas.microsoft.com/office/drawing/2014/main" id="{8B7AE351-DF93-0042-B9E2-BDD8CC135650}"/>
              </a:ext>
            </a:extLst>
          </p:cNvPr>
          <p:cNvPicPr>
            <a:picLocks noChangeAspect="1"/>
          </p:cNvPicPr>
          <p:nvPr/>
        </p:nvPicPr>
        <p:blipFill rotWithShape="1">
          <a:blip r:embed="rId3">
            <a:extLst>
              <a:ext uri="{28A0092B-C50C-407E-A947-70E740481C1C}">
                <a14:useLocalDpi xmlns:a14="http://schemas.microsoft.com/office/drawing/2010/main" val="0"/>
              </a:ext>
            </a:extLst>
          </a:blip>
          <a:srcRect l="78312" t="94984"/>
          <a:stretch/>
        </p:blipFill>
        <p:spPr>
          <a:xfrm>
            <a:off x="3331102" y="5128555"/>
            <a:ext cx="3347359" cy="308802"/>
          </a:xfrm>
          <a:prstGeom prst="rect">
            <a:avLst/>
          </a:prstGeom>
        </p:spPr>
      </p:pic>
      <p:sp>
        <p:nvSpPr>
          <p:cNvPr id="14" name="TextBox 13">
            <a:extLst>
              <a:ext uri="{FF2B5EF4-FFF2-40B4-BE49-F238E27FC236}">
                <a16:creationId xmlns:a16="http://schemas.microsoft.com/office/drawing/2014/main" id="{8866C924-5793-CD46-B1AF-001240E05959}"/>
              </a:ext>
            </a:extLst>
          </p:cNvPr>
          <p:cNvSpPr txBox="1"/>
          <p:nvPr/>
        </p:nvSpPr>
        <p:spPr>
          <a:xfrm>
            <a:off x="1259632" y="1633128"/>
            <a:ext cx="5915328" cy="553998"/>
          </a:xfrm>
          <a:prstGeom prst="rect">
            <a:avLst/>
          </a:prstGeom>
          <a:noFill/>
        </p:spPr>
        <p:txBody>
          <a:bodyPr wrap="square" rtlCol="0">
            <a:spAutoFit/>
          </a:bodyPr>
          <a:lstStyle/>
          <a:p>
            <a:pPr algn="l"/>
            <a:r>
              <a:rPr lang="en-US" sz="1200" dirty="0">
                <a:sym typeface="Wingdings" panose="05000000000000000000" pitchFamily="2" charset="2"/>
              </a:rPr>
              <a:t>Simulations</a:t>
            </a:r>
          </a:p>
          <a:p>
            <a:pPr algn="l"/>
            <a:r>
              <a:rPr lang="en-US" sz="1200" dirty="0">
                <a:sym typeface="Wingdings" panose="05000000000000000000" pitchFamily="2" charset="2"/>
              </a:rPr>
              <a:t>Theoretical contributions from the hydrophobic effect</a:t>
            </a:r>
          </a:p>
        </p:txBody>
      </p:sp>
      <p:cxnSp>
        <p:nvCxnSpPr>
          <p:cNvPr id="15" name="Straight Connector 14">
            <a:extLst>
              <a:ext uri="{FF2B5EF4-FFF2-40B4-BE49-F238E27FC236}">
                <a16:creationId xmlns:a16="http://schemas.microsoft.com/office/drawing/2014/main" id="{726B774E-40A3-1642-AFA5-981DAE12A76B}"/>
              </a:ext>
            </a:extLst>
          </p:cNvPr>
          <p:cNvCxnSpPr/>
          <p:nvPr/>
        </p:nvCxnSpPr>
        <p:spPr>
          <a:xfrm>
            <a:off x="486391" y="1767834"/>
            <a:ext cx="70123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96A8A30-4E50-6A42-92C3-2A46A4EC56F1}"/>
              </a:ext>
            </a:extLst>
          </p:cNvPr>
          <p:cNvCxnSpPr/>
          <p:nvPr/>
        </p:nvCxnSpPr>
        <p:spPr>
          <a:xfrm>
            <a:off x="486391" y="2089596"/>
            <a:ext cx="701233"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A9056266-2926-2749-9E2E-87E5E2036058}"/>
              </a:ext>
            </a:extLst>
          </p:cNvPr>
          <p:cNvSpPr/>
          <p:nvPr/>
        </p:nvSpPr>
        <p:spPr>
          <a:xfrm>
            <a:off x="0" y="2343685"/>
            <a:ext cx="340805" cy="550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925A6FC-2459-D04E-8E97-A5FBF2C0F05F}"/>
              </a:ext>
            </a:extLst>
          </p:cNvPr>
          <p:cNvSpPr/>
          <p:nvPr/>
        </p:nvSpPr>
        <p:spPr>
          <a:xfrm>
            <a:off x="3348952" y="2314028"/>
            <a:ext cx="391507" cy="550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Shape 243">
            <a:extLst>
              <a:ext uri="{FF2B5EF4-FFF2-40B4-BE49-F238E27FC236}">
                <a16:creationId xmlns:a16="http://schemas.microsoft.com/office/drawing/2014/main" id="{5C607F85-C8BE-154A-9925-6BA188F94111}"/>
              </a:ext>
            </a:extLst>
          </p:cNvPr>
          <p:cNvPicPr preferRelativeResize="0"/>
          <p:nvPr/>
        </p:nvPicPr>
        <p:blipFill rotWithShape="1">
          <a:blip r:embed="rId4">
            <a:alphaModFix/>
          </a:blip>
          <a:srcRect l="33376" t="45516" r="33259" b="38818"/>
          <a:stretch/>
        </p:blipFill>
        <p:spPr>
          <a:xfrm>
            <a:off x="545966" y="5593804"/>
            <a:ext cx="2461176" cy="571500"/>
          </a:xfrm>
          <a:prstGeom prst="rect">
            <a:avLst/>
          </a:prstGeom>
          <a:solidFill>
            <a:schemeClr val="lt1"/>
          </a:solidFill>
          <a:ln>
            <a:noFill/>
          </a:ln>
        </p:spPr>
      </p:pic>
      <p:cxnSp>
        <p:nvCxnSpPr>
          <p:cNvPr id="3" name="Straight Arrow Connector 2">
            <a:extLst>
              <a:ext uri="{FF2B5EF4-FFF2-40B4-BE49-F238E27FC236}">
                <a16:creationId xmlns:a16="http://schemas.microsoft.com/office/drawing/2014/main" id="{76D2ECF2-8833-9847-9503-4676F639E951}"/>
              </a:ext>
            </a:extLst>
          </p:cNvPr>
          <p:cNvCxnSpPr>
            <a:cxnSpLocks/>
          </p:cNvCxnSpPr>
          <p:nvPr/>
        </p:nvCxnSpPr>
        <p:spPr bwMode="auto">
          <a:xfrm flipV="1">
            <a:off x="2733463" y="4437112"/>
            <a:ext cx="354474" cy="1174736"/>
          </a:xfrm>
          <a:prstGeom prst="straightConnector1">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spTree>
    <p:extLst>
      <p:ext uri="{BB962C8B-B14F-4D97-AF65-F5344CB8AC3E}">
        <p14:creationId xmlns:p14="http://schemas.microsoft.com/office/powerpoint/2010/main" val="1055688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8"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Shape 249"/>
          <p:cNvSpPr txBox="1">
            <a:spLocks noGrp="1"/>
          </p:cNvSpPr>
          <p:nvPr>
            <p:ph type="title"/>
          </p:nvPr>
        </p:nvSpPr>
        <p:spPr>
          <a:xfrm>
            <a:off x="0" y="0"/>
            <a:ext cx="9144000" cy="952078"/>
          </a:xfrm>
          <a:prstGeom prst="rect">
            <a:avLst/>
          </a:prstGeom>
        </p:spPr>
        <p:txBody>
          <a:bodyPr spcFirstLastPara="1" vert="horz" wrap="square" lIns="91425" tIns="45700" rIns="91425" bIns="45700" numCol="1" anchor="ctr" anchorCtr="0" compatLnSpc="1">
            <a:prstTxWarp prst="textNoShape">
              <a:avLst/>
            </a:prstTxWarp>
            <a:noAutofit/>
          </a:bodyPr>
          <a:lstStyle/>
          <a:p>
            <a:pPr>
              <a:spcBef>
                <a:spcPts val="0"/>
              </a:spcBef>
              <a:spcAft>
                <a:spcPts val="0"/>
              </a:spcAft>
            </a:pPr>
            <a:r>
              <a:rPr lang="en-GB" dirty="0"/>
              <a:t>Experiment: confirms enthalpic signature</a:t>
            </a:r>
            <a:endParaRPr dirty="0"/>
          </a:p>
        </p:txBody>
      </p:sp>
      <p:pic>
        <p:nvPicPr>
          <p:cNvPr id="250" name="Shape 250"/>
          <p:cNvPicPr preferRelativeResize="0"/>
          <p:nvPr/>
        </p:nvPicPr>
        <p:blipFill>
          <a:blip r:embed="rId3">
            <a:alphaModFix/>
          </a:blip>
          <a:stretch>
            <a:fillRect/>
          </a:stretch>
        </p:blipFill>
        <p:spPr>
          <a:xfrm>
            <a:off x="179512" y="4382452"/>
            <a:ext cx="8410695" cy="2475548"/>
          </a:xfrm>
          <a:prstGeom prst="rect">
            <a:avLst/>
          </a:prstGeom>
          <a:noFill/>
          <a:ln>
            <a:noFill/>
          </a:ln>
        </p:spPr>
      </p:pic>
      <p:sp>
        <p:nvSpPr>
          <p:cNvPr id="251" name="Shape 251"/>
          <p:cNvSpPr txBox="1"/>
          <p:nvPr/>
        </p:nvSpPr>
        <p:spPr>
          <a:xfrm>
            <a:off x="-900608" y="3959724"/>
            <a:ext cx="5067300" cy="399900"/>
          </a:xfrm>
          <a:prstGeom prst="rect">
            <a:avLst/>
          </a:prstGeom>
          <a:noFill/>
          <a:ln>
            <a:noFill/>
          </a:ln>
        </p:spPr>
        <p:txBody>
          <a:bodyPr spcFirstLastPara="1" wrap="square" lIns="91425" tIns="91425" rIns="91425" bIns="91425" anchor="t" anchorCtr="0">
            <a:noAutofit/>
          </a:bodyPr>
          <a:lstStyle/>
          <a:p>
            <a:pPr>
              <a:spcBef>
                <a:spcPts val="0"/>
              </a:spcBef>
              <a:spcAft>
                <a:spcPts val="0"/>
              </a:spcAft>
            </a:pPr>
            <a:r>
              <a:rPr lang="en-GB" sz="1600" dirty="0"/>
              <a:t>Measurements Buell lab:</a:t>
            </a:r>
            <a:endParaRPr sz="1600" dirty="0"/>
          </a:p>
        </p:txBody>
      </p:sp>
      <p:sp>
        <p:nvSpPr>
          <p:cNvPr id="252" name="Shape 252"/>
          <p:cNvSpPr txBox="1"/>
          <p:nvPr/>
        </p:nvSpPr>
        <p:spPr>
          <a:xfrm>
            <a:off x="194928" y="3326746"/>
            <a:ext cx="4427984" cy="696195"/>
          </a:xfrm>
          <a:prstGeom prst="rect">
            <a:avLst/>
          </a:prstGeom>
          <a:noFill/>
          <a:ln>
            <a:noFill/>
          </a:ln>
        </p:spPr>
        <p:txBody>
          <a:bodyPr spcFirstLastPara="1" wrap="square" lIns="91425" tIns="91425" rIns="91425" bIns="91425" anchor="t" anchorCtr="0">
            <a:noAutofit/>
          </a:bodyPr>
          <a:lstStyle/>
          <a:p>
            <a:pPr>
              <a:spcBef>
                <a:spcPts val="0"/>
              </a:spcBef>
              <a:spcAft>
                <a:spcPts val="0"/>
              </a:spcAft>
            </a:pPr>
            <a:r>
              <a:rPr lang="en-GB" sz="1600" dirty="0"/>
              <a:t>All cold denaturing fibrils show negative slopes</a:t>
            </a:r>
            <a:endParaRPr sz="1600" dirty="0"/>
          </a:p>
        </p:txBody>
      </p:sp>
      <p:pic>
        <p:nvPicPr>
          <p:cNvPr id="8" name="Shape 276"/>
          <p:cNvPicPr preferRelativeResize="0"/>
          <p:nvPr/>
        </p:nvPicPr>
        <p:blipFill rotWithShape="1">
          <a:blip r:embed="rId4">
            <a:alphaModFix/>
          </a:blip>
          <a:srcRect l="33376" t="45516" r="33259" b="38818"/>
          <a:stretch/>
        </p:blipFill>
        <p:spPr>
          <a:xfrm>
            <a:off x="402454" y="2436284"/>
            <a:ext cx="2461176" cy="571500"/>
          </a:xfrm>
          <a:prstGeom prst="rect">
            <a:avLst/>
          </a:prstGeom>
          <a:solidFill>
            <a:schemeClr val="lt1"/>
          </a:solidFill>
          <a:ln>
            <a:noFill/>
          </a:ln>
        </p:spPr>
      </p:pic>
      <p:pic>
        <p:nvPicPr>
          <p:cNvPr id="10" name="Content Placeholder 3">
            <a:extLst>
              <a:ext uri="{FF2B5EF4-FFF2-40B4-BE49-F238E27FC236}">
                <a16:creationId xmlns:a16="http://schemas.microsoft.com/office/drawing/2014/main" id="{AB303AF4-A96E-C944-A145-D0CF6A6A12F9}"/>
              </a:ext>
            </a:extLst>
          </p:cNvPr>
          <p:cNvPicPr>
            <a:picLocks noChangeAspect="1"/>
          </p:cNvPicPr>
          <p:nvPr/>
        </p:nvPicPr>
        <p:blipFill rotWithShape="1">
          <a:blip r:embed="rId5">
            <a:extLst>
              <a:ext uri="{28A0092B-C50C-407E-A947-70E740481C1C}">
                <a14:useLocalDpi xmlns:a14="http://schemas.microsoft.com/office/drawing/2010/main" val="0"/>
              </a:ext>
            </a:extLst>
          </a:blip>
          <a:srcRect t="27636" r="58765"/>
          <a:stretch/>
        </p:blipFill>
        <p:spPr>
          <a:xfrm>
            <a:off x="5042351" y="1652136"/>
            <a:ext cx="3484262" cy="2552829"/>
          </a:xfrm>
          <a:prstGeom prst="rect">
            <a:avLst/>
          </a:prstGeom>
        </p:spPr>
      </p:pic>
      <p:pic>
        <p:nvPicPr>
          <p:cNvPr id="9" name="Content Placeholder 3">
            <a:extLst>
              <a:ext uri="{FF2B5EF4-FFF2-40B4-BE49-F238E27FC236}">
                <a16:creationId xmlns:a16="http://schemas.microsoft.com/office/drawing/2014/main" id="{D1EF1123-270A-C441-B01B-E6F358B4604F}"/>
              </a:ext>
            </a:extLst>
          </p:cNvPr>
          <p:cNvPicPr>
            <a:picLocks noChangeAspect="1"/>
          </p:cNvPicPr>
          <p:nvPr/>
        </p:nvPicPr>
        <p:blipFill rotWithShape="1">
          <a:blip r:embed="rId5">
            <a:extLst>
              <a:ext uri="{28A0092B-C50C-407E-A947-70E740481C1C}">
                <a14:useLocalDpi xmlns:a14="http://schemas.microsoft.com/office/drawing/2010/main" val="0"/>
              </a:ext>
            </a:extLst>
          </a:blip>
          <a:srcRect l="4651" r="55702" b="72057"/>
          <a:stretch/>
        </p:blipFill>
        <p:spPr>
          <a:xfrm>
            <a:off x="5951941" y="958366"/>
            <a:ext cx="3018858" cy="888292"/>
          </a:xfrm>
          <a:prstGeom prst="rect">
            <a:avLst/>
          </a:prstGeom>
        </p:spPr>
      </p:pic>
    </p:spTree>
    <p:extLst>
      <p:ext uri="{BB962C8B-B14F-4D97-AF65-F5344CB8AC3E}">
        <p14:creationId xmlns:p14="http://schemas.microsoft.com/office/powerpoint/2010/main" val="3409760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0"/>
                                        </p:tgtEl>
                                        <p:attrNameLst>
                                          <p:attrName>style.visibility</p:attrName>
                                        </p:attrNameLst>
                                      </p:cBhvr>
                                      <p:to>
                                        <p:strVal val="visible"/>
                                      </p:to>
                                    </p:set>
                                    <p:animEffect transition="in" filter="fade">
                                      <p:cBhvr>
                                        <p:cTn id="7" dur="1000"/>
                                        <p:tgtEl>
                                          <p:spTgt spid="250"/>
                                        </p:tgtEl>
                                      </p:cBhvr>
                                    </p:animEffect>
                                  </p:childTnLst>
                                </p:cTn>
                              </p:par>
                              <p:par>
                                <p:cTn id="8" presetID="10" presetClass="entr" presetSubtype="0" fill="hold" nodeType="withEffect">
                                  <p:stCondLst>
                                    <p:cond delay="0"/>
                                  </p:stCondLst>
                                  <p:childTnLst>
                                    <p:set>
                                      <p:cBhvr>
                                        <p:cTn id="9" dur="1" fill="hold">
                                          <p:stCondLst>
                                            <p:cond delay="0"/>
                                          </p:stCondLst>
                                        </p:cTn>
                                        <p:tgtEl>
                                          <p:spTgt spid="251"/>
                                        </p:tgtEl>
                                        <p:attrNameLst>
                                          <p:attrName>style.visibility</p:attrName>
                                        </p:attrNameLst>
                                      </p:cBhvr>
                                      <p:to>
                                        <p:strVal val="visible"/>
                                      </p:to>
                                    </p:set>
                                    <p:animEffect transition="in" filter="fade">
                                      <p:cBhvr>
                                        <p:cTn id="10" dur="1000"/>
                                        <p:tgtEl>
                                          <p:spTgt spid="251"/>
                                        </p:tgtEl>
                                      </p:cBhvr>
                                    </p:animEffect>
                                  </p:childTnLst>
                                </p:cTn>
                              </p:par>
                              <p:par>
                                <p:cTn id="11" presetID="10" presetClass="entr" presetSubtype="0" fill="hold" nodeType="withEffect">
                                  <p:stCondLst>
                                    <p:cond delay="0"/>
                                  </p:stCondLst>
                                  <p:childTnLst>
                                    <p:set>
                                      <p:cBhvr>
                                        <p:cTn id="12" dur="1" fill="hold">
                                          <p:stCondLst>
                                            <p:cond delay="0"/>
                                          </p:stCondLst>
                                        </p:cTn>
                                        <p:tgtEl>
                                          <p:spTgt spid="252"/>
                                        </p:tgtEl>
                                        <p:attrNameLst>
                                          <p:attrName>style.visibility</p:attrName>
                                        </p:attrNameLst>
                                      </p:cBhvr>
                                      <p:to>
                                        <p:strVal val="visible"/>
                                      </p:to>
                                    </p:set>
                                    <p:animEffect transition="in" filter="fade">
                                      <p:cBhvr>
                                        <p:cTn id="13" dur="1000"/>
                                        <p:tgtEl>
                                          <p:spTgt spid="252"/>
                                        </p:tgtEl>
                                      </p:cBhvr>
                                    </p:animEffect>
                                  </p:childTnLst>
                                </p:cTn>
                              </p:par>
                              <p:par>
                                <p:cTn id="14" presetID="1" presetClass="exit" presetSubtype="0" fill="hold" nodeType="withEffect">
                                  <p:stCondLst>
                                    <p:cond delay="0"/>
                                  </p:stCondLst>
                                  <p:childTnLst>
                                    <p:set>
                                      <p:cBhvr>
                                        <p:cTn id="15" dur="1" fill="hold">
                                          <p:stCondLst>
                                            <p:cond delay="1000"/>
                                          </p:stCondLst>
                                        </p:cTn>
                                        <p:tgtEl>
                                          <p:spTgt spid="2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3606A-EE25-4443-BF7C-4C046C757C83}"/>
              </a:ext>
            </a:extLst>
          </p:cNvPr>
          <p:cNvSpPr>
            <a:spLocks noGrp="1"/>
          </p:cNvSpPr>
          <p:nvPr>
            <p:ph type="title"/>
          </p:nvPr>
        </p:nvSpPr>
        <p:spPr>
          <a:xfrm>
            <a:off x="-25558" y="72298"/>
            <a:ext cx="9169558" cy="1326438"/>
          </a:xfrm>
        </p:spPr>
        <p:txBody>
          <a:bodyPr>
            <a:noAutofit/>
          </a:bodyPr>
          <a:lstStyle/>
          <a:p>
            <a:r>
              <a:rPr lang="en-US" sz="2700" dirty="0"/>
              <a:t>The estimated strength of the hydrophobic effect is directly related to the hydrophobicity of the aggregating region of the fibril</a:t>
            </a:r>
          </a:p>
        </p:txBody>
      </p:sp>
      <p:sp>
        <p:nvSpPr>
          <p:cNvPr id="7" name="Content Placeholder 6">
            <a:extLst>
              <a:ext uri="{FF2B5EF4-FFF2-40B4-BE49-F238E27FC236}">
                <a16:creationId xmlns:a16="http://schemas.microsoft.com/office/drawing/2014/main" id="{C6ECC8D8-B18C-4E41-B10F-458F3D7EF5B5}"/>
              </a:ext>
            </a:extLst>
          </p:cNvPr>
          <p:cNvSpPr>
            <a:spLocks noGrp="1"/>
          </p:cNvSpPr>
          <p:nvPr>
            <p:ph sz="half" idx="2"/>
          </p:nvPr>
        </p:nvSpPr>
        <p:spPr>
          <a:xfrm>
            <a:off x="323528" y="5299681"/>
            <a:ext cx="8318912" cy="1196876"/>
          </a:xfrm>
        </p:spPr>
        <p:txBody>
          <a:bodyPr/>
          <a:lstStyle/>
          <a:p>
            <a:pPr marL="0" indent="0">
              <a:buNone/>
            </a:pPr>
            <a:r>
              <a:rPr lang="en-US" sz="2000" dirty="0"/>
              <a:t>Linear relation between</a:t>
            </a:r>
          </a:p>
          <a:p>
            <a:r>
              <a:rPr lang="en-US" sz="2000" dirty="0"/>
              <a:t> aggregating hydrophobic surface area </a:t>
            </a:r>
          </a:p>
          <a:p>
            <a:r>
              <a:rPr lang="en-US" sz="2000" dirty="0"/>
              <a:t>strength of the hydrophobic temperature dependence</a:t>
            </a:r>
          </a:p>
        </p:txBody>
      </p:sp>
      <p:pic>
        <p:nvPicPr>
          <p:cNvPr id="8" name="Content Placeholder 3">
            <a:extLst>
              <a:ext uri="{FF2B5EF4-FFF2-40B4-BE49-F238E27FC236}">
                <a16:creationId xmlns:a16="http://schemas.microsoft.com/office/drawing/2014/main" id="{C82EE040-1D09-46F3-9D0E-E15DD566560B}"/>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44520"/>
          <a:stretch/>
        </p:blipFill>
        <p:spPr>
          <a:xfrm>
            <a:off x="1763688" y="1772816"/>
            <a:ext cx="4063906" cy="3058189"/>
          </a:xfrm>
          <a:prstGeom prst="rect">
            <a:avLst/>
          </a:prstGeom>
        </p:spPr>
      </p:pic>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E44F9A66-C3B4-4650-8999-92E1514B5CD9}"/>
                  </a:ext>
                </a:extLst>
              </p:cNvPr>
              <p:cNvSpPr txBox="1"/>
              <p:nvPr/>
            </p:nvSpPr>
            <p:spPr>
              <a:xfrm>
                <a:off x="2486652" y="4646339"/>
                <a:ext cx="2376869" cy="184666"/>
              </a:xfrm>
              <a:prstGeom prst="rect">
                <a:avLst/>
              </a:prstGeom>
              <a:solidFill>
                <a:schemeClr val="bg1"/>
              </a:solidFill>
            </p:spPr>
            <p:txBody>
              <a:bodyPr wrap="none" lIns="0" tIns="0" rIns="0" bIns="0" rtlCol="0">
                <a:spAutoFit/>
              </a:bodyPr>
              <a:lstStyle/>
              <a:p>
                <a:r>
                  <a:rPr lang="en-US" sz="1200" b="1" dirty="0">
                    <a:ea typeface="Cambria Math" panose="02040503050406030204" pitchFamily="18" charset="0"/>
                  </a:rPr>
                  <a:t>Buried hydrophobic surface (</a:t>
                </a:r>
                <a14:m>
                  <m:oMath xmlns:m="http://schemas.openxmlformats.org/officeDocument/2006/math">
                    <m:sSub>
                      <m:sSubPr>
                        <m:ctrlPr>
                          <a:rPr lang="en-US" sz="1200" i="1">
                            <a:latin typeface="Cambria Math" panose="02040503050406030204" pitchFamily="18" charset="0"/>
                            <a:ea typeface="Cambria Math" panose="02040503050406030204" pitchFamily="18" charset="0"/>
                          </a:rPr>
                        </m:ctrlPr>
                      </m:sSubPr>
                      <m:e>
                        <m:r>
                          <a:rPr lang="en-US" sz="1200" i="1">
                            <a:latin typeface="Cambria Math" panose="02040503050406030204" pitchFamily="18" charset="0"/>
                            <a:ea typeface="Cambria Math" panose="02040503050406030204" pitchFamily="18" charset="0"/>
                          </a:rPr>
                          <m:t>𝐴</m:t>
                        </m:r>
                      </m:e>
                      <m:sub>
                        <m:r>
                          <a:rPr lang="en-US" sz="1200" i="1">
                            <a:latin typeface="Cambria Math" panose="02040503050406030204" pitchFamily="18" charset="0"/>
                            <a:ea typeface="Cambria Math" panose="02040503050406030204" pitchFamily="18" charset="0"/>
                          </a:rPr>
                          <m:t>h</m:t>
                        </m:r>
                      </m:sub>
                    </m:sSub>
                  </m:oMath>
                </a14:m>
                <a:r>
                  <a:rPr lang="en-US" sz="1200" b="1" dirty="0"/>
                  <a:t>)</a:t>
                </a:r>
              </a:p>
            </p:txBody>
          </p:sp>
        </mc:Choice>
        <mc:Fallback>
          <p:sp>
            <p:nvSpPr>
              <p:cNvPr id="6" name="TextBox 5">
                <a:extLst>
                  <a:ext uri="{FF2B5EF4-FFF2-40B4-BE49-F238E27FC236}">
                    <a16:creationId xmlns:a16="http://schemas.microsoft.com/office/drawing/2014/main" id="{E44F9A66-C3B4-4650-8999-92E1514B5CD9}"/>
                  </a:ext>
                </a:extLst>
              </p:cNvPr>
              <p:cNvSpPr txBox="1">
                <a:spLocks noRot="1" noChangeAspect="1" noMove="1" noResize="1" noEditPoints="1" noAdjustHandles="1" noChangeArrowheads="1" noChangeShapeType="1" noTextEdit="1"/>
              </p:cNvSpPr>
              <p:nvPr/>
            </p:nvSpPr>
            <p:spPr>
              <a:xfrm>
                <a:off x="2486652" y="4646339"/>
                <a:ext cx="2376869" cy="184666"/>
              </a:xfrm>
              <a:prstGeom prst="rect">
                <a:avLst/>
              </a:prstGeom>
              <a:blipFill>
                <a:blip r:embed="rId4"/>
                <a:stretch>
                  <a:fillRect l="-3191" t="-26667" r="-3191" b="-53333"/>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BE88DE3D-99B9-4F20-B165-B437927DE832}"/>
                  </a:ext>
                </a:extLst>
              </p:cNvPr>
              <p:cNvSpPr txBox="1"/>
              <p:nvPr/>
            </p:nvSpPr>
            <p:spPr>
              <a:xfrm rot="16200000">
                <a:off x="1699496" y="3258031"/>
                <a:ext cx="453006" cy="276999"/>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800" i="1">
                          <a:latin typeface="Cambria Math" panose="02040503050406030204" pitchFamily="18" charset="0"/>
                          <a:ea typeface="Cambria Math" panose="02040503050406030204" pitchFamily="18" charset="0"/>
                        </a:rPr>
                        <m:t>𝛼</m:t>
                      </m:r>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𝐴</m:t>
                          </m:r>
                        </m:e>
                        <m:sub>
                          <m:r>
                            <a:rPr lang="en-US" sz="1800" i="1">
                              <a:latin typeface="Cambria Math" panose="02040503050406030204" pitchFamily="18" charset="0"/>
                              <a:ea typeface="Cambria Math" panose="02040503050406030204" pitchFamily="18" charset="0"/>
                            </a:rPr>
                            <m:t>h</m:t>
                          </m:r>
                        </m:sub>
                      </m:sSub>
                    </m:oMath>
                  </m:oMathPara>
                </a14:m>
                <a:endParaRPr lang="en-US" sz="1800" dirty="0"/>
              </a:p>
            </p:txBody>
          </p:sp>
        </mc:Choice>
        <mc:Fallback>
          <p:sp>
            <p:nvSpPr>
              <p:cNvPr id="10" name="TextBox 9">
                <a:extLst>
                  <a:ext uri="{FF2B5EF4-FFF2-40B4-BE49-F238E27FC236}">
                    <a16:creationId xmlns:a16="http://schemas.microsoft.com/office/drawing/2014/main" id="{BE88DE3D-99B9-4F20-B165-B437927DE832}"/>
                  </a:ext>
                </a:extLst>
              </p:cNvPr>
              <p:cNvSpPr txBox="1">
                <a:spLocks noRot="1" noChangeAspect="1" noMove="1" noResize="1" noEditPoints="1" noAdjustHandles="1" noChangeArrowheads="1" noChangeShapeType="1" noTextEdit="1"/>
              </p:cNvSpPr>
              <p:nvPr/>
            </p:nvSpPr>
            <p:spPr>
              <a:xfrm rot="16200000">
                <a:off x="1699496" y="3258031"/>
                <a:ext cx="453006" cy="276999"/>
              </a:xfrm>
              <a:prstGeom prst="rect">
                <a:avLst/>
              </a:prstGeom>
              <a:blipFill>
                <a:blip r:embed="rId5"/>
                <a:stretch>
                  <a:fillRect r="-13043" b="-13889"/>
                </a:stretch>
              </a:blipFill>
            </p:spPr>
            <p:txBody>
              <a:bodyPr/>
              <a:lstStyle/>
              <a:p>
                <a:r>
                  <a:rPr lang="en-GB">
                    <a:noFill/>
                  </a:rPr>
                  <a:t> </a:t>
                </a:r>
              </a:p>
            </p:txBody>
          </p:sp>
        </mc:Fallback>
      </mc:AlternateContent>
      <p:sp>
        <p:nvSpPr>
          <p:cNvPr id="3" name="Rectangle 2">
            <a:extLst>
              <a:ext uri="{FF2B5EF4-FFF2-40B4-BE49-F238E27FC236}">
                <a16:creationId xmlns:a16="http://schemas.microsoft.com/office/drawing/2014/main" id="{CB0510EF-2353-45B3-A158-CE81D0203DB1}"/>
              </a:ext>
            </a:extLst>
          </p:cNvPr>
          <p:cNvSpPr/>
          <p:nvPr/>
        </p:nvSpPr>
        <p:spPr>
          <a:xfrm>
            <a:off x="1763688" y="2470778"/>
            <a:ext cx="266186" cy="2069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3" name="Shape 276">
            <a:extLst>
              <a:ext uri="{FF2B5EF4-FFF2-40B4-BE49-F238E27FC236}">
                <a16:creationId xmlns:a16="http://schemas.microsoft.com/office/drawing/2014/main" id="{999AF3BD-0C62-1E40-A04C-1954730B8784}"/>
              </a:ext>
            </a:extLst>
          </p:cNvPr>
          <p:cNvPicPr preferRelativeResize="0"/>
          <p:nvPr/>
        </p:nvPicPr>
        <p:blipFill rotWithShape="1">
          <a:blip r:embed="rId6">
            <a:alphaModFix/>
          </a:blip>
          <a:srcRect l="33376" t="45516" r="33259" b="38818"/>
          <a:stretch/>
        </p:blipFill>
        <p:spPr>
          <a:xfrm>
            <a:off x="6149824" y="4876069"/>
            <a:ext cx="2461176" cy="571500"/>
          </a:xfrm>
          <a:prstGeom prst="rect">
            <a:avLst/>
          </a:prstGeom>
          <a:solidFill>
            <a:schemeClr val="lt1"/>
          </a:solidFill>
          <a:ln>
            <a:noFill/>
          </a:ln>
        </p:spPr>
      </p:pic>
      <p:cxnSp>
        <p:nvCxnSpPr>
          <p:cNvPr id="5" name="Elbow Connector 4">
            <a:extLst>
              <a:ext uri="{FF2B5EF4-FFF2-40B4-BE49-F238E27FC236}">
                <a16:creationId xmlns:a16="http://schemas.microsoft.com/office/drawing/2014/main" id="{6B9810B8-DB14-D640-8829-85EAB47D19AD}"/>
              </a:ext>
            </a:extLst>
          </p:cNvPr>
          <p:cNvCxnSpPr/>
          <p:nvPr/>
        </p:nvCxnSpPr>
        <p:spPr bwMode="auto">
          <a:xfrm rot="5400000" flipH="1" flipV="1">
            <a:off x="6479449" y="5336449"/>
            <a:ext cx="1081647" cy="1008112"/>
          </a:xfrm>
          <a:prstGeom prst="bentConnector3">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spTree>
    <p:extLst>
      <p:ext uri="{BB962C8B-B14F-4D97-AF65-F5344CB8AC3E}">
        <p14:creationId xmlns:p14="http://schemas.microsoft.com/office/powerpoint/2010/main" val="122515962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Shape 259"/>
          <p:cNvSpPr txBox="1">
            <a:spLocks noGrp="1"/>
          </p:cNvSpPr>
          <p:nvPr>
            <p:ph type="title"/>
          </p:nvPr>
        </p:nvSpPr>
        <p:spPr>
          <a:xfrm>
            <a:off x="0" y="857250"/>
            <a:ext cx="9144000" cy="571500"/>
          </a:xfrm>
          <a:prstGeom prst="rect">
            <a:avLst/>
          </a:prstGeom>
        </p:spPr>
        <p:txBody>
          <a:bodyPr spcFirstLastPara="1" vert="horz" wrap="square" lIns="91425" tIns="45700" rIns="91425" bIns="45700" numCol="1" anchor="ctr" anchorCtr="0" compatLnSpc="1">
            <a:prstTxWarp prst="textNoShape">
              <a:avLst/>
            </a:prstTxWarp>
            <a:noAutofit/>
          </a:bodyPr>
          <a:lstStyle/>
          <a:p>
            <a:pPr>
              <a:spcBef>
                <a:spcPts val="0"/>
              </a:spcBef>
              <a:spcAft>
                <a:spcPts val="0"/>
              </a:spcAft>
            </a:pPr>
            <a:r>
              <a:rPr lang="en-GB"/>
              <a:t>So will this be the new treatment for Alzheimer?</a:t>
            </a:r>
            <a:endParaRPr/>
          </a:p>
        </p:txBody>
      </p:sp>
      <p:pic>
        <p:nvPicPr>
          <p:cNvPr id="260" name="Shape 260"/>
          <p:cNvPicPr preferRelativeResize="0"/>
          <p:nvPr/>
        </p:nvPicPr>
        <p:blipFill>
          <a:blip r:embed="rId3">
            <a:alphaModFix/>
          </a:blip>
          <a:stretch>
            <a:fillRect/>
          </a:stretch>
        </p:blipFill>
        <p:spPr>
          <a:xfrm>
            <a:off x="762000" y="1943101"/>
            <a:ext cx="2754738" cy="3714899"/>
          </a:xfrm>
          <a:prstGeom prst="rect">
            <a:avLst/>
          </a:prstGeom>
          <a:noFill/>
          <a:ln>
            <a:noFill/>
          </a:ln>
        </p:spPr>
      </p:pic>
      <p:pic>
        <p:nvPicPr>
          <p:cNvPr id="261" name="Shape 261"/>
          <p:cNvPicPr preferRelativeResize="0"/>
          <p:nvPr/>
        </p:nvPicPr>
        <p:blipFill>
          <a:blip r:embed="rId4">
            <a:alphaModFix/>
          </a:blip>
          <a:stretch>
            <a:fillRect/>
          </a:stretch>
        </p:blipFill>
        <p:spPr>
          <a:xfrm>
            <a:off x="3644774" y="2206851"/>
            <a:ext cx="5346825" cy="1573749"/>
          </a:xfrm>
          <a:prstGeom prst="rect">
            <a:avLst/>
          </a:prstGeom>
          <a:noFill/>
          <a:ln>
            <a:noFill/>
          </a:ln>
        </p:spPr>
      </p:pic>
      <p:sp>
        <p:nvSpPr>
          <p:cNvPr id="262" name="Shape 262"/>
          <p:cNvSpPr txBox="1"/>
          <p:nvPr/>
        </p:nvSpPr>
        <p:spPr>
          <a:xfrm>
            <a:off x="4679888" y="4624800"/>
            <a:ext cx="3276600" cy="1612512"/>
          </a:xfrm>
          <a:prstGeom prst="rect">
            <a:avLst/>
          </a:prstGeom>
          <a:noFill/>
          <a:ln>
            <a:noFill/>
          </a:ln>
        </p:spPr>
        <p:txBody>
          <a:bodyPr spcFirstLastPara="1" wrap="square" lIns="91425" tIns="91425" rIns="91425" bIns="91425" anchor="t" anchorCtr="0">
            <a:noAutofit/>
          </a:bodyPr>
          <a:lstStyle/>
          <a:p>
            <a:pPr>
              <a:spcBef>
                <a:spcPts val="0"/>
              </a:spcBef>
              <a:spcAft>
                <a:spcPts val="0"/>
              </a:spcAft>
            </a:pPr>
            <a:r>
              <a:rPr lang="en-GB" sz="1800" dirty="0"/>
              <a:t>Only alpha-synuclein denatures at temperatures above freezing.</a:t>
            </a:r>
            <a:endParaRPr sz="1800" dirty="0"/>
          </a:p>
        </p:txBody>
      </p:sp>
      <p:cxnSp>
        <p:nvCxnSpPr>
          <p:cNvPr id="263" name="Shape 263"/>
          <p:cNvCxnSpPr>
            <a:cxnSpLocks/>
            <a:stCxn id="261" idx="2"/>
            <a:endCxn id="262" idx="0"/>
          </p:cNvCxnSpPr>
          <p:nvPr/>
        </p:nvCxnSpPr>
        <p:spPr>
          <a:xfrm>
            <a:off x="6318187" y="3780600"/>
            <a:ext cx="1" cy="844200"/>
          </a:xfrm>
          <a:prstGeom prst="straightConnector1">
            <a:avLst/>
          </a:prstGeom>
          <a:noFill/>
          <a:ln w="9525" cap="flat" cmpd="sng">
            <a:solidFill>
              <a:schemeClr val="dk2"/>
            </a:solidFill>
            <a:prstDash val="solid"/>
            <a:round/>
            <a:headEnd type="none" w="med" len="med"/>
            <a:tailEnd type="triangle" w="med" len="med"/>
          </a:ln>
        </p:spPr>
      </p:cxnSp>
      <p:cxnSp>
        <p:nvCxnSpPr>
          <p:cNvPr id="264" name="Shape 264"/>
          <p:cNvCxnSpPr/>
          <p:nvPr/>
        </p:nvCxnSpPr>
        <p:spPr>
          <a:xfrm rot="10800000" flipH="1">
            <a:off x="5754800" y="2938750"/>
            <a:ext cx="1465500" cy="600"/>
          </a:xfrm>
          <a:prstGeom prst="straightConnector1">
            <a:avLst/>
          </a:prstGeom>
          <a:noFill/>
          <a:ln w="9525" cap="flat" cmpd="sng">
            <a:solidFill>
              <a:schemeClr val="dk2"/>
            </a:solidFill>
            <a:prstDash val="dot"/>
            <a:round/>
            <a:headEnd type="none" w="med" len="med"/>
            <a:tailEnd type="none" w="med" len="med"/>
          </a:ln>
        </p:spPr>
      </p:cxnSp>
    </p:spTree>
    <p:extLst>
      <p:ext uri="{BB962C8B-B14F-4D97-AF65-F5344CB8AC3E}">
        <p14:creationId xmlns:p14="http://schemas.microsoft.com/office/powerpoint/2010/main" val="1360187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1"/>
                                        </p:tgtEl>
                                        <p:attrNameLst>
                                          <p:attrName>style.visibility</p:attrName>
                                        </p:attrNameLst>
                                      </p:cBhvr>
                                      <p:to>
                                        <p:strVal val="visible"/>
                                      </p:to>
                                    </p:set>
                                    <p:animEffect transition="in" filter="fade">
                                      <p:cBhvr>
                                        <p:cTn id="7" dur="1000"/>
                                        <p:tgtEl>
                                          <p:spTgt spid="261"/>
                                        </p:tgtEl>
                                      </p:cBhvr>
                                    </p:animEffect>
                                  </p:childTnLst>
                                </p:cTn>
                              </p:par>
                              <p:par>
                                <p:cTn id="8" presetID="10" presetClass="entr" presetSubtype="0" fill="hold" nodeType="withEffect">
                                  <p:stCondLst>
                                    <p:cond delay="0"/>
                                  </p:stCondLst>
                                  <p:childTnLst>
                                    <p:set>
                                      <p:cBhvr>
                                        <p:cTn id="9" dur="1" fill="hold">
                                          <p:stCondLst>
                                            <p:cond delay="0"/>
                                          </p:stCondLst>
                                        </p:cTn>
                                        <p:tgtEl>
                                          <p:spTgt spid="263"/>
                                        </p:tgtEl>
                                        <p:attrNameLst>
                                          <p:attrName>style.visibility</p:attrName>
                                        </p:attrNameLst>
                                      </p:cBhvr>
                                      <p:to>
                                        <p:strVal val="visible"/>
                                      </p:to>
                                    </p:set>
                                    <p:animEffect transition="in" filter="fade">
                                      <p:cBhvr>
                                        <p:cTn id="10" dur="1000"/>
                                        <p:tgtEl>
                                          <p:spTgt spid="263"/>
                                        </p:tgtEl>
                                      </p:cBhvr>
                                    </p:animEffect>
                                  </p:childTnLst>
                                </p:cTn>
                              </p:par>
                              <p:par>
                                <p:cTn id="11" presetID="10" presetClass="entr" presetSubtype="0" fill="hold" nodeType="withEffect">
                                  <p:stCondLst>
                                    <p:cond delay="0"/>
                                  </p:stCondLst>
                                  <p:childTnLst>
                                    <p:set>
                                      <p:cBhvr>
                                        <p:cTn id="12" dur="1" fill="hold">
                                          <p:stCondLst>
                                            <p:cond delay="0"/>
                                          </p:stCondLst>
                                        </p:cTn>
                                        <p:tgtEl>
                                          <p:spTgt spid="262"/>
                                        </p:tgtEl>
                                        <p:attrNameLst>
                                          <p:attrName>style.visibility</p:attrName>
                                        </p:attrNameLst>
                                      </p:cBhvr>
                                      <p:to>
                                        <p:strVal val="visible"/>
                                      </p:to>
                                    </p:set>
                                    <p:animEffect transition="in" filter="fade">
                                      <p:cBhvr>
                                        <p:cTn id="13" dur="1000"/>
                                        <p:tgtEl>
                                          <p:spTgt spid="2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Shape 281"/>
          <p:cNvSpPr txBox="1">
            <a:spLocks noGrp="1"/>
          </p:cNvSpPr>
          <p:nvPr>
            <p:ph type="title"/>
          </p:nvPr>
        </p:nvSpPr>
        <p:spPr>
          <a:xfrm>
            <a:off x="0" y="857250"/>
            <a:ext cx="9144000" cy="571500"/>
          </a:xfrm>
          <a:prstGeom prst="rect">
            <a:avLst/>
          </a:prstGeom>
        </p:spPr>
        <p:txBody>
          <a:bodyPr spcFirstLastPara="1" vert="horz" wrap="square" lIns="91425" tIns="45700" rIns="91425" bIns="45700" numCol="1" anchor="ctr" anchorCtr="0" compatLnSpc="1">
            <a:prstTxWarp prst="textNoShape">
              <a:avLst/>
            </a:prstTxWarp>
            <a:noAutofit/>
          </a:bodyPr>
          <a:lstStyle/>
          <a:p>
            <a:pPr>
              <a:spcBef>
                <a:spcPts val="0"/>
              </a:spcBef>
              <a:spcAft>
                <a:spcPts val="0"/>
              </a:spcAft>
            </a:pPr>
            <a:r>
              <a:rPr lang="en-GB"/>
              <a:t>Acknowledgements &amp; citations</a:t>
            </a:r>
            <a:endParaRPr/>
          </a:p>
        </p:txBody>
      </p:sp>
      <p:sp>
        <p:nvSpPr>
          <p:cNvPr id="282" name="Shape 282"/>
          <p:cNvSpPr txBox="1">
            <a:spLocks noGrp="1"/>
          </p:cNvSpPr>
          <p:nvPr>
            <p:ph type="subTitle" idx="4294967295"/>
          </p:nvPr>
        </p:nvSpPr>
        <p:spPr>
          <a:xfrm>
            <a:off x="422425" y="5140025"/>
            <a:ext cx="8520600" cy="792600"/>
          </a:xfrm>
          <a:prstGeom prst="rect">
            <a:avLst/>
          </a:prstGeom>
        </p:spPr>
        <p:txBody>
          <a:bodyPr spcFirstLastPara="1" vert="horz" wrap="square" lIns="91425" tIns="45700" rIns="91425" bIns="45700" numCol="1" anchor="t" anchorCtr="0" compatLnSpc="1">
            <a:prstTxWarp prst="textNoShape">
              <a:avLst/>
            </a:prstTxWarp>
            <a:noAutofit/>
          </a:bodyPr>
          <a:lstStyle/>
          <a:p>
            <a:pPr marL="0" indent="0">
              <a:spcBef>
                <a:spcPts val="1800"/>
              </a:spcBef>
              <a:spcAft>
                <a:spcPts val="0"/>
              </a:spcAft>
              <a:buClr>
                <a:schemeClr val="dk1"/>
              </a:buClr>
              <a:buSzPts val="1100"/>
              <a:buNone/>
            </a:pPr>
            <a:r>
              <a:rPr lang="en-GB" sz="1100" dirty="0">
                <a:solidFill>
                  <a:schemeClr val="dk1"/>
                </a:solidFill>
              </a:rPr>
              <a:t>				</a:t>
            </a:r>
            <a:endParaRPr sz="1100" dirty="0">
              <a:solidFill>
                <a:schemeClr val="dk1"/>
              </a:solidFill>
            </a:endParaRPr>
          </a:p>
          <a:p>
            <a:pPr marL="0" indent="0">
              <a:spcBef>
                <a:spcPts val="1800"/>
              </a:spcBef>
              <a:spcAft>
                <a:spcPts val="0"/>
              </a:spcAft>
              <a:buClr>
                <a:schemeClr val="dk1"/>
              </a:buClr>
              <a:buSzPts val="1100"/>
              <a:buNone/>
            </a:pPr>
            <a:r>
              <a:rPr lang="en-GB" sz="1100" dirty="0">
                <a:solidFill>
                  <a:schemeClr val="dk1"/>
                </a:solidFill>
              </a:rPr>
              <a:t>			</a:t>
            </a:r>
            <a:endParaRPr sz="1100" dirty="0">
              <a:solidFill>
                <a:schemeClr val="dk1"/>
              </a:solidFill>
            </a:endParaRPr>
          </a:p>
          <a:p>
            <a:pPr marL="0" indent="0">
              <a:spcBef>
                <a:spcPts val="1800"/>
              </a:spcBef>
              <a:spcAft>
                <a:spcPts val="0"/>
              </a:spcAft>
              <a:buClr>
                <a:schemeClr val="dk1"/>
              </a:buClr>
              <a:buSzPts val="1100"/>
              <a:buNone/>
            </a:pPr>
            <a:r>
              <a:rPr lang="en-GB" sz="1100" dirty="0">
                <a:solidFill>
                  <a:schemeClr val="dk1"/>
                </a:solidFill>
              </a:rPr>
              <a:t>		</a:t>
            </a:r>
            <a:endParaRPr sz="1100" dirty="0">
              <a:solidFill>
                <a:schemeClr val="dk1"/>
              </a:solidFill>
            </a:endParaRPr>
          </a:p>
          <a:p>
            <a:pPr marL="0" indent="0">
              <a:spcBef>
                <a:spcPts val="1800"/>
              </a:spcBef>
              <a:spcAft>
                <a:spcPts val="0"/>
              </a:spcAft>
              <a:buNone/>
            </a:pPr>
            <a:endParaRPr dirty="0"/>
          </a:p>
        </p:txBody>
      </p:sp>
      <p:pic>
        <p:nvPicPr>
          <p:cNvPr id="283" name="Shape 283" descr="photo_Erik.jpg"/>
          <p:cNvPicPr preferRelativeResize="0"/>
          <p:nvPr/>
        </p:nvPicPr>
        <p:blipFill rotWithShape="1">
          <a:blip r:embed="rId3">
            <a:alphaModFix/>
          </a:blip>
          <a:srcRect l="9899" r="28383"/>
          <a:stretch/>
        </p:blipFill>
        <p:spPr>
          <a:xfrm>
            <a:off x="149876" y="1528600"/>
            <a:ext cx="1466125" cy="1662950"/>
          </a:xfrm>
          <a:prstGeom prst="rect">
            <a:avLst/>
          </a:prstGeom>
          <a:noFill/>
          <a:ln>
            <a:noFill/>
          </a:ln>
        </p:spPr>
      </p:pic>
      <p:sp>
        <p:nvSpPr>
          <p:cNvPr id="284" name="Shape 284"/>
          <p:cNvSpPr txBox="1"/>
          <p:nvPr/>
        </p:nvSpPr>
        <p:spPr>
          <a:xfrm>
            <a:off x="1835600" y="2069075"/>
            <a:ext cx="5592000" cy="3437700"/>
          </a:xfrm>
          <a:prstGeom prst="rect">
            <a:avLst/>
          </a:prstGeom>
          <a:noFill/>
          <a:ln>
            <a:noFill/>
          </a:ln>
        </p:spPr>
        <p:txBody>
          <a:bodyPr spcFirstLastPara="1" wrap="square" lIns="91425" tIns="91425" rIns="91425" bIns="91425" anchor="ctr" anchorCtr="0">
            <a:noAutofit/>
          </a:bodyPr>
          <a:lstStyle/>
          <a:p>
            <a:pPr>
              <a:lnSpc>
                <a:spcPct val="115000"/>
              </a:lnSpc>
              <a:spcBef>
                <a:spcPts val="0"/>
              </a:spcBef>
              <a:spcAft>
                <a:spcPts val="0"/>
              </a:spcAft>
            </a:pPr>
            <a:r>
              <a:rPr lang="en-GB" sz="1100" dirty="0"/>
              <a:t>Dijk, Erik van, </a:t>
            </a:r>
            <a:r>
              <a:rPr lang="en-GB" sz="1100" dirty="0" err="1"/>
              <a:t>Juami</a:t>
            </a:r>
            <a:r>
              <a:rPr lang="en-GB" sz="1100" dirty="0"/>
              <a:t> Hermine Mariama van Gils, Alessia </a:t>
            </a:r>
            <a:r>
              <a:rPr lang="en-GB" sz="1100" dirty="0" err="1"/>
              <a:t>Peduzzo</a:t>
            </a:r>
            <a:r>
              <a:rPr lang="en-GB" sz="1100" dirty="0"/>
              <a:t>, Alexander Hofmann, Georg </a:t>
            </a:r>
            <a:r>
              <a:rPr lang="en-GB" sz="1100" dirty="0" err="1"/>
              <a:t>Groth</a:t>
            </a:r>
            <a:r>
              <a:rPr lang="en-GB" sz="1100" dirty="0"/>
              <a:t>, Halima </a:t>
            </a:r>
            <a:r>
              <a:rPr lang="en-GB" sz="1100" dirty="0" err="1"/>
              <a:t>Mouhib</a:t>
            </a:r>
            <a:r>
              <a:rPr lang="en-GB" sz="1100" dirty="0"/>
              <a:t>, Daniel E. </a:t>
            </a:r>
            <a:r>
              <a:rPr lang="en-GB" sz="1100" dirty="0" err="1"/>
              <a:t>Otzen</a:t>
            </a:r>
            <a:r>
              <a:rPr lang="en-GB" sz="1100" dirty="0"/>
              <a:t>, Alexander K. Buell, and Sanne </a:t>
            </a:r>
            <a:r>
              <a:rPr lang="en-GB" sz="1100" dirty="0" err="1"/>
              <a:t>Abeln</a:t>
            </a:r>
            <a:r>
              <a:rPr lang="en-GB" sz="1100" dirty="0"/>
              <a:t>. 2019. “</a:t>
            </a:r>
            <a:r>
              <a:rPr lang="en-GB" sz="1100" b="1" dirty="0"/>
              <a:t>The Hydrophobic Effect Characterises the Thermodynamic Signature of Amyloid Fibril Growth</a:t>
            </a:r>
            <a:r>
              <a:rPr lang="en-GB" sz="1100" dirty="0"/>
              <a:t>,” June. http://</a:t>
            </a:r>
            <a:r>
              <a:rPr lang="en-GB" sz="1100" dirty="0" err="1"/>
              <a:t>arxiv.org</a:t>
            </a:r>
            <a:r>
              <a:rPr lang="en-GB" sz="1100" dirty="0"/>
              <a:t>/abs/1906.05620.</a:t>
            </a:r>
          </a:p>
          <a:p>
            <a:pPr marL="304800" indent="-304800">
              <a:lnSpc>
                <a:spcPct val="115000"/>
              </a:lnSpc>
              <a:spcBef>
                <a:spcPts val="0"/>
              </a:spcBef>
              <a:spcAft>
                <a:spcPts val="0"/>
              </a:spcAft>
            </a:pPr>
            <a:endParaRPr lang="en-GB" sz="1100" dirty="0">
              <a:solidFill>
                <a:schemeClr val="dk1"/>
              </a:solidFill>
            </a:endParaRPr>
          </a:p>
          <a:p>
            <a:pPr marL="304800" indent="-304800">
              <a:lnSpc>
                <a:spcPct val="115000"/>
              </a:lnSpc>
              <a:spcBef>
                <a:spcPts val="0"/>
              </a:spcBef>
              <a:spcAft>
                <a:spcPts val="0"/>
              </a:spcAft>
            </a:pPr>
            <a:r>
              <a:rPr lang="en-GB" sz="1100" dirty="0">
                <a:solidFill>
                  <a:schemeClr val="dk1"/>
                </a:solidFill>
              </a:rPr>
              <a:t>van Dijk, Erik, Patrick </a:t>
            </a:r>
            <a:r>
              <a:rPr lang="en-GB" sz="1100" dirty="0" err="1">
                <a:solidFill>
                  <a:schemeClr val="dk1"/>
                </a:solidFill>
              </a:rPr>
              <a:t>Varilly</a:t>
            </a:r>
            <a:r>
              <a:rPr lang="en-GB" sz="1100" dirty="0">
                <a:solidFill>
                  <a:schemeClr val="dk1"/>
                </a:solidFill>
              </a:rPr>
              <a:t>, </a:t>
            </a:r>
            <a:r>
              <a:rPr lang="en-GB" sz="1100" dirty="0" err="1">
                <a:solidFill>
                  <a:schemeClr val="dk1"/>
                </a:solidFill>
              </a:rPr>
              <a:t>Tuomas</a:t>
            </a:r>
            <a:r>
              <a:rPr lang="en-GB" sz="1100" dirty="0">
                <a:solidFill>
                  <a:schemeClr val="dk1"/>
                </a:solidFill>
              </a:rPr>
              <a:t> P. J. Knowles, </a:t>
            </a:r>
            <a:r>
              <a:rPr lang="en-GB" sz="1100" dirty="0" err="1">
                <a:solidFill>
                  <a:schemeClr val="dk1"/>
                </a:solidFill>
              </a:rPr>
              <a:t>Daan</a:t>
            </a:r>
            <a:r>
              <a:rPr lang="en-GB" sz="1100" dirty="0">
                <a:solidFill>
                  <a:schemeClr val="dk1"/>
                </a:solidFill>
              </a:rPr>
              <a:t> Frenkel, and Sanne </a:t>
            </a:r>
            <a:r>
              <a:rPr lang="en-GB" sz="1100" dirty="0" err="1">
                <a:solidFill>
                  <a:schemeClr val="dk1"/>
                </a:solidFill>
              </a:rPr>
              <a:t>Abeln</a:t>
            </a:r>
            <a:r>
              <a:rPr lang="en-GB" sz="1100" dirty="0">
                <a:solidFill>
                  <a:schemeClr val="dk1"/>
                </a:solidFill>
              </a:rPr>
              <a:t>. 2016. </a:t>
            </a:r>
            <a:r>
              <a:rPr lang="en-GB" sz="1100" b="1" dirty="0">
                <a:solidFill>
                  <a:schemeClr val="dk1"/>
                </a:solidFill>
              </a:rPr>
              <a:t>“Consistent Treatment of Hydrophobicity in Protein Lattice Models Accounts for Cold Denaturation</a:t>
            </a:r>
            <a:r>
              <a:rPr lang="en-GB" sz="1100" dirty="0">
                <a:solidFill>
                  <a:schemeClr val="dk1"/>
                </a:solidFill>
              </a:rPr>
              <a:t>.” </a:t>
            </a:r>
            <a:r>
              <a:rPr lang="en-GB" sz="1100" i="1" dirty="0">
                <a:solidFill>
                  <a:schemeClr val="dk1"/>
                </a:solidFill>
              </a:rPr>
              <a:t>Physical Review Letters</a:t>
            </a:r>
            <a:r>
              <a:rPr lang="en-GB" sz="1100" dirty="0">
                <a:solidFill>
                  <a:schemeClr val="dk1"/>
                </a:solidFill>
              </a:rPr>
              <a:t> 116 (7): 078101. </a:t>
            </a:r>
            <a:endParaRPr sz="1100" dirty="0">
              <a:solidFill>
                <a:schemeClr val="dk1"/>
              </a:solidFill>
            </a:endParaRPr>
          </a:p>
          <a:p>
            <a:pPr marL="304800" indent="-304800">
              <a:lnSpc>
                <a:spcPct val="115000"/>
              </a:lnSpc>
              <a:spcBef>
                <a:spcPts val="0"/>
              </a:spcBef>
              <a:spcAft>
                <a:spcPts val="0"/>
              </a:spcAft>
            </a:pPr>
            <a:endParaRPr sz="1100" dirty="0">
              <a:solidFill>
                <a:schemeClr val="dk1"/>
              </a:solidFill>
            </a:endParaRPr>
          </a:p>
          <a:p>
            <a:pPr marL="304800" indent="-304800">
              <a:lnSpc>
                <a:spcPct val="115000"/>
              </a:lnSpc>
              <a:spcBef>
                <a:spcPts val="0"/>
              </a:spcBef>
              <a:spcAft>
                <a:spcPts val="0"/>
              </a:spcAft>
            </a:pPr>
            <a:r>
              <a:rPr lang="en-GB" sz="1100" dirty="0" err="1">
                <a:solidFill>
                  <a:schemeClr val="dk1"/>
                </a:solidFill>
              </a:rPr>
              <a:t>Abeln</a:t>
            </a:r>
            <a:r>
              <a:rPr lang="en-GB" sz="1100" dirty="0">
                <a:solidFill>
                  <a:schemeClr val="dk1"/>
                </a:solidFill>
              </a:rPr>
              <a:t>, Sanne, Michele </a:t>
            </a:r>
            <a:r>
              <a:rPr lang="en-GB" sz="1100" dirty="0" err="1">
                <a:solidFill>
                  <a:schemeClr val="dk1"/>
                </a:solidFill>
              </a:rPr>
              <a:t>Vendruscolo</a:t>
            </a:r>
            <a:r>
              <a:rPr lang="en-GB" sz="1100" dirty="0">
                <a:solidFill>
                  <a:schemeClr val="dk1"/>
                </a:solidFill>
              </a:rPr>
              <a:t>, Christopher M. Dobson, and </a:t>
            </a:r>
            <a:r>
              <a:rPr lang="en-GB" sz="1100" dirty="0" err="1">
                <a:solidFill>
                  <a:schemeClr val="dk1"/>
                </a:solidFill>
              </a:rPr>
              <a:t>Daan</a:t>
            </a:r>
            <a:r>
              <a:rPr lang="en-GB" sz="1100" dirty="0">
                <a:solidFill>
                  <a:schemeClr val="dk1"/>
                </a:solidFill>
              </a:rPr>
              <a:t> Frenkel. 2014. “</a:t>
            </a:r>
            <a:r>
              <a:rPr lang="en-GB" sz="1100" b="1" dirty="0">
                <a:solidFill>
                  <a:schemeClr val="dk1"/>
                </a:solidFill>
              </a:rPr>
              <a:t>A Simple Lattice Model That Captures Protein Folding, Aggregation and Amyloid Formation.</a:t>
            </a:r>
            <a:r>
              <a:rPr lang="en-GB" sz="1100" dirty="0">
                <a:solidFill>
                  <a:schemeClr val="dk1"/>
                </a:solidFill>
              </a:rPr>
              <a:t>” Edited by Ilia V. </a:t>
            </a:r>
            <a:r>
              <a:rPr lang="en-GB" sz="1100" dirty="0" err="1">
                <a:solidFill>
                  <a:schemeClr val="dk1"/>
                </a:solidFill>
              </a:rPr>
              <a:t>Baskakov</a:t>
            </a:r>
            <a:r>
              <a:rPr lang="en-GB" sz="1100" dirty="0">
                <a:solidFill>
                  <a:schemeClr val="dk1"/>
                </a:solidFill>
              </a:rPr>
              <a:t>. </a:t>
            </a:r>
            <a:r>
              <a:rPr lang="en-GB" sz="1100" i="1" dirty="0" err="1">
                <a:solidFill>
                  <a:schemeClr val="dk1"/>
                </a:solidFill>
              </a:rPr>
              <a:t>PLoS</a:t>
            </a:r>
            <a:r>
              <a:rPr lang="en-GB" sz="1100" i="1" dirty="0">
                <a:solidFill>
                  <a:schemeClr val="dk1"/>
                </a:solidFill>
              </a:rPr>
              <a:t> ONE</a:t>
            </a:r>
            <a:r>
              <a:rPr lang="en-GB" sz="1100" dirty="0">
                <a:solidFill>
                  <a:schemeClr val="dk1"/>
                </a:solidFill>
              </a:rPr>
              <a:t> 9 (1): e85185. </a:t>
            </a:r>
            <a:endParaRPr sz="1100" dirty="0">
              <a:solidFill>
                <a:schemeClr val="dk1"/>
              </a:solidFill>
            </a:endParaRPr>
          </a:p>
          <a:p>
            <a:pPr marL="304800" indent="-304800">
              <a:lnSpc>
                <a:spcPct val="115000"/>
              </a:lnSpc>
              <a:spcBef>
                <a:spcPts val="0"/>
              </a:spcBef>
              <a:spcAft>
                <a:spcPts val="0"/>
              </a:spcAft>
            </a:pPr>
            <a:endParaRPr sz="1100" dirty="0">
              <a:solidFill>
                <a:schemeClr val="dk1"/>
              </a:solidFill>
            </a:endParaRPr>
          </a:p>
          <a:p>
            <a:pPr marL="304800" indent="-304800">
              <a:lnSpc>
                <a:spcPct val="115000"/>
              </a:lnSpc>
              <a:spcBef>
                <a:spcPts val="0"/>
              </a:spcBef>
              <a:spcAft>
                <a:spcPts val="0"/>
              </a:spcAft>
            </a:pPr>
            <a:r>
              <a:rPr lang="en-GB" sz="1100" dirty="0">
                <a:solidFill>
                  <a:schemeClr val="dk1"/>
                </a:solidFill>
              </a:rPr>
              <a:t>Ni, Ran, Sanne </a:t>
            </a:r>
            <a:r>
              <a:rPr lang="en-GB" sz="1100" dirty="0" err="1">
                <a:solidFill>
                  <a:schemeClr val="dk1"/>
                </a:solidFill>
              </a:rPr>
              <a:t>Abeln</a:t>
            </a:r>
            <a:r>
              <a:rPr lang="en-GB" sz="1100" dirty="0">
                <a:solidFill>
                  <a:schemeClr val="dk1"/>
                </a:solidFill>
              </a:rPr>
              <a:t>, Marieke Schor, </a:t>
            </a:r>
            <a:r>
              <a:rPr lang="en-GB" sz="1100" dirty="0" err="1">
                <a:solidFill>
                  <a:schemeClr val="dk1"/>
                </a:solidFill>
              </a:rPr>
              <a:t>Martien</a:t>
            </a:r>
            <a:r>
              <a:rPr lang="en-GB" sz="1100" dirty="0">
                <a:solidFill>
                  <a:schemeClr val="dk1"/>
                </a:solidFill>
              </a:rPr>
              <a:t> A. Cohen Stuart, and Peter G. </a:t>
            </a:r>
            <a:r>
              <a:rPr lang="en-GB" sz="1100" dirty="0" err="1">
                <a:solidFill>
                  <a:schemeClr val="dk1"/>
                </a:solidFill>
              </a:rPr>
              <a:t>Bolhuis</a:t>
            </a:r>
            <a:r>
              <a:rPr lang="en-GB" sz="1100" dirty="0">
                <a:solidFill>
                  <a:schemeClr val="dk1"/>
                </a:solidFill>
              </a:rPr>
              <a:t>. 2013. </a:t>
            </a:r>
            <a:r>
              <a:rPr lang="en-GB" sz="1100" b="1" dirty="0">
                <a:solidFill>
                  <a:schemeClr val="dk1"/>
                </a:solidFill>
              </a:rPr>
              <a:t>“Interplay between Folding and Assembly of Fibril-Forming Polypeptides.” </a:t>
            </a:r>
            <a:r>
              <a:rPr lang="en-GB" sz="1100" i="1" dirty="0">
                <a:solidFill>
                  <a:schemeClr val="dk1"/>
                </a:solidFill>
              </a:rPr>
              <a:t>Physical Review Letters</a:t>
            </a:r>
            <a:r>
              <a:rPr lang="en-GB" sz="1100" dirty="0">
                <a:solidFill>
                  <a:schemeClr val="dk1"/>
                </a:solidFill>
              </a:rPr>
              <a:t> 111 (5): 058101. </a:t>
            </a:r>
            <a:endParaRPr sz="1100" dirty="0">
              <a:solidFill>
                <a:schemeClr val="dk1"/>
              </a:solidFill>
            </a:endParaRPr>
          </a:p>
          <a:p>
            <a:pPr marL="304800" indent="-304800">
              <a:lnSpc>
                <a:spcPct val="115000"/>
              </a:lnSpc>
              <a:spcBef>
                <a:spcPts val="0"/>
              </a:spcBef>
              <a:spcAft>
                <a:spcPts val="0"/>
              </a:spcAft>
            </a:pPr>
            <a:endParaRPr sz="1100" dirty="0">
              <a:solidFill>
                <a:schemeClr val="dk1"/>
              </a:solidFill>
            </a:endParaRPr>
          </a:p>
        </p:txBody>
      </p:sp>
      <p:pic>
        <p:nvPicPr>
          <p:cNvPr id="285" name="Shape 285"/>
          <p:cNvPicPr preferRelativeResize="0"/>
          <p:nvPr/>
        </p:nvPicPr>
        <p:blipFill>
          <a:blip r:embed="rId4">
            <a:alphaModFix/>
          </a:blip>
          <a:stretch>
            <a:fillRect/>
          </a:stretch>
        </p:blipFill>
        <p:spPr>
          <a:xfrm>
            <a:off x="7647197" y="1598372"/>
            <a:ext cx="1295825" cy="1830625"/>
          </a:xfrm>
          <a:prstGeom prst="rect">
            <a:avLst/>
          </a:prstGeom>
          <a:noFill/>
          <a:ln>
            <a:noFill/>
          </a:ln>
        </p:spPr>
      </p:pic>
      <p:cxnSp>
        <p:nvCxnSpPr>
          <p:cNvPr id="286" name="Shape 286"/>
          <p:cNvCxnSpPr>
            <a:cxnSpLocks/>
          </p:cNvCxnSpPr>
          <p:nvPr/>
        </p:nvCxnSpPr>
        <p:spPr>
          <a:xfrm flipH="1">
            <a:off x="1530050" y="2145250"/>
            <a:ext cx="578300" cy="0"/>
          </a:xfrm>
          <a:prstGeom prst="straightConnector1">
            <a:avLst/>
          </a:prstGeom>
          <a:noFill/>
          <a:ln w="9525" cap="flat" cmpd="sng">
            <a:solidFill>
              <a:schemeClr val="dk2"/>
            </a:solidFill>
            <a:prstDash val="solid"/>
            <a:round/>
            <a:headEnd type="none" w="med" len="med"/>
            <a:tailEnd type="triangle" w="med" len="med"/>
          </a:ln>
        </p:spPr>
      </p:cxnSp>
      <p:cxnSp>
        <p:nvCxnSpPr>
          <p:cNvPr id="287" name="Shape 287"/>
          <p:cNvCxnSpPr>
            <a:cxnSpLocks/>
          </p:cNvCxnSpPr>
          <p:nvPr/>
        </p:nvCxnSpPr>
        <p:spPr>
          <a:xfrm flipV="1">
            <a:off x="6084168" y="2013375"/>
            <a:ext cx="1486082" cy="407513"/>
          </a:xfrm>
          <a:prstGeom prst="straightConnector1">
            <a:avLst/>
          </a:prstGeom>
          <a:noFill/>
          <a:ln w="9525" cap="flat" cmpd="sng">
            <a:solidFill>
              <a:schemeClr val="dk2"/>
            </a:solidFill>
            <a:prstDash val="solid"/>
            <a:round/>
            <a:headEnd type="none" w="med" len="med"/>
            <a:tailEnd type="triangle" w="med" len="med"/>
          </a:ln>
        </p:spPr>
      </p:cxnSp>
      <p:cxnSp>
        <p:nvCxnSpPr>
          <p:cNvPr id="290" name="Shape 290"/>
          <p:cNvCxnSpPr>
            <a:cxnSpLocks/>
          </p:cNvCxnSpPr>
          <p:nvPr/>
        </p:nvCxnSpPr>
        <p:spPr>
          <a:xfrm flipH="1">
            <a:off x="1616001" y="2348880"/>
            <a:ext cx="2163911" cy="2088232"/>
          </a:xfrm>
          <a:prstGeom prst="straightConnector1">
            <a:avLst/>
          </a:prstGeom>
          <a:noFill/>
          <a:ln w="9525" cap="flat" cmpd="sng">
            <a:solidFill>
              <a:schemeClr val="dk2"/>
            </a:solidFill>
            <a:prstDash val="solid"/>
            <a:round/>
            <a:headEnd type="none" w="med" len="med"/>
            <a:tailEnd type="triangle" w="med" len="med"/>
          </a:ln>
        </p:spPr>
      </p:cxnSp>
      <p:sp>
        <p:nvSpPr>
          <p:cNvPr id="291" name="Shape 291"/>
          <p:cNvSpPr txBox="1"/>
          <p:nvPr/>
        </p:nvSpPr>
        <p:spPr>
          <a:xfrm>
            <a:off x="2100237" y="5001556"/>
            <a:ext cx="5246400" cy="1781100"/>
          </a:xfrm>
          <a:prstGeom prst="rect">
            <a:avLst/>
          </a:prstGeom>
          <a:noFill/>
          <a:ln>
            <a:noFill/>
          </a:ln>
        </p:spPr>
        <p:txBody>
          <a:bodyPr spcFirstLastPara="1" wrap="square" lIns="91425" tIns="91425" rIns="91425" bIns="91425" anchor="ctr" anchorCtr="0">
            <a:noAutofit/>
          </a:bodyPr>
          <a:lstStyle/>
          <a:p>
            <a:pPr marL="304800" indent="-304800">
              <a:lnSpc>
                <a:spcPct val="115000"/>
              </a:lnSpc>
              <a:spcBef>
                <a:spcPts val="0"/>
              </a:spcBef>
              <a:spcAft>
                <a:spcPts val="0"/>
              </a:spcAft>
            </a:pPr>
            <a:endParaRPr lang="en-GB" sz="1100" dirty="0">
              <a:solidFill>
                <a:schemeClr val="dk1"/>
              </a:solidFill>
            </a:endParaRPr>
          </a:p>
          <a:p>
            <a:pPr marL="304800" indent="-304800">
              <a:lnSpc>
                <a:spcPct val="115000"/>
              </a:lnSpc>
              <a:spcBef>
                <a:spcPts val="0"/>
              </a:spcBef>
              <a:spcAft>
                <a:spcPts val="0"/>
              </a:spcAft>
            </a:pPr>
            <a:endParaRPr lang="en-GB" sz="1100" dirty="0">
              <a:solidFill>
                <a:schemeClr val="dk1"/>
              </a:solidFill>
            </a:endParaRPr>
          </a:p>
          <a:p>
            <a:pPr marL="304800" indent="-304800">
              <a:lnSpc>
                <a:spcPct val="115000"/>
              </a:lnSpc>
              <a:spcBef>
                <a:spcPts val="0"/>
              </a:spcBef>
              <a:spcAft>
                <a:spcPts val="0"/>
              </a:spcAft>
            </a:pPr>
            <a:r>
              <a:rPr lang="en-GB" sz="1100" dirty="0"/>
              <a:t>Dijk, Erik van, Arlo </a:t>
            </a:r>
            <a:r>
              <a:rPr lang="en-GB" sz="1100" dirty="0" err="1"/>
              <a:t>Hoogeveen</a:t>
            </a:r>
            <a:r>
              <a:rPr lang="en-GB" sz="1100" dirty="0"/>
              <a:t>, and Sanne </a:t>
            </a:r>
            <a:r>
              <a:rPr lang="en-GB" sz="1100" dirty="0" err="1"/>
              <a:t>Abeln</a:t>
            </a:r>
            <a:r>
              <a:rPr lang="en-GB" sz="1100" dirty="0"/>
              <a:t>. 2015. </a:t>
            </a:r>
            <a:r>
              <a:rPr lang="en-GB" sz="1100" b="1" dirty="0"/>
              <a:t>“The Hydrophobic Temperature Dependence of Amino Acids Directly Calculated from Protein Structures.</a:t>
            </a:r>
            <a:r>
              <a:rPr lang="en-GB" sz="1100" dirty="0"/>
              <a:t>” </a:t>
            </a:r>
            <a:r>
              <a:rPr lang="en-GB" sz="1100" i="1" dirty="0"/>
              <a:t>PLOS Computational Biology</a:t>
            </a:r>
            <a:r>
              <a:rPr lang="en-GB" sz="1100" dirty="0"/>
              <a:t> 11 (5): e1004277. </a:t>
            </a:r>
          </a:p>
          <a:p>
            <a:pPr marL="304800" indent="-304800">
              <a:lnSpc>
                <a:spcPct val="115000"/>
              </a:lnSpc>
              <a:spcBef>
                <a:spcPts val="0"/>
              </a:spcBef>
              <a:spcAft>
                <a:spcPts val="0"/>
              </a:spcAft>
            </a:pPr>
            <a:endParaRPr lang="en-GB" sz="1100" dirty="0">
              <a:solidFill>
                <a:schemeClr val="dk1"/>
              </a:solidFill>
            </a:endParaRPr>
          </a:p>
          <a:p>
            <a:pPr marL="304800" indent="-304800">
              <a:lnSpc>
                <a:spcPct val="115000"/>
              </a:lnSpc>
              <a:spcBef>
                <a:spcPts val="0"/>
              </a:spcBef>
              <a:spcAft>
                <a:spcPts val="0"/>
              </a:spcAft>
            </a:pPr>
            <a:r>
              <a:rPr lang="en-GB" sz="1100" dirty="0">
                <a:solidFill>
                  <a:schemeClr val="dk1"/>
                </a:solidFill>
              </a:rPr>
              <a:t>Dijkstra, M.J.J, W.J. </a:t>
            </a:r>
            <a:r>
              <a:rPr lang="en-GB" sz="1100" dirty="0" err="1">
                <a:solidFill>
                  <a:schemeClr val="dk1"/>
                </a:solidFill>
              </a:rPr>
              <a:t>Fokkink</a:t>
            </a:r>
            <a:r>
              <a:rPr lang="en-GB" sz="1100" dirty="0">
                <a:solidFill>
                  <a:schemeClr val="dk1"/>
                </a:solidFill>
              </a:rPr>
              <a:t>, J </a:t>
            </a:r>
            <a:r>
              <a:rPr lang="en-GB" sz="1100" dirty="0" err="1">
                <a:solidFill>
                  <a:schemeClr val="dk1"/>
                </a:solidFill>
              </a:rPr>
              <a:t>Heringa</a:t>
            </a:r>
            <a:r>
              <a:rPr lang="en-GB" sz="1100" dirty="0">
                <a:solidFill>
                  <a:schemeClr val="dk1"/>
                </a:solidFill>
              </a:rPr>
              <a:t>, E van </a:t>
            </a:r>
            <a:r>
              <a:rPr lang="en-GB" sz="1100" dirty="0" err="1">
                <a:solidFill>
                  <a:schemeClr val="dk1"/>
                </a:solidFill>
              </a:rPr>
              <a:t>Dijk</a:t>
            </a:r>
            <a:r>
              <a:rPr lang="en-GB" sz="1100" dirty="0">
                <a:solidFill>
                  <a:schemeClr val="dk1"/>
                </a:solidFill>
              </a:rPr>
              <a:t>, and S Abeln.  </a:t>
            </a:r>
            <a:br>
              <a:rPr lang="en-GB" sz="1100" dirty="0">
                <a:solidFill>
                  <a:schemeClr val="dk1"/>
                </a:solidFill>
              </a:rPr>
            </a:br>
            <a:r>
              <a:rPr lang="en-GB" sz="1100" dirty="0">
                <a:solidFill>
                  <a:schemeClr val="dk1"/>
                </a:solidFill>
              </a:rPr>
              <a:t>“</a:t>
            </a:r>
            <a:r>
              <a:rPr lang="en-GB" sz="1100" b="1" dirty="0">
                <a:solidFill>
                  <a:schemeClr val="dk1"/>
                </a:solidFill>
              </a:rPr>
              <a:t>The Characteristics of Molten Globule States and Folding Pathways Strongly Depend on the Sequence of a Protein</a:t>
            </a:r>
            <a:r>
              <a:rPr lang="en-GB" sz="1100" dirty="0">
                <a:solidFill>
                  <a:schemeClr val="dk1"/>
                </a:solidFill>
              </a:rPr>
              <a:t>.” </a:t>
            </a:r>
            <a:r>
              <a:rPr lang="en-GB" sz="1100" i="1" dirty="0">
                <a:solidFill>
                  <a:schemeClr val="dk1"/>
                </a:solidFill>
              </a:rPr>
              <a:t>Mol. Phys. 2018</a:t>
            </a:r>
            <a:endParaRPr sz="1100" dirty="0">
              <a:solidFill>
                <a:schemeClr val="dk1"/>
              </a:solidFill>
            </a:endParaRPr>
          </a:p>
        </p:txBody>
      </p:sp>
      <p:pic>
        <p:nvPicPr>
          <p:cNvPr id="8" name="Picture 7">
            <a:extLst>
              <a:ext uri="{FF2B5EF4-FFF2-40B4-BE49-F238E27FC236}">
                <a16:creationId xmlns:a16="http://schemas.microsoft.com/office/drawing/2014/main" id="{7A6CC5B8-E2F8-6D4E-BCA8-720BE6E9C64D}"/>
              </a:ext>
            </a:extLst>
          </p:cNvPr>
          <p:cNvPicPr>
            <a:picLocks noChangeAspect="1"/>
          </p:cNvPicPr>
          <p:nvPr/>
        </p:nvPicPr>
        <p:blipFill>
          <a:blip r:embed="rId5"/>
          <a:stretch>
            <a:fillRect/>
          </a:stretch>
        </p:blipFill>
        <p:spPr>
          <a:xfrm>
            <a:off x="367393" y="4333342"/>
            <a:ext cx="1248607" cy="1783725"/>
          </a:xfrm>
          <a:prstGeom prst="rect">
            <a:avLst/>
          </a:prstGeom>
        </p:spPr>
      </p:pic>
    </p:spTree>
    <p:extLst>
      <p:ext uri="{BB962C8B-B14F-4D97-AF65-F5344CB8AC3E}">
        <p14:creationId xmlns:p14="http://schemas.microsoft.com/office/powerpoint/2010/main" val="61581376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C0941-0A00-C545-97C6-3D2CCD89168E}"/>
              </a:ext>
            </a:extLst>
          </p:cNvPr>
          <p:cNvSpPr>
            <a:spLocks noGrp="1"/>
          </p:cNvSpPr>
          <p:nvPr>
            <p:ph type="title"/>
          </p:nvPr>
        </p:nvSpPr>
        <p:spPr/>
        <p:txBody>
          <a:bodyPr/>
          <a:lstStyle/>
          <a:p>
            <a:r>
              <a:rPr lang="en-GB" altLang="en-US" dirty="0"/>
              <a:t>Vacancy for PhD student biophysics</a:t>
            </a:r>
          </a:p>
        </p:txBody>
      </p:sp>
      <p:sp>
        <p:nvSpPr>
          <p:cNvPr id="155650" name="Content Placeholder 2">
            <a:extLst>
              <a:ext uri="{FF2B5EF4-FFF2-40B4-BE49-F238E27FC236}">
                <a16:creationId xmlns:a16="http://schemas.microsoft.com/office/drawing/2014/main" id="{1ADB0F55-CD23-4B45-A873-4A1B07188A38}"/>
              </a:ext>
            </a:extLst>
          </p:cNvPr>
          <p:cNvSpPr>
            <a:spLocks noGrp="1"/>
          </p:cNvSpPr>
          <p:nvPr>
            <p:ph idx="1"/>
          </p:nvPr>
        </p:nvSpPr>
        <p:spPr>
          <a:xfrm>
            <a:off x="533400" y="1295400"/>
            <a:ext cx="8287072" cy="5105400"/>
          </a:xfrm>
        </p:spPr>
        <p:txBody>
          <a:bodyPr/>
          <a:lstStyle/>
          <a:p>
            <a:r>
              <a:rPr lang="en-GB" altLang="en-US" dirty="0"/>
              <a:t>Biophysics 4 years</a:t>
            </a:r>
          </a:p>
          <a:p>
            <a:pPr lvl="1"/>
            <a:r>
              <a:rPr lang="en-GB" altLang="en-US" dirty="0"/>
              <a:t>Experiments and simulation on proteins involved in Alzheimer and other neurodegenerative disease </a:t>
            </a:r>
          </a:p>
          <a:p>
            <a:pPr lvl="1"/>
            <a:r>
              <a:rPr lang="en-GB" altLang="en-US" dirty="0"/>
              <a:t>Within ITN project on biomarkers for neurodegenerative disease: MIRIADE</a:t>
            </a:r>
          </a:p>
          <a:p>
            <a:pPr lvl="1"/>
            <a:r>
              <a:rPr lang="en-GB" altLang="en-US" dirty="0"/>
              <a:t>Not have resided in the Netherlands </a:t>
            </a:r>
            <a:r>
              <a:rPr lang="en-GB" dirty="0"/>
              <a:t>for more than 12 months in the 3 years immediately before the recruitment date</a:t>
            </a:r>
          </a:p>
          <a:p>
            <a:r>
              <a:rPr lang="en-GB" altLang="en-US" dirty="0"/>
              <a:t>Also a 4 year Bioinformatics / Machine Learning PhD position available</a:t>
            </a:r>
          </a:p>
          <a:p>
            <a:pPr marL="0" indent="0">
              <a:buNone/>
            </a:pPr>
            <a:endParaRPr lang="en-GB" altLang="en-US" dirty="0"/>
          </a:p>
          <a:p>
            <a:pPr marL="0" indent="0">
              <a:buNone/>
            </a:pPr>
            <a:r>
              <a:rPr lang="en-GB" altLang="en-US" dirty="0"/>
              <a:t>Contact: </a:t>
            </a:r>
            <a:r>
              <a:rPr lang="en-GB" altLang="en-US" dirty="0">
                <a:hlinkClick r:id="rId2"/>
              </a:rPr>
              <a:t>s.abeln@vu.nl</a:t>
            </a:r>
            <a:endParaRPr lang="en-GB" altLang="en-US" dirty="0"/>
          </a:p>
          <a:p>
            <a:endParaRPr lang="en-GB" altLang="en-US" dirty="0"/>
          </a:p>
        </p:txBody>
      </p:sp>
    </p:spTree>
  </p:cSld>
  <p:clrMapOvr>
    <a:masterClrMapping/>
  </p:clrMapOvr>
  <p:transition spd="slow"/>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CA531-3DE8-314E-9F7F-A207C1974C3B}"/>
              </a:ext>
            </a:extLst>
          </p:cNvPr>
          <p:cNvSpPr>
            <a:spLocks noGrp="1"/>
          </p:cNvSpPr>
          <p:nvPr>
            <p:ph type="title"/>
          </p:nvPr>
        </p:nvSpPr>
        <p:spPr/>
        <p:txBody>
          <a:bodyPr/>
          <a:lstStyle/>
          <a:p>
            <a:r>
              <a:rPr lang="en-GB" altLang="en-US"/>
              <a:t>References</a:t>
            </a:r>
          </a:p>
        </p:txBody>
      </p:sp>
      <p:sp>
        <p:nvSpPr>
          <p:cNvPr id="156674" name="Rectangle 5">
            <a:extLst>
              <a:ext uri="{FF2B5EF4-FFF2-40B4-BE49-F238E27FC236}">
                <a16:creationId xmlns:a16="http://schemas.microsoft.com/office/drawing/2014/main" id="{1F3D0B35-30A4-DE4F-A372-E40D35C18758}"/>
              </a:ext>
            </a:extLst>
          </p:cNvPr>
          <p:cNvSpPr>
            <a:spLocks noChangeArrowheads="1"/>
          </p:cNvSpPr>
          <p:nvPr/>
        </p:nvSpPr>
        <p:spPr bwMode="auto">
          <a:xfrm>
            <a:off x="0" y="1160463"/>
            <a:ext cx="9140825" cy="550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r>
              <a:rPr lang="en-GB" altLang="en-US" sz="1600"/>
              <a:t>Abeln, S., &amp; Frenkel, D. (2008). Disordered flanks prevent peptide aggregation. </a:t>
            </a:r>
            <a:r>
              <a:rPr lang="en-GB" altLang="en-US" sz="1600" i="1"/>
              <a:t>PLoS Comput. Biol.</a:t>
            </a:r>
            <a:r>
              <a:rPr lang="en-GB" altLang="en-US" sz="1600"/>
              <a:t>, </a:t>
            </a:r>
            <a:r>
              <a:rPr lang="en-GB" altLang="en-US" sz="1600" i="1"/>
              <a:t>4</a:t>
            </a:r>
            <a:r>
              <a:rPr lang="en-GB" altLang="en-US" sz="1600"/>
              <a:t>(12), e1000241. doi:10.1371/journal.pcbi.1000241</a:t>
            </a:r>
          </a:p>
          <a:p>
            <a:pPr algn="l"/>
            <a:r>
              <a:rPr lang="en-GB" altLang="en-US" sz="1600"/>
              <a:t>Abeln, S., &amp; Frenkel, D. (2011). Accounting for protein-solvent contacts facilitates design of nonaggregating lattice proteins. </a:t>
            </a:r>
            <a:r>
              <a:rPr lang="en-GB" altLang="en-US" sz="1600" i="1"/>
              <a:t>Biophys. J.</a:t>
            </a:r>
            <a:r>
              <a:rPr lang="en-GB" altLang="en-US" sz="1600"/>
              <a:t>, </a:t>
            </a:r>
            <a:r>
              <a:rPr lang="en-GB" altLang="en-US" sz="1600" i="1"/>
              <a:t>100</a:t>
            </a:r>
            <a:r>
              <a:rPr lang="en-GB" altLang="en-US" sz="1600"/>
              <a:t>(3), 693–700. doi:10.1016/j.bpj.2010.11.088</a:t>
            </a:r>
          </a:p>
          <a:p>
            <a:pPr algn="l"/>
            <a:r>
              <a:rPr lang="en-GB" altLang="en-US" sz="1600"/>
              <a:t>Abeln, S., Vendruscolo, M., Dobson, C. M., &amp; Frenkel, D. (2014). A Simple Lattice Model That Captures Protein Folding, Aggregation and Amyloid Formation. </a:t>
            </a:r>
            <a:r>
              <a:rPr lang="en-GB" altLang="en-US" sz="1600" i="1"/>
              <a:t>PLoS ONE</a:t>
            </a:r>
            <a:r>
              <a:rPr lang="en-GB" altLang="en-US" sz="1600"/>
              <a:t>, </a:t>
            </a:r>
            <a:r>
              <a:rPr lang="en-GB" altLang="en-US" sz="1600" i="1"/>
              <a:t>9</a:t>
            </a:r>
            <a:r>
              <a:rPr lang="en-GB" altLang="en-US" sz="1600"/>
              <a:t>(1), e85185. doi:10.1371/journal.pone.0085185</a:t>
            </a:r>
          </a:p>
          <a:p>
            <a:pPr algn="l"/>
            <a:r>
              <a:rPr lang="en-GB" altLang="en-US" sz="1600"/>
              <a:t>Ni, R., Abeln, S., Schor, M., Cohen Stuart, M. A., &amp; Bolhuis, P. G. (2013). Interplay between Folding and Assembly of Fibril-Forming Polypeptides. </a:t>
            </a:r>
            <a:r>
              <a:rPr lang="en-GB" altLang="en-US" sz="1600" i="1"/>
              <a:t>Physical Review Letters</a:t>
            </a:r>
            <a:r>
              <a:rPr lang="en-GB" altLang="en-US" sz="1600"/>
              <a:t>, </a:t>
            </a:r>
            <a:r>
              <a:rPr lang="en-GB" altLang="en-US" sz="1600" i="1"/>
              <a:t>111</a:t>
            </a:r>
            <a:r>
              <a:rPr lang="en-GB" altLang="en-US" sz="1600"/>
              <a:t>(5), 058101. doi:10.1103/PhysRevLett.111.058101</a:t>
            </a:r>
          </a:p>
          <a:p>
            <a:pPr algn="l"/>
            <a:r>
              <a:rPr lang="en-GB" altLang="en-US" sz="1600"/>
              <a:t>Ni, R., Kleijn, J. M., Abeln, S., Cohen Stuart, M. a., &amp; Bolhuis, P. G. (2015). Competition between surface adsorption and folding of fibril-forming polypeptides. </a:t>
            </a:r>
            <a:r>
              <a:rPr lang="en-GB" altLang="en-US" sz="1600" i="1"/>
              <a:t>Physical Review E</a:t>
            </a:r>
            <a:r>
              <a:rPr lang="en-GB" altLang="en-US" sz="1600"/>
              <a:t>, </a:t>
            </a:r>
            <a:r>
              <a:rPr lang="en-GB" altLang="en-US" sz="1600" i="1"/>
              <a:t>91</a:t>
            </a:r>
            <a:r>
              <a:rPr lang="en-GB" altLang="en-US" sz="1600"/>
              <a:t>, 1–5. doi:10.1103/PhysRevE.91.022711</a:t>
            </a:r>
          </a:p>
          <a:p>
            <a:pPr algn="l"/>
            <a:r>
              <a:rPr lang="en-GB" altLang="en-US" sz="1600"/>
              <a:t>van Dijk, E., Hoogeveen, A., &amp; Abeln, S. (2015). The Hydrophobic Temperature Dependence of Amino Acids Directly Calculated from Protein Structures. </a:t>
            </a:r>
            <a:r>
              <a:rPr lang="en-GB" altLang="en-US" sz="1600" i="1"/>
              <a:t>PLOS Computational Biology</a:t>
            </a:r>
            <a:r>
              <a:rPr lang="en-GB" altLang="en-US" sz="1600"/>
              <a:t>, </a:t>
            </a:r>
            <a:r>
              <a:rPr lang="en-GB" altLang="en-US" sz="1600" i="1"/>
              <a:t>11</a:t>
            </a:r>
            <a:r>
              <a:rPr lang="en-GB" altLang="en-US" sz="1600"/>
              <a:t>(5), e1004277. doi:10.1371/journal.pcbi.1004277</a:t>
            </a:r>
          </a:p>
          <a:p>
            <a:pPr algn="l"/>
            <a:r>
              <a:rPr lang="en-GB" altLang="en-US" sz="1600"/>
              <a:t>van Dijk, E.; Varilly, P.; Knowles, T.; Frenkel, D.; Abeln, S. Consistent treatment of hydrophobicity in protein lattice models accounts for cold denaturation. ArXiv e-prints 2015, [arXiv:cond-mat.soft/1511.06590] – accepted PRL</a:t>
            </a:r>
          </a:p>
        </p:txBody>
      </p:sp>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8418F-43F8-FE40-8E6C-A2ABC0C9F810}"/>
              </a:ext>
            </a:extLst>
          </p:cNvPr>
          <p:cNvSpPr>
            <a:spLocks noGrp="1"/>
          </p:cNvSpPr>
          <p:nvPr>
            <p:ph type="title"/>
          </p:nvPr>
        </p:nvSpPr>
        <p:spPr/>
        <p:txBody>
          <a:bodyPr/>
          <a:lstStyle/>
          <a:p>
            <a:pPr eaLnBrk="1" hangingPunct="1">
              <a:defRPr/>
            </a:pPr>
            <a:endParaRPr lang="en-US"/>
          </a:p>
        </p:txBody>
      </p:sp>
      <p:pic>
        <p:nvPicPr>
          <p:cNvPr id="29698" name="Content Placeholder 3">
            <a:extLst>
              <a:ext uri="{FF2B5EF4-FFF2-40B4-BE49-F238E27FC236}">
                <a16:creationId xmlns:a16="http://schemas.microsoft.com/office/drawing/2014/main" id="{5957D9CE-A858-6B44-9A4B-3BC59057044F}"/>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4814" r="-4814"/>
          <a:stretch>
            <a:fillRect/>
          </a:stretch>
        </p:blipFill>
        <p:spPr>
          <a:xfrm>
            <a:off x="0" y="0"/>
            <a:ext cx="9144000" cy="5835650"/>
          </a:xfrm>
        </p:spPr>
      </p:pic>
      <p:sp>
        <p:nvSpPr>
          <p:cNvPr id="3" name="TextBox 2">
            <a:extLst>
              <a:ext uri="{FF2B5EF4-FFF2-40B4-BE49-F238E27FC236}">
                <a16:creationId xmlns:a16="http://schemas.microsoft.com/office/drawing/2014/main" id="{4C83248C-71C0-B949-9D1D-F19EDCB4CBC0}"/>
              </a:ext>
            </a:extLst>
          </p:cNvPr>
          <p:cNvSpPr txBox="1">
            <a:spLocks noChangeArrowheads="1"/>
          </p:cNvSpPr>
          <p:nvPr/>
        </p:nvSpPr>
        <p:spPr bwMode="auto">
          <a:xfrm>
            <a:off x="1403350" y="5876925"/>
            <a:ext cx="597693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5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GB" altLang="en-US" dirty="0"/>
              <a:t>for </a:t>
            </a:r>
            <a:r>
              <a:rPr lang="en-GB" altLang="en-GB" dirty="0"/>
              <a:t>‘</a:t>
            </a:r>
            <a:r>
              <a:rPr lang="en-GB" altLang="en-US" dirty="0"/>
              <a:t>easy</a:t>
            </a:r>
            <a:r>
              <a:rPr lang="en-GB" altLang="en-GB" dirty="0"/>
              <a:t>’</a:t>
            </a:r>
            <a:r>
              <a:rPr lang="en-GB" altLang="en-US" dirty="0"/>
              <a:t> target structures with similar sequences are available </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Potential">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Potential">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8575" cap="flat" cmpd="sng" algn="ctr">
          <a:solidFill>
            <a:schemeClr val="tx1"/>
          </a:solidFill>
          <a:prstDash val="solid"/>
          <a:round/>
          <a:headEnd type="none" w="med" len="med"/>
          <a:tailEnd type="triangle"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a:spPr>
      <a:bodyPr vert="horz" wrap="none" lIns="91440" tIns="45720" rIns="91440" bIns="45720" numCol="1" anchor="ctr"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28575" cap="flat" cmpd="sng" algn="ctr">
          <a:solidFill>
            <a:schemeClr val="tx1"/>
          </a:solidFill>
          <a:prstDash val="solid"/>
          <a:round/>
          <a:headEnd type="none" w="med" len="med"/>
          <a:tailEnd type="triangle"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a:spPr>
      <a:bodyPr vert="horz" wrap="none" lIns="91440" tIns="45720" rIns="91440" bIns="45720" numCol="1" anchor="ctr"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Potenti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otential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otential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otential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otential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otential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otential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otential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otential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otential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otential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otential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Aachen2013">
  <a:themeElements>
    <a:clrScheme name="Pavi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avia">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Pavi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avi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avi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avi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avi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avi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avia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avi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avi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avi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avi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avi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Potential">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Potential">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8575" cap="flat" cmpd="sng" algn="ctr">
          <a:solidFill>
            <a:schemeClr val="tx1"/>
          </a:solidFill>
          <a:prstDash val="solid"/>
          <a:round/>
          <a:headEnd type="none" w="med" len="med"/>
          <a:tailEnd type="triangle"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a:spPr>
      <a:bodyPr vert="horz" wrap="none" lIns="91440" tIns="45720" rIns="91440" bIns="45720" numCol="1" anchor="ctr"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28575" cap="flat" cmpd="sng" algn="ctr">
          <a:solidFill>
            <a:schemeClr val="tx1"/>
          </a:solidFill>
          <a:prstDash val="solid"/>
          <a:round/>
          <a:headEnd type="none" w="med" len="med"/>
          <a:tailEnd type="triangle"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a:spPr>
      <a:bodyPr vert="horz" wrap="none" lIns="91440" tIns="45720" rIns="91440" bIns="45720" numCol="1" anchor="ctr"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Potenti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otential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otential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otential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otential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otential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otential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otential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otential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otential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otential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otential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HD:Users:sanneabeln:Presentations:Templates:Potential.pot</Template>
  <TotalTime>26872</TotalTime>
  <Words>3933</Words>
  <Application>Microsoft Macintosh PowerPoint</Application>
  <PresentationFormat>On-screen Show (4:3)</PresentationFormat>
  <Paragraphs>699</Paragraphs>
  <Slides>86</Slides>
  <Notes>60</Notes>
  <HiddenSlides>10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86</vt:i4>
      </vt:variant>
    </vt:vector>
  </HeadingPairs>
  <TitlesOfParts>
    <vt:vector size="97" baseType="lpstr">
      <vt:lpstr>ＭＳ Ｐゴシック</vt:lpstr>
      <vt:lpstr>Arial</vt:lpstr>
      <vt:lpstr>Calibri</vt:lpstr>
      <vt:lpstr>Cambria Math</vt:lpstr>
      <vt:lpstr>DejaVu Sans</vt:lpstr>
      <vt:lpstr>Times</vt:lpstr>
      <vt:lpstr>Times New Roman</vt:lpstr>
      <vt:lpstr>Wingdings</vt:lpstr>
      <vt:lpstr>Potential</vt:lpstr>
      <vt:lpstr>1_Aachen2013</vt:lpstr>
      <vt:lpstr>1_Potential</vt:lpstr>
      <vt:lpstr>Protein folding, aggregation &amp; hydrophobicity with simple physical models</vt:lpstr>
      <vt:lpstr>My Background</vt:lpstr>
      <vt:lpstr>The biological approach or the physical approach?</vt:lpstr>
      <vt:lpstr>Biological Approach</vt:lpstr>
      <vt:lpstr>Physical Approach</vt:lpstr>
      <vt:lpstr>The biological approach or the physical approach?</vt:lpstr>
      <vt:lpstr>PowerPoint Presentation</vt:lpstr>
      <vt:lpstr>Typical CASP results</vt:lpstr>
      <vt:lpstr>PowerPoint Presentation</vt:lpstr>
      <vt:lpstr>PowerPoint Presentation</vt:lpstr>
      <vt:lpstr>Biology versus physical</vt:lpstr>
      <vt:lpstr>CASP 2019</vt:lpstr>
      <vt:lpstr>The most successful approaches do not adhere to statistical mechanics principles</vt:lpstr>
      <vt:lpstr>Biomolecular simulation (this afternoon)</vt:lpstr>
      <vt:lpstr>Folding physical process</vt:lpstr>
      <vt:lpstr>Free energy of proteins</vt:lpstr>
      <vt:lpstr>Why do proteins fold? </vt:lpstr>
      <vt:lpstr>What type of forces and effects would be relevant?</vt:lpstr>
      <vt:lpstr>Hydrophobic effect</vt:lpstr>
      <vt:lpstr>Hydrogen Bonds</vt:lpstr>
      <vt:lpstr>H-Bonds in water</vt:lpstr>
      <vt:lpstr>The hydrophobic effect</vt:lpstr>
      <vt:lpstr>What is the problem? </vt:lpstr>
      <vt:lpstr>Hydrophobic Collapse – simple 2 amino acid model</vt:lpstr>
      <vt:lpstr>Secondary structure</vt:lpstr>
      <vt:lpstr>H-Bonds in the peptide backbone</vt:lpstr>
      <vt:lpstr>Primary Protein Structure</vt:lpstr>
      <vt:lpstr>Hydrogen bonds &amp; secondary structure of backbone</vt:lpstr>
      <vt:lpstr>PowerPoint Presentation</vt:lpstr>
      <vt:lpstr>What are the major effects that contribute to a stably folded protein?</vt:lpstr>
      <vt:lpstr>What forces / effects destabilize a folded protein?</vt:lpstr>
      <vt:lpstr>The biological approach or the physical approach?</vt:lpstr>
      <vt:lpstr>Entropic and enthalpic contributions compensate (experimental)</vt:lpstr>
      <vt:lpstr>Physics &amp; Biology: folding specificity</vt:lpstr>
      <vt:lpstr>What can evolutionary history tell us?</vt:lpstr>
      <vt:lpstr>Biology: structure is more  conserved than sequence </vt:lpstr>
      <vt:lpstr>So is there any role for physics based approaches?</vt:lpstr>
      <vt:lpstr>So is there any role for physics based approaches?</vt:lpstr>
      <vt:lpstr>Why use simple models?</vt:lpstr>
      <vt:lpstr>Physics: folding specificity - perfect self assembly</vt:lpstr>
      <vt:lpstr>A very simple model</vt:lpstr>
      <vt:lpstr>Lattice Model – </vt:lpstr>
      <vt:lpstr>Simulation: interaction potential</vt:lpstr>
      <vt:lpstr>Simulation: Monte Carlo</vt:lpstr>
      <vt:lpstr>Simulation: Lattice Moves</vt:lpstr>
      <vt:lpstr>Lattice Model: Potential, Design &amp; Simulation</vt:lpstr>
      <vt:lpstr>Sequence Design</vt:lpstr>
      <vt:lpstr>Problem: how to create a folding sequence?</vt:lpstr>
      <vt:lpstr>Solution: energy minimization</vt:lpstr>
      <vt:lpstr>Lattice Model: design</vt:lpstr>
      <vt:lpstr>Sequence design: energy minimization</vt:lpstr>
      <vt:lpstr>Cubic Lattice Model</vt:lpstr>
      <vt:lpstr>Interactions: toy example 2D</vt:lpstr>
      <vt:lpstr>Sequence  Design:  what would be a good (specific) folder</vt:lpstr>
      <vt:lpstr>Sequence Variance</vt:lpstr>
      <vt:lpstr>Sequence Variance &amp; Biology</vt:lpstr>
      <vt:lpstr>How to derive a potential?</vt:lpstr>
      <vt:lpstr>“Knowledge Based” Amino Acid Pair Potentials</vt:lpstr>
      <vt:lpstr>“Knowledge Based” Amino Acid Pair Potentials </vt:lpstr>
      <vt:lpstr>“Knowledge Based”  Amino Acid Pair Potentials</vt:lpstr>
      <vt:lpstr>Are experimental results captured by the model?</vt:lpstr>
      <vt:lpstr>Let’s start the Monte Carlo Simulation</vt:lpstr>
      <vt:lpstr>Free energy curve of folding</vt:lpstr>
      <vt:lpstr>Folding Specificity on the Lattice</vt:lpstr>
      <vt:lpstr>Foldable, with high specificity</vt:lpstr>
      <vt:lpstr>Full atom vs coarse grained folding</vt:lpstr>
      <vt:lpstr>Full atom vs coarse grained folding</vt:lpstr>
      <vt:lpstr>Protein folding Specificity</vt:lpstr>
      <vt:lpstr>Cubic Lattice Model</vt:lpstr>
      <vt:lpstr>The hydrophobic effect  and its influence on protein folding and aggregation</vt:lpstr>
      <vt:lpstr>Amyloid fibrils</vt:lpstr>
      <vt:lpstr>Amyloid fibrils</vt:lpstr>
      <vt:lpstr>Emergent behaviour (entropy &amp; enthalpy)</vt:lpstr>
      <vt:lpstr>The strength of the hydrophobic effect depends on temperature</vt:lpstr>
      <vt:lpstr>Some proteins denature at low temperature</vt:lpstr>
      <vt:lpstr>Can the temperature-dependence of the hydrophobic effect explain cold-denaturation of amyloid fibrils?</vt:lpstr>
      <vt:lpstr>Theory: hydrophobic effect and enthalpic component</vt:lpstr>
      <vt:lpstr>Adding hydrophobic temperature dependence to amyloid formation</vt:lpstr>
      <vt:lpstr>Simulation: Cold collapse of amyloid fibrils</vt:lpstr>
      <vt:lpstr>Simulation and theory: thermodynamic signatures - model</vt:lpstr>
      <vt:lpstr>Experiment: confirms enthalpic signature</vt:lpstr>
      <vt:lpstr>The estimated strength of the hydrophobic effect is directly related to the hydrophobicity of the aggregating region of the fibril</vt:lpstr>
      <vt:lpstr>So will this be the new treatment for Alzheimer?</vt:lpstr>
      <vt:lpstr>Acknowledgements &amp; citations</vt:lpstr>
      <vt:lpstr>Vacancy for PhD student biophysics</vt:lpstr>
      <vt:lpstr>References</vt:lpstr>
    </vt:vector>
  </TitlesOfParts>
  <Manager/>
  <Company>Abeln S</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BioMolecular Simulation</dc:title>
  <dc:subject/>
  <dc:creator>Abeln S</dc:creator>
  <cp:keywords/>
  <dc:description/>
  <cp:lastModifiedBy>Sanne</cp:lastModifiedBy>
  <cp:revision>267</cp:revision>
  <cp:lastPrinted>2020-01-13T16:37:35Z</cp:lastPrinted>
  <dcterms:created xsi:type="dcterms:W3CDTF">2011-01-07T21:50:10Z</dcterms:created>
  <dcterms:modified xsi:type="dcterms:W3CDTF">2020-01-14T07:53:37Z</dcterms:modified>
  <cp:category/>
</cp:coreProperties>
</file>